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3" r:id="rId3"/>
    <p:sldId id="334" r:id="rId4"/>
    <p:sldId id="321" r:id="rId5"/>
    <p:sldId id="828" r:id="rId6"/>
    <p:sldId id="831" r:id="rId7"/>
    <p:sldId id="260" r:id="rId8"/>
    <p:sldId id="833" r:id="rId9"/>
    <p:sldId id="835" r:id="rId10"/>
    <p:sldId id="834" r:id="rId11"/>
    <p:sldId id="261" r:id="rId12"/>
    <p:sldId id="262" r:id="rId13"/>
  </p:sldIdLst>
  <p:sldSz cx="12192000" cy="6858000"/>
  <p:notesSz cx="7104063"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C6D"/>
    <a:srgbClr val="58B5E1"/>
    <a:srgbClr val="72C9E3"/>
    <a:srgbClr val="00CCFF"/>
    <a:srgbClr val="0099CC"/>
    <a:srgbClr val="0099FF"/>
    <a:srgbClr val="00FFFF"/>
    <a:srgbClr val="003C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71716" autoAdjust="0"/>
  </p:normalViewPr>
  <p:slideViewPr>
    <p:cSldViewPr snapToGrid="0" snapToObjects="1">
      <p:cViewPr varScale="1">
        <p:scale>
          <a:sx n="82" d="100"/>
          <a:sy n="82" d="100"/>
        </p:scale>
        <p:origin x="1914" y="96"/>
      </p:cViewPr>
      <p:guideLst/>
    </p:cSldViewPr>
  </p:slideViewPr>
  <p:notesTextViewPr>
    <p:cViewPr>
      <p:scale>
        <a:sx n="1" d="1"/>
        <a:sy n="1" d="1"/>
      </p:scale>
      <p:origin x="0" y="0"/>
    </p:cViewPr>
  </p:notesTextViewPr>
  <p:notesViewPr>
    <p:cSldViewPr snapToGrid="0" snapToObjects="1">
      <p:cViewPr varScale="1">
        <p:scale>
          <a:sx n="55" d="100"/>
          <a:sy n="55" d="100"/>
        </p:scale>
        <p:origin x="249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it-IT"/>
          </a:p>
        </p:txBody>
      </p:sp>
      <p:sp>
        <p:nvSpPr>
          <p:cNvPr id="3" name="Segnaposto data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08170431-2459-46F2-86FE-788E14ACA9EC}" type="datetimeFigureOut">
              <a:rPr lang="it-IT" smtClean="0"/>
              <a:t>17/12/2019</a:t>
            </a:fld>
            <a:endParaRPr lang="it-IT"/>
          </a:p>
        </p:txBody>
      </p:sp>
      <p:sp>
        <p:nvSpPr>
          <p:cNvPr id="4" name="Segnaposto immagine diapositiva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it-IT"/>
          </a:p>
        </p:txBody>
      </p:sp>
      <p:sp>
        <p:nvSpPr>
          <p:cNvPr id="5" name="Segnaposto note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it-IT"/>
          </a:p>
        </p:txBody>
      </p:sp>
      <p:sp>
        <p:nvSpPr>
          <p:cNvPr id="7" name="Segnaposto numero diapositiva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AC647B13-6FA1-427F-A474-14B828899C76}" type="slidenum">
              <a:rPr lang="it-IT" smtClean="0"/>
              <a:t>‹#›</a:t>
            </a:fld>
            <a:endParaRPr lang="it-IT"/>
          </a:p>
        </p:txBody>
      </p:sp>
    </p:spTree>
    <p:extLst>
      <p:ext uri="{BB962C8B-B14F-4D97-AF65-F5344CB8AC3E}">
        <p14:creationId xmlns:p14="http://schemas.microsoft.com/office/powerpoint/2010/main" val="305876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1</a:t>
            </a:fld>
            <a:endParaRPr lang="it-IT"/>
          </a:p>
        </p:txBody>
      </p:sp>
    </p:spTree>
    <p:extLst>
      <p:ext uri="{BB962C8B-B14F-4D97-AF65-F5344CB8AC3E}">
        <p14:creationId xmlns:p14="http://schemas.microsoft.com/office/powerpoint/2010/main" val="422406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10</a:t>
            </a:fld>
            <a:endParaRPr lang="it-IT"/>
          </a:p>
        </p:txBody>
      </p:sp>
    </p:spTree>
    <p:extLst>
      <p:ext uri="{BB962C8B-B14F-4D97-AF65-F5344CB8AC3E}">
        <p14:creationId xmlns:p14="http://schemas.microsoft.com/office/powerpoint/2010/main" val="3280599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11</a:t>
            </a:fld>
            <a:endParaRPr lang="it-IT"/>
          </a:p>
        </p:txBody>
      </p:sp>
    </p:spTree>
    <p:extLst>
      <p:ext uri="{BB962C8B-B14F-4D97-AF65-F5344CB8AC3E}">
        <p14:creationId xmlns:p14="http://schemas.microsoft.com/office/powerpoint/2010/main" val="75148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a:p>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12</a:t>
            </a:fld>
            <a:endParaRPr lang="it-IT"/>
          </a:p>
        </p:txBody>
      </p:sp>
    </p:spTree>
    <p:extLst>
      <p:ext uri="{BB962C8B-B14F-4D97-AF65-F5344CB8AC3E}">
        <p14:creationId xmlns:p14="http://schemas.microsoft.com/office/powerpoint/2010/main" val="413978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Thanks to Lorenzo and Stefano for opening the workshop. Hallo everybody, my name is Antonio Manganelli from the DEEP-IN research Network, and I am </a:t>
            </a:r>
            <a:r>
              <a:rPr lang="en-US" dirty="0" err="1"/>
              <a:t>aso</a:t>
            </a:r>
            <a:r>
              <a:rPr lang="en-US" dirty="0"/>
              <a:t> </a:t>
            </a:r>
            <a:r>
              <a:rPr lang="en-US" dirty="0" err="1"/>
              <a:t>ajunct</a:t>
            </a:r>
            <a:r>
              <a:rPr lang="en-US" dirty="0"/>
              <a:t> professor of EU innovation policy at the European University of Rome, Competition policy at the University of Siena. </a:t>
            </a:r>
          </a:p>
          <a:p>
            <a:r>
              <a:rPr lang="en-US" dirty="0"/>
              <a:t>I will present some of the research lines we have been following about the co-petition in the 5G markets.</a:t>
            </a:r>
          </a:p>
          <a:p>
            <a:r>
              <a:rPr lang="en-US" dirty="0"/>
              <a:t>This workshop is very useful for us as we want to test our preliminary outcome against inputs from relevant market actors, key-representatives of institution both from NRAs, EC and US </a:t>
            </a:r>
            <a:r>
              <a:rPr lang="en-US" dirty="0" err="1"/>
              <a:t>DoJ</a:t>
            </a:r>
            <a:r>
              <a:rPr lang="en-US" dirty="0"/>
              <a:t>, and well-known academics. So I invite the audience to be active and participate in the debate</a:t>
            </a:r>
          </a:p>
        </p:txBody>
      </p:sp>
      <p:sp>
        <p:nvSpPr>
          <p:cNvPr id="4" name="Segnaposto numero diapositiva 3"/>
          <p:cNvSpPr>
            <a:spLocks noGrp="1"/>
          </p:cNvSpPr>
          <p:nvPr>
            <p:ph type="sldNum" sz="quarter" idx="5"/>
          </p:nvPr>
        </p:nvSpPr>
        <p:spPr/>
        <p:txBody>
          <a:bodyPr/>
          <a:lstStyle/>
          <a:p>
            <a:fld id="{AC647B13-6FA1-427F-A474-14B828899C76}" type="slidenum">
              <a:rPr lang="it-IT" smtClean="0"/>
              <a:t>2</a:t>
            </a:fld>
            <a:endParaRPr lang="it-IT"/>
          </a:p>
        </p:txBody>
      </p:sp>
    </p:spTree>
    <p:extLst>
      <p:ext uri="{BB962C8B-B14F-4D97-AF65-F5344CB8AC3E}">
        <p14:creationId xmlns:p14="http://schemas.microsoft.com/office/powerpoint/2010/main" val="389534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 </a:t>
            </a:r>
            <a:r>
              <a:rPr lang="it-IT" dirty="0" err="1"/>
              <a:t>want</a:t>
            </a:r>
            <a:r>
              <a:rPr lang="it-IT" dirty="0"/>
              <a:t> to start with a </a:t>
            </a:r>
            <a:r>
              <a:rPr lang="it-IT" dirty="0" err="1"/>
              <a:t>taxonomy</a:t>
            </a:r>
            <a:r>
              <a:rPr lang="it-IT" dirty="0"/>
              <a:t>.</a:t>
            </a:r>
          </a:p>
        </p:txBody>
      </p:sp>
      <p:sp>
        <p:nvSpPr>
          <p:cNvPr id="4" name="Segnaposto numero diapositiva 3"/>
          <p:cNvSpPr>
            <a:spLocks noGrp="1"/>
          </p:cNvSpPr>
          <p:nvPr>
            <p:ph type="sldNum" sz="quarter" idx="5"/>
          </p:nvPr>
        </p:nvSpPr>
        <p:spPr/>
        <p:txBody>
          <a:bodyPr/>
          <a:lstStyle/>
          <a:p>
            <a:fld id="{AC647B13-6FA1-427F-A474-14B828899C76}" type="slidenum">
              <a:rPr lang="it-IT" smtClean="0"/>
              <a:t>3</a:t>
            </a:fld>
            <a:endParaRPr lang="it-IT"/>
          </a:p>
        </p:txBody>
      </p:sp>
    </p:spTree>
    <p:extLst>
      <p:ext uri="{BB962C8B-B14F-4D97-AF65-F5344CB8AC3E}">
        <p14:creationId xmlns:p14="http://schemas.microsoft.com/office/powerpoint/2010/main" val="2908580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With 5G, we are introducing a new technological and business environment which trespasses, horizontally and vertically, the traditional boundaries of relevant markets as we have experienced so far. </a:t>
            </a: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4</a:t>
            </a:fld>
            <a:endParaRPr lang="it-IT"/>
          </a:p>
        </p:txBody>
      </p:sp>
    </p:spTree>
    <p:extLst>
      <p:ext uri="{BB962C8B-B14F-4D97-AF65-F5344CB8AC3E}">
        <p14:creationId xmlns:p14="http://schemas.microsoft.com/office/powerpoint/2010/main" val="3191269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300" dirty="0"/>
              <a:t>There are wide areas where cooperation is essential in order to prevent both under- and over-investments and to stimulate the emergence of standards and interoperability, generating the economies of scale, scope and density needed to recoup large sunk investments. Cooperation is needed both at horizontal level (as in the case of generating and selecting standard essential patents) and at vertical levels (as in the case where investments need to be tailored to specific industries’ needs). At the same time, competition needs to be preserved at any level where there is no risk of over-investments, duplication of infrastructures and rent dissipation and coordination market failures. A world of ‘efficient standards’ increases competition and innovation to the benefits of citizens and final consumers.</a:t>
            </a:r>
          </a:p>
          <a:p>
            <a:r>
              <a:rPr lang="en-US" sz="1300" dirty="0"/>
              <a:t>Cooperation and competition - thus the hybrid idea called “co-opetition” - are the both essential strategies in order to govern complexity of the 5G ecosystem without negatively affecting its incremental value to existing products and services.</a:t>
            </a:r>
          </a:p>
        </p:txBody>
      </p:sp>
      <p:sp>
        <p:nvSpPr>
          <p:cNvPr id="4" name="Segnaposto numero diapositiva 3"/>
          <p:cNvSpPr>
            <a:spLocks noGrp="1"/>
          </p:cNvSpPr>
          <p:nvPr>
            <p:ph type="sldNum" sz="quarter" idx="5"/>
          </p:nvPr>
        </p:nvSpPr>
        <p:spPr/>
        <p:txBody>
          <a:bodyPr/>
          <a:lstStyle/>
          <a:p>
            <a:fld id="{AC647B13-6FA1-427F-A474-14B828899C76}" type="slidenum">
              <a:rPr lang="it-IT" smtClean="0"/>
              <a:t>5</a:t>
            </a:fld>
            <a:endParaRPr lang="it-IT"/>
          </a:p>
        </p:txBody>
      </p:sp>
    </p:spTree>
    <p:extLst>
      <p:ext uri="{BB962C8B-B14F-4D97-AF65-F5344CB8AC3E}">
        <p14:creationId xmlns:p14="http://schemas.microsoft.com/office/powerpoint/2010/main" val="4196040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defTabSz="990752">
              <a:defRPr/>
            </a:pPr>
            <a:r>
              <a:rPr lang="en-US" sz="1300" dirty="0"/>
              <a:t>In facts co-opetition rely on the complementary role of competition and cooperation in enhancing total (social and societal) value and should be implemented by a light-handed regulatory approach </a:t>
            </a:r>
            <a:r>
              <a:rPr lang="en-US" sz="1300" dirty="0" err="1"/>
              <a:t>minimising</a:t>
            </a:r>
            <a:r>
              <a:rPr lang="en-US" sz="1300" dirty="0"/>
              <a:t> risks of regulatory failures, forcing cooperation when competition is socially desirable and vice-versa, forcing competition when cooperation is needed </a:t>
            </a:r>
          </a:p>
          <a:p>
            <a:r>
              <a:rPr lang="en-US" sz="1300" dirty="0"/>
              <a:t>An important pillar of Telco’s strategies towards 5G is finding the right solution in building networks and sharing infrastructures and portion of spectrum. Co-investments could be a valuable short-term strategy in order to boost coverage. Some countries, like Italy, have introduced ‘club use’ rules for </a:t>
            </a:r>
            <a:r>
              <a:rPr lang="en-US" sz="1300" dirty="0" err="1"/>
              <a:t>millimetre</a:t>
            </a:r>
            <a:r>
              <a:rPr lang="en-US" sz="1300" dirty="0"/>
              <a:t> wave that may work well in this respect, allowing each licensee dynamically to use all the awarded spectrum (up to 1 GHz) in areas where frequencies are not used by other licensees. To this aim, licensees can stipulate commercial reasonable and non-discriminatory agreements, proportionally sharing the costs. </a:t>
            </a:r>
          </a:p>
          <a:p>
            <a:r>
              <a:rPr lang="en-US" sz="1300" dirty="0"/>
              <a:t>Standards are among the most important and at the same time fragile pillars of the modern global tech-economy. They facilitate the creation and integration of markets, foster positive network externalities, reduce uncertainty in the marketplace and lower costs and prices for downstream products. At the same time, standards are constantly exposed to moral hazard, agency costs and legal uncertainty which can undermine their functioning and jeopardize innovation. On top of this, many of the technical features and properties enshrined in standards are covered by intellectual property rights (IPRs). </a:t>
            </a:r>
          </a:p>
          <a:p>
            <a:r>
              <a:rPr lang="en-US" sz="1300" dirty="0"/>
              <a:t>Public bodies and companies are asked to encourage development of standards  and maintaining an efficient ‘institutional and contractual’ design in the production and enforcement of IP licenses. </a:t>
            </a:r>
          </a:p>
        </p:txBody>
      </p:sp>
      <p:sp>
        <p:nvSpPr>
          <p:cNvPr id="4" name="Segnaposto numero diapositiva 3"/>
          <p:cNvSpPr>
            <a:spLocks noGrp="1"/>
          </p:cNvSpPr>
          <p:nvPr>
            <p:ph type="sldNum" sz="quarter" idx="5"/>
          </p:nvPr>
        </p:nvSpPr>
        <p:spPr/>
        <p:txBody>
          <a:bodyPr/>
          <a:lstStyle/>
          <a:p>
            <a:fld id="{AC647B13-6FA1-427F-A474-14B828899C76}" type="slidenum">
              <a:rPr lang="it-IT" smtClean="0"/>
              <a:t>6</a:t>
            </a:fld>
            <a:endParaRPr lang="it-IT"/>
          </a:p>
        </p:txBody>
      </p:sp>
    </p:spTree>
    <p:extLst>
      <p:ext uri="{BB962C8B-B14F-4D97-AF65-F5344CB8AC3E}">
        <p14:creationId xmlns:p14="http://schemas.microsoft.com/office/powerpoint/2010/main" val="2772491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defTabSz="990752">
              <a:defRPr/>
            </a:pPr>
            <a:r>
              <a:rPr lang="en-US" dirty="0"/>
              <a:t>In this respect Standard Developing </a:t>
            </a:r>
            <a:r>
              <a:rPr lang="en-US" dirty="0" err="1"/>
              <a:t>Organisations</a:t>
            </a:r>
            <a:r>
              <a:rPr lang="en-US" dirty="0"/>
              <a:t> (SDOs) and Standard Essential Patents (SEPs) are supposed to play a key role in ensuring a smooth interplay between patents and standards.  Indeed, innovation needs both a sustainable and efficient </a:t>
            </a:r>
            <a:r>
              <a:rPr lang="en-US" dirty="0" err="1"/>
              <a:t>standardisation</a:t>
            </a:r>
            <a:r>
              <a:rPr lang="en-US" dirty="0"/>
              <a:t> process and a balanced patents environment. </a:t>
            </a:r>
          </a:p>
          <a:p>
            <a:pPr defTabSz="990752">
              <a:defRPr/>
            </a:pPr>
            <a:r>
              <a:rPr lang="en-US" dirty="0"/>
              <a:t>it is important to take stock of the role played by Standard Developing </a:t>
            </a:r>
            <a:r>
              <a:rPr lang="en-US" dirty="0" err="1"/>
              <a:t>Organisations</a:t>
            </a:r>
            <a:r>
              <a:rPr lang="en-US" dirty="0"/>
              <a:t> (SDOs) and Standard Essential Patents (SEPs) in the development of 5G and IoT ecosystem. </a:t>
            </a:r>
          </a:p>
          <a:p>
            <a:pPr defTabSz="990752">
              <a:defRPr/>
            </a:pPr>
            <a:r>
              <a:rPr lang="en-US" dirty="0"/>
              <a:t>In the context of the cooperative process of standard-setting, a core problem is deciding the “right” distribution of rewards among innovators, and between innovators and implementers</a:t>
            </a:r>
          </a:p>
          <a:p>
            <a:r>
              <a:rPr lang="en-US" dirty="0"/>
              <a:t>The frequency of pricing and FRAND litigations shows pricing through FRAND at present is unsatisfactory as the hurdles underlying the economic and legal assessment of ‘what FRAND is’ has entailed massive litigation that has not tackled legal uncertainty due to an inconsistent body of case-law worldwide</a:t>
            </a:r>
          </a:p>
          <a:p>
            <a:r>
              <a:rPr lang="en-US" dirty="0"/>
              <a:t>It would be a mistake to define strategically the level of licensing as a strategy to fragment the economic value of SEP, as this would entail a form of hold-out (</a:t>
            </a:r>
            <a:r>
              <a:rPr lang="en-US" dirty="0" err="1"/>
              <a:t>ie</a:t>
            </a:r>
            <a:r>
              <a:rPr lang="en-US" dirty="0"/>
              <a:t> reverse hold-up)  and then generate under-investment or incentives to move from SEP paradigm to IP paradigm, a scenario which would be detrimental especially for European innovation in 5G. </a:t>
            </a: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7</a:t>
            </a:fld>
            <a:endParaRPr lang="it-IT"/>
          </a:p>
        </p:txBody>
      </p:sp>
    </p:spTree>
    <p:extLst>
      <p:ext uri="{BB962C8B-B14F-4D97-AF65-F5344CB8AC3E}">
        <p14:creationId xmlns:p14="http://schemas.microsoft.com/office/powerpoint/2010/main" val="1829522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defTabSz="990752">
              <a:defRPr/>
            </a:pPr>
            <a:r>
              <a:rPr lang="en-US" sz="1300" b="1" dirty="0"/>
              <a:t>Hold-up </a:t>
            </a:r>
            <a:r>
              <a:rPr lang="en-US" sz="1300" dirty="0"/>
              <a:t>- if a standard essential patent (SEP) holder makes a licensing commitment before its technology is adopted in a standard, by seeking later an injunction against prospective licensees that are locked-in to the standard, the patent holder could threaten them in order to reap supra-competitive royalties. </a:t>
            </a:r>
          </a:p>
          <a:p>
            <a:pPr defTabSz="990752">
              <a:defRPr/>
            </a:pPr>
            <a:r>
              <a:rPr lang="en-US" sz="1300" b="1" dirty="0"/>
              <a:t>Reverse holdup </a:t>
            </a:r>
            <a:r>
              <a:rPr lang="en-US" sz="1300" dirty="0"/>
              <a:t>– i.e. opportunistic refusals to agree on royalties vis-à-vis FRAND-encumbered patent holders </a:t>
            </a:r>
          </a:p>
          <a:p>
            <a:pPr defTabSz="990752">
              <a:defRPr/>
            </a:pPr>
            <a:r>
              <a:rPr lang="en-US" sz="1300" dirty="0"/>
              <a:t>Indeed, holdup and reverse holdup as two sides of the same coin. They both arise in licensing relationships characterized by significant information asymmetries, agency costs and legal uncertainty associated with patent enforcement. Co-specific investments (also in terms of business models and organizational costs)</a:t>
            </a:r>
          </a:p>
          <a:p>
            <a:r>
              <a:rPr lang="en-US" sz="1300" dirty="0"/>
              <a:t>By considering a FRAND commitment as equivalent to a waiver of the right to seek an injunction, competition law would artificially create “a phantom contractual obligation” wholly inconsistent with the rationales of private law and patent law. The no-injunction approach alters bargaining processes disrupting ex ante incentives to negotiate in good faith reasonable terms and unduly favors implementers. Indeed, precluding FRAND-encumbered SEPs holders from seeking an injunction would allow opportunistic behaviors by licensees, who will have no reason to seek for licenses up front anymore. </a:t>
            </a:r>
          </a:p>
          <a:p>
            <a:r>
              <a:rPr lang="en-US" dirty="0"/>
              <a:t>1), SDOs should require all SEP owners involved in a standardization process to disclose, ahead of the standard adoption, the </a:t>
            </a:r>
            <a:r>
              <a:rPr lang="en-US" b="1" dirty="0"/>
              <a:t>most restrictive licensing terms, such as the maximum royalty rat</a:t>
            </a:r>
            <a:r>
              <a:rPr lang="en-US" dirty="0"/>
              <a:t>e. They are indeed best placed to determine a reasonable aggregate rate for the standard by imposing joint ex ante price commitments.</a:t>
            </a:r>
          </a:p>
          <a:p>
            <a:r>
              <a:rPr lang="en-US" dirty="0"/>
              <a:t>2)  since holdup and royalty stacking problems increase proportionally with the number of SEPs and many patents declared essential by SDOs lack this characteristic, </a:t>
            </a:r>
            <a:r>
              <a:rPr lang="en-US" b="1" dirty="0"/>
              <a:t>essentiality checks carried out by independent third parties should be imposed to mitigate the risk of over-declaration</a:t>
            </a:r>
            <a:r>
              <a:rPr lang="en-US" dirty="0"/>
              <a:t>. </a:t>
            </a: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8</a:t>
            </a:fld>
            <a:endParaRPr lang="it-IT"/>
          </a:p>
        </p:txBody>
      </p:sp>
    </p:spTree>
    <p:extLst>
      <p:ext uri="{BB962C8B-B14F-4D97-AF65-F5344CB8AC3E}">
        <p14:creationId xmlns:p14="http://schemas.microsoft.com/office/powerpoint/2010/main" val="621514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defTabSz="990752">
              <a:defRPr/>
            </a:pPr>
            <a:endParaRPr lang="it-IT" dirty="0"/>
          </a:p>
        </p:txBody>
      </p:sp>
      <p:sp>
        <p:nvSpPr>
          <p:cNvPr id="4" name="Segnaposto numero diapositiva 3"/>
          <p:cNvSpPr>
            <a:spLocks noGrp="1"/>
          </p:cNvSpPr>
          <p:nvPr>
            <p:ph type="sldNum" sz="quarter" idx="5"/>
          </p:nvPr>
        </p:nvSpPr>
        <p:spPr/>
        <p:txBody>
          <a:bodyPr/>
          <a:lstStyle/>
          <a:p>
            <a:fld id="{AC647B13-6FA1-427F-A474-14B828899C76}" type="slidenum">
              <a:rPr lang="it-IT" smtClean="0"/>
              <a:t>9</a:t>
            </a:fld>
            <a:endParaRPr lang="it-IT"/>
          </a:p>
        </p:txBody>
      </p:sp>
    </p:spTree>
    <p:extLst>
      <p:ext uri="{BB962C8B-B14F-4D97-AF65-F5344CB8AC3E}">
        <p14:creationId xmlns:p14="http://schemas.microsoft.com/office/powerpoint/2010/main" val="3376632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AFF12554-9F6C-EA45-AD9B-492249F0E375}" type="datetimeFigureOut">
              <a:rPr lang="it-IT" smtClean="0"/>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09344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29733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FF12554-9F6C-EA45-AD9B-492249F0E375}" type="datetimeFigureOut">
              <a:rPr lang="it-IT" smtClean="0"/>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213951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AFF12554-9F6C-EA45-AD9B-492249F0E375}" type="datetimeFigureOut">
              <a:rPr lang="it-IT" smtClean="0"/>
              <a:t>17/12/2019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999890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AFF12554-9F6C-EA45-AD9B-492249F0E375}" type="datetimeFigureOut">
              <a:rPr lang="it-IT" smtClean="0"/>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07843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AFF12554-9F6C-EA45-AD9B-492249F0E375}" type="datetimeFigureOut">
              <a:rPr lang="it-IT" smtClean="0"/>
              <a:t>17/12/2019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846720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data 2"/>
          <p:cNvSpPr>
            <a:spLocks noGrp="1"/>
          </p:cNvSpPr>
          <p:nvPr>
            <p:ph type="dt" sz="half" idx="10"/>
          </p:nvPr>
        </p:nvSpPr>
        <p:spPr/>
        <p:txBody>
          <a:bodyPr/>
          <a:lstStyle/>
          <a:p>
            <a:fld id="{AFF12554-9F6C-EA45-AD9B-492249F0E375}" type="datetimeFigureOut">
              <a:rPr lang="it-IT" smtClean="0"/>
              <a:t>17/12/2019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60268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FF12554-9F6C-EA45-AD9B-492249F0E375}" type="datetimeFigureOut">
              <a:rPr lang="it-IT" smtClean="0"/>
              <a:t>17/12/2019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36875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FF12554-9F6C-EA45-AD9B-492249F0E375}" type="datetimeFigureOut">
              <a:rPr lang="it-IT" smtClean="0"/>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11529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FF12554-9F6C-EA45-AD9B-492249F0E375}" type="datetimeFigureOut">
              <a:rPr lang="it-IT" smtClean="0"/>
              <a:t>17/12/2019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7DCB933-E7BE-F745-9D16-67B872801AF5}" type="slidenum">
              <a:rPr lang="it-IT" smtClean="0"/>
              <a:t>‹#›</a:t>
            </a:fld>
            <a:endParaRPr lang="it-IT"/>
          </a:p>
        </p:txBody>
      </p:sp>
    </p:spTree>
    <p:extLst>
      <p:ext uri="{BB962C8B-B14F-4D97-AF65-F5344CB8AC3E}">
        <p14:creationId xmlns:p14="http://schemas.microsoft.com/office/powerpoint/2010/main" val="50975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12554-9F6C-EA45-AD9B-492249F0E375}" type="datetimeFigureOut">
              <a:rPr lang="it-IT" smtClean="0"/>
              <a:t>17/12/2019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DCB933-E7BE-F745-9D16-67B872801AF5}" type="slidenum">
              <a:rPr lang="it-IT" smtClean="0"/>
              <a:t>‹#›</a:t>
            </a:fld>
            <a:endParaRPr lang="it-IT"/>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392618" y="3423542"/>
            <a:ext cx="9431825" cy="784830"/>
          </a:xfrm>
          <a:prstGeom prst="rect">
            <a:avLst/>
          </a:prstGeom>
          <a:noFill/>
        </p:spPr>
        <p:txBody>
          <a:bodyPr wrap="square" rtlCol="0">
            <a:spAutoFit/>
          </a:bodyPr>
          <a:lstStyle/>
          <a:p>
            <a:r>
              <a:rPr lang="it-IT" sz="4500" b="1" dirty="0">
                <a:solidFill>
                  <a:srgbClr val="003C6D"/>
                </a:solidFill>
              </a:rPr>
              <a:t>Co-</a:t>
            </a:r>
            <a:r>
              <a:rPr lang="it-IT" sz="4500" b="1" dirty="0" err="1">
                <a:solidFill>
                  <a:srgbClr val="003C6D"/>
                </a:solidFill>
              </a:rPr>
              <a:t>opetition</a:t>
            </a:r>
            <a:r>
              <a:rPr lang="it-IT" sz="4500" b="1" dirty="0">
                <a:solidFill>
                  <a:srgbClr val="003C6D"/>
                </a:solidFill>
              </a:rPr>
              <a:t> in 5G Markets</a:t>
            </a:r>
          </a:p>
        </p:txBody>
      </p:sp>
      <p:sp>
        <p:nvSpPr>
          <p:cNvPr id="11" name="CasellaDiTesto 10"/>
          <p:cNvSpPr txBox="1"/>
          <p:nvPr/>
        </p:nvSpPr>
        <p:spPr>
          <a:xfrm>
            <a:off x="2409458" y="4135308"/>
            <a:ext cx="6976589" cy="630942"/>
          </a:xfrm>
          <a:prstGeom prst="rect">
            <a:avLst/>
          </a:prstGeom>
          <a:noFill/>
        </p:spPr>
        <p:txBody>
          <a:bodyPr wrap="square" rtlCol="0">
            <a:spAutoFit/>
          </a:bodyPr>
          <a:lstStyle/>
          <a:p>
            <a:r>
              <a:rPr lang="it-IT" sz="3500" dirty="0">
                <a:solidFill>
                  <a:srgbClr val="003C6D"/>
                </a:solidFill>
              </a:rPr>
              <a:t>Innovation, Standards and </a:t>
            </a:r>
            <a:r>
              <a:rPr lang="it-IT" sz="3500" dirty="0" err="1">
                <a:solidFill>
                  <a:srgbClr val="003C6D"/>
                </a:solidFill>
              </a:rPr>
              <a:t>IPRs</a:t>
            </a:r>
            <a:endParaRPr lang="it-IT" sz="3500" dirty="0">
              <a:solidFill>
                <a:srgbClr val="003C6D"/>
              </a:solidFill>
            </a:endParaRPr>
          </a:p>
        </p:txBody>
      </p:sp>
      <p:cxnSp>
        <p:nvCxnSpPr>
          <p:cNvPr id="13" name="Connettore 1 12"/>
          <p:cNvCxnSpPr>
            <a:cxnSpLocks/>
          </p:cNvCxnSpPr>
          <p:nvPr/>
        </p:nvCxnSpPr>
        <p:spPr>
          <a:xfrm flipV="1">
            <a:off x="2409458" y="4776613"/>
            <a:ext cx="9013954" cy="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32" y="271709"/>
            <a:ext cx="3715806" cy="1314877"/>
          </a:xfrm>
          <a:prstGeom prst="rect">
            <a:avLst/>
          </a:prstGeom>
        </p:spPr>
      </p:pic>
      <p:cxnSp>
        <p:nvCxnSpPr>
          <p:cNvPr id="16" name="Connettore 1 15"/>
          <p:cNvCxnSpPr/>
          <p:nvPr/>
        </p:nvCxnSpPr>
        <p:spPr>
          <a:xfrm>
            <a:off x="8963798" y="485913"/>
            <a:ext cx="0" cy="86810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2986" y="527744"/>
            <a:ext cx="2070100" cy="752475"/>
          </a:xfrm>
          <a:prstGeom prst="rect">
            <a:avLst/>
          </a:prstGeom>
        </p:spPr>
      </p:pic>
      <p:sp>
        <p:nvSpPr>
          <p:cNvPr id="14" name="CasellaDiTesto 13">
            <a:extLst>
              <a:ext uri="{FF2B5EF4-FFF2-40B4-BE49-F238E27FC236}">
                <a16:creationId xmlns:a16="http://schemas.microsoft.com/office/drawing/2014/main" id="{1AF164B5-264C-403B-BB50-7B614C520EB1}"/>
              </a:ext>
            </a:extLst>
          </p:cNvPr>
          <p:cNvSpPr txBox="1"/>
          <p:nvPr/>
        </p:nvSpPr>
        <p:spPr>
          <a:xfrm>
            <a:off x="7260116" y="4778709"/>
            <a:ext cx="5062467" cy="584775"/>
          </a:xfrm>
          <a:prstGeom prst="rect">
            <a:avLst/>
          </a:prstGeom>
          <a:noFill/>
        </p:spPr>
        <p:txBody>
          <a:bodyPr wrap="square" rtlCol="0">
            <a:spAutoFit/>
          </a:bodyPr>
          <a:lstStyle/>
          <a:p>
            <a:r>
              <a:rPr lang="it-IT" sz="3200" dirty="0" err="1">
                <a:solidFill>
                  <a:srgbClr val="72C9E3"/>
                </a:solidFill>
              </a:rPr>
              <a:t>Brussels</a:t>
            </a:r>
            <a:r>
              <a:rPr lang="it-IT" sz="3200" dirty="0">
                <a:solidFill>
                  <a:srgbClr val="72C9E3"/>
                </a:solidFill>
              </a:rPr>
              <a:t>, 17 </a:t>
            </a:r>
            <a:r>
              <a:rPr lang="it-IT" sz="3200" dirty="0" err="1">
                <a:solidFill>
                  <a:srgbClr val="72C9E3"/>
                </a:solidFill>
              </a:rPr>
              <a:t>December</a:t>
            </a:r>
            <a:r>
              <a:rPr lang="it-IT" sz="3200" dirty="0">
                <a:solidFill>
                  <a:srgbClr val="72C9E3"/>
                </a:solidFill>
              </a:rPr>
              <a:t> 2019</a:t>
            </a:r>
            <a:endParaRPr lang="it-IT" sz="2200" b="1" dirty="0">
              <a:solidFill>
                <a:srgbClr val="003C6D"/>
              </a:solidFill>
            </a:endParaRPr>
          </a:p>
        </p:txBody>
      </p:sp>
      <p:pic>
        <p:nvPicPr>
          <p:cNvPr id="12" name="Immagine 11">
            <a:extLst>
              <a:ext uri="{FF2B5EF4-FFF2-40B4-BE49-F238E27FC236}">
                <a16:creationId xmlns:a16="http://schemas.microsoft.com/office/drawing/2014/main" id="{B5CC7493-DC5D-4754-A706-F24600ACFA38}"/>
              </a:ext>
            </a:extLst>
          </p:cNvPr>
          <p:cNvPicPr>
            <a:picLocks noChangeAspect="1"/>
          </p:cNvPicPr>
          <p:nvPr/>
        </p:nvPicPr>
        <p:blipFill rotWithShape="1">
          <a:blip r:embed="rId5">
            <a:extLst>
              <a:ext uri="{28A0092B-C50C-407E-A947-70E740481C1C}">
                <a14:useLocalDpi xmlns:a14="http://schemas.microsoft.com/office/drawing/2010/main" val="0"/>
              </a:ext>
            </a:extLst>
          </a:blip>
          <a:srcRect l="56198"/>
          <a:stretch/>
        </p:blipFill>
        <p:spPr>
          <a:xfrm>
            <a:off x="0" y="2016472"/>
            <a:ext cx="2229337" cy="5089525"/>
          </a:xfrm>
          <a:prstGeom prst="rect">
            <a:avLst/>
          </a:prstGeom>
          <a:effectLst>
            <a:outerShdw blurRad="190500" dist="50800" dir="3960000" algn="ctr" rotWithShape="0">
              <a:srgbClr val="000000">
                <a:alpha val="31000"/>
              </a:srgbClr>
            </a:outerShdw>
            <a:reflection endPos="0" dist="50800" dir="5400000" sy="-100000" algn="bl" rotWithShape="0"/>
          </a:effectLst>
        </p:spPr>
      </p:pic>
      <p:pic>
        <p:nvPicPr>
          <p:cNvPr id="15" name="Immagine 14">
            <a:extLst>
              <a:ext uri="{FF2B5EF4-FFF2-40B4-BE49-F238E27FC236}">
                <a16:creationId xmlns:a16="http://schemas.microsoft.com/office/drawing/2014/main" id="{5E394D08-7A5D-4813-8BAC-126B7C88B4E6}"/>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5730048" y="5334492"/>
            <a:ext cx="1173332" cy="1251800"/>
          </a:xfrm>
          <a:prstGeom prst="rect">
            <a:avLst/>
          </a:prstGeom>
          <a:noFill/>
        </p:spPr>
      </p:pic>
      <p:sp>
        <p:nvSpPr>
          <p:cNvPr id="18" name="CasellaDiTesto 17">
            <a:extLst>
              <a:ext uri="{FF2B5EF4-FFF2-40B4-BE49-F238E27FC236}">
                <a16:creationId xmlns:a16="http://schemas.microsoft.com/office/drawing/2014/main" id="{D6EF799C-1970-4385-8A20-9B27736EA8EF}"/>
              </a:ext>
            </a:extLst>
          </p:cNvPr>
          <p:cNvSpPr txBox="1"/>
          <p:nvPr/>
        </p:nvSpPr>
        <p:spPr>
          <a:xfrm>
            <a:off x="2207798" y="5576878"/>
            <a:ext cx="4674043" cy="584775"/>
          </a:xfrm>
          <a:prstGeom prst="rect">
            <a:avLst/>
          </a:prstGeom>
          <a:noFill/>
        </p:spPr>
        <p:txBody>
          <a:bodyPr wrap="square" rtlCol="0">
            <a:spAutoFit/>
          </a:bodyPr>
          <a:lstStyle/>
          <a:p>
            <a:r>
              <a:rPr lang="it-IT" sz="3200" dirty="0">
                <a:solidFill>
                  <a:srgbClr val="72C9E3"/>
                </a:solidFill>
              </a:rPr>
              <a:t>In cooperation with </a:t>
            </a:r>
            <a:endParaRPr lang="it-IT" sz="2200" b="1" dirty="0">
              <a:solidFill>
                <a:srgbClr val="003C6D"/>
              </a:solidFill>
            </a:endParaRPr>
          </a:p>
        </p:txBody>
      </p:sp>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392618" y="3423542"/>
            <a:ext cx="9431825" cy="784830"/>
          </a:xfrm>
          <a:prstGeom prst="rect">
            <a:avLst/>
          </a:prstGeom>
          <a:noFill/>
        </p:spPr>
        <p:txBody>
          <a:bodyPr wrap="square" rtlCol="0">
            <a:spAutoFit/>
          </a:bodyPr>
          <a:lstStyle/>
          <a:p>
            <a:r>
              <a:rPr lang="it-IT" sz="4500" b="1" dirty="0">
                <a:solidFill>
                  <a:srgbClr val="003C6D"/>
                </a:solidFill>
              </a:rPr>
              <a:t>Co-</a:t>
            </a:r>
            <a:r>
              <a:rPr lang="it-IT" sz="4500" b="1" dirty="0" err="1">
                <a:solidFill>
                  <a:srgbClr val="003C6D"/>
                </a:solidFill>
              </a:rPr>
              <a:t>opetition</a:t>
            </a:r>
            <a:r>
              <a:rPr lang="it-IT" sz="4500" b="1" dirty="0">
                <a:solidFill>
                  <a:srgbClr val="003C6D"/>
                </a:solidFill>
              </a:rPr>
              <a:t> in 5G Markets</a:t>
            </a:r>
          </a:p>
        </p:txBody>
      </p:sp>
      <p:sp>
        <p:nvSpPr>
          <p:cNvPr id="11" name="CasellaDiTesto 10"/>
          <p:cNvSpPr txBox="1"/>
          <p:nvPr/>
        </p:nvSpPr>
        <p:spPr>
          <a:xfrm>
            <a:off x="2409458" y="4135308"/>
            <a:ext cx="6976589" cy="630942"/>
          </a:xfrm>
          <a:prstGeom prst="rect">
            <a:avLst/>
          </a:prstGeom>
          <a:noFill/>
        </p:spPr>
        <p:txBody>
          <a:bodyPr wrap="square" rtlCol="0">
            <a:spAutoFit/>
          </a:bodyPr>
          <a:lstStyle/>
          <a:p>
            <a:r>
              <a:rPr lang="it-IT" sz="3500" dirty="0">
                <a:solidFill>
                  <a:srgbClr val="003C6D"/>
                </a:solidFill>
              </a:rPr>
              <a:t>Innovation, Standards and </a:t>
            </a:r>
            <a:r>
              <a:rPr lang="it-IT" sz="3500" dirty="0" err="1">
                <a:solidFill>
                  <a:srgbClr val="003C6D"/>
                </a:solidFill>
              </a:rPr>
              <a:t>IPRs</a:t>
            </a:r>
            <a:endParaRPr lang="it-IT" sz="3500" dirty="0">
              <a:solidFill>
                <a:srgbClr val="003C6D"/>
              </a:solidFill>
            </a:endParaRPr>
          </a:p>
        </p:txBody>
      </p:sp>
      <p:cxnSp>
        <p:nvCxnSpPr>
          <p:cNvPr id="13" name="Connettore 1 12"/>
          <p:cNvCxnSpPr>
            <a:cxnSpLocks/>
          </p:cNvCxnSpPr>
          <p:nvPr/>
        </p:nvCxnSpPr>
        <p:spPr>
          <a:xfrm flipV="1">
            <a:off x="2409458" y="4776613"/>
            <a:ext cx="9013954" cy="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32" y="271709"/>
            <a:ext cx="3715806" cy="1314877"/>
          </a:xfrm>
          <a:prstGeom prst="rect">
            <a:avLst/>
          </a:prstGeom>
        </p:spPr>
      </p:pic>
      <p:cxnSp>
        <p:nvCxnSpPr>
          <p:cNvPr id="16" name="Connettore 1 15"/>
          <p:cNvCxnSpPr/>
          <p:nvPr/>
        </p:nvCxnSpPr>
        <p:spPr>
          <a:xfrm>
            <a:off x="8963798" y="485913"/>
            <a:ext cx="0" cy="86810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2986" y="527744"/>
            <a:ext cx="2070100" cy="752475"/>
          </a:xfrm>
          <a:prstGeom prst="rect">
            <a:avLst/>
          </a:prstGeom>
        </p:spPr>
      </p:pic>
      <p:sp>
        <p:nvSpPr>
          <p:cNvPr id="14" name="CasellaDiTesto 13">
            <a:extLst>
              <a:ext uri="{FF2B5EF4-FFF2-40B4-BE49-F238E27FC236}">
                <a16:creationId xmlns:a16="http://schemas.microsoft.com/office/drawing/2014/main" id="{1AF164B5-264C-403B-BB50-7B614C520EB1}"/>
              </a:ext>
            </a:extLst>
          </p:cNvPr>
          <p:cNvSpPr txBox="1"/>
          <p:nvPr/>
        </p:nvSpPr>
        <p:spPr>
          <a:xfrm>
            <a:off x="7260116" y="4778709"/>
            <a:ext cx="5062467" cy="584775"/>
          </a:xfrm>
          <a:prstGeom prst="rect">
            <a:avLst/>
          </a:prstGeom>
          <a:noFill/>
        </p:spPr>
        <p:txBody>
          <a:bodyPr wrap="square" rtlCol="0">
            <a:spAutoFit/>
          </a:bodyPr>
          <a:lstStyle/>
          <a:p>
            <a:r>
              <a:rPr lang="it-IT" sz="3200" dirty="0" err="1">
                <a:solidFill>
                  <a:srgbClr val="72C9E3"/>
                </a:solidFill>
              </a:rPr>
              <a:t>Brussels</a:t>
            </a:r>
            <a:r>
              <a:rPr lang="it-IT" sz="3200" dirty="0">
                <a:solidFill>
                  <a:srgbClr val="72C9E3"/>
                </a:solidFill>
              </a:rPr>
              <a:t>, 17 </a:t>
            </a:r>
            <a:r>
              <a:rPr lang="it-IT" sz="3200" dirty="0" err="1">
                <a:solidFill>
                  <a:srgbClr val="72C9E3"/>
                </a:solidFill>
              </a:rPr>
              <a:t>December</a:t>
            </a:r>
            <a:r>
              <a:rPr lang="it-IT" sz="3200" dirty="0">
                <a:solidFill>
                  <a:srgbClr val="72C9E3"/>
                </a:solidFill>
              </a:rPr>
              <a:t> 2019</a:t>
            </a:r>
            <a:endParaRPr lang="it-IT" sz="2200" b="1" dirty="0">
              <a:solidFill>
                <a:srgbClr val="003C6D"/>
              </a:solidFill>
            </a:endParaRPr>
          </a:p>
        </p:txBody>
      </p:sp>
      <p:pic>
        <p:nvPicPr>
          <p:cNvPr id="12" name="Immagine 11">
            <a:extLst>
              <a:ext uri="{FF2B5EF4-FFF2-40B4-BE49-F238E27FC236}">
                <a16:creationId xmlns:a16="http://schemas.microsoft.com/office/drawing/2014/main" id="{B5CC7493-DC5D-4754-A706-F24600ACFA38}"/>
              </a:ext>
            </a:extLst>
          </p:cNvPr>
          <p:cNvPicPr>
            <a:picLocks noChangeAspect="1"/>
          </p:cNvPicPr>
          <p:nvPr/>
        </p:nvPicPr>
        <p:blipFill rotWithShape="1">
          <a:blip r:embed="rId5">
            <a:extLst>
              <a:ext uri="{28A0092B-C50C-407E-A947-70E740481C1C}">
                <a14:useLocalDpi xmlns:a14="http://schemas.microsoft.com/office/drawing/2010/main" val="0"/>
              </a:ext>
            </a:extLst>
          </a:blip>
          <a:srcRect l="56198"/>
          <a:stretch/>
        </p:blipFill>
        <p:spPr>
          <a:xfrm>
            <a:off x="0" y="2016472"/>
            <a:ext cx="2229337" cy="5089525"/>
          </a:xfrm>
          <a:prstGeom prst="rect">
            <a:avLst/>
          </a:prstGeom>
          <a:effectLst>
            <a:outerShdw blurRad="190500" dist="50800" dir="3960000" algn="ctr" rotWithShape="0">
              <a:srgbClr val="000000">
                <a:alpha val="31000"/>
              </a:srgbClr>
            </a:outerShdw>
            <a:reflection endPos="0" dist="50800" dir="5400000" sy="-100000" algn="bl" rotWithShape="0"/>
          </a:effectLst>
        </p:spPr>
      </p:pic>
      <p:pic>
        <p:nvPicPr>
          <p:cNvPr id="15" name="Immagine 14">
            <a:extLst>
              <a:ext uri="{FF2B5EF4-FFF2-40B4-BE49-F238E27FC236}">
                <a16:creationId xmlns:a16="http://schemas.microsoft.com/office/drawing/2014/main" id="{5E394D08-7A5D-4813-8BAC-126B7C88B4E6}"/>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5730048" y="5334492"/>
            <a:ext cx="1173332" cy="1251800"/>
          </a:xfrm>
          <a:prstGeom prst="rect">
            <a:avLst/>
          </a:prstGeom>
          <a:noFill/>
        </p:spPr>
      </p:pic>
      <p:sp>
        <p:nvSpPr>
          <p:cNvPr id="18" name="CasellaDiTesto 17">
            <a:extLst>
              <a:ext uri="{FF2B5EF4-FFF2-40B4-BE49-F238E27FC236}">
                <a16:creationId xmlns:a16="http://schemas.microsoft.com/office/drawing/2014/main" id="{D6EF799C-1970-4385-8A20-9B27736EA8EF}"/>
              </a:ext>
            </a:extLst>
          </p:cNvPr>
          <p:cNvSpPr txBox="1"/>
          <p:nvPr/>
        </p:nvSpPr>
        <p:spPr>
          <a:xfrm>
            <a:off x="2207798" y="5576878"/>
            <a:ext cx="4674043" cy="584775"/>
          </a:xfrm>
          <a:prstGeom prst="rect">
            <a:avLst/>
          </a:prstGeom>
          <a:noFill/>
        </p:spPr>
        <p:txBody>
          <a:bodyPr wrap="square" rtlCol="0">
            <a:spAutoFit/>
          </a:bodyPr>
          <a:lstStyle/>
          <a:p>
            <a:r>
              <a:rPr lang="it-IT" sz="3200" dirty="0">
                <a:solidFill>
                  <a:srgbClr val="72C9E3"/>
                </a:solidFill>
              </a:rPr>
              <a:t>In cooperation with </a:t>
            </a:r>
            <a:endParaRPr lang="it-IT" sz="2200" b="1" dirty="0">
              <a:solidFill>
                <a:srgbClr val="003C6D"/>
              </a:solidFill>
            </a:endParaRPr>
          </a:p>
        </p:txBody>
      </p:sp>
    </p:spTree>
    <p:extLst>
      <p:ext uri="{BB962C8B-B14F-4D97-AF65-F5344CB8AC3E}">
        <p14:creationId xmlns:p14="http://schemas.microsoft.com/office/powerpoint/2010/main" val="2275247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1" name="CasellaDiTesto 10">
            <a:extLst>
              <a:ext uri="{FF2B5EF4-FFF2-40B4-BE49-F238E27FC236}">
                <a16:creationId xmlns:a16="http://schemas.microsoft.com/office/drawing/2014/main" id="{0534803A-62EE-449D-8FF5-4034D64BF6F3}"/>
              </a:ext>
            </a:extLst>
          </p:cNvPr>
          <p:cNvSpPr txBox="1"/>
          <p:nvPr/>
        </p:nvSpPr>
        <p:spPr>
          <a:xfrm>
            <a:off x="394545" y="383162"/>
            <a:ext cx="8653202" cy="461665"/>
          </a:xfrm>
          <a:prstGeom prst="rect">
            <a:avLst/>
          </a:prstGeom>
          <a:noFill/>
        </p:spPr>
        <p:txBody>
          <a:bodyPr wrap="square" rtlCol="0">
            <a:spAutoFit/>
          </a:bodyPr>
          <a:lstStyle/>
          <a:p>
            <a:r>
              <a:rPr lang="it-IT" sz="2400" b="1" dirty="0">
                <a:solidFill>
                  <a:srgbClr val="003C6C"/>
                </a:solidFill>
              </a:rPr>
              <a:t>TODAY’S DISCUSSION </a:t>
            </a:r>
          </a:p>
        </p:txBody>
      </p:sp>
      <p:graphicFrame>
        <p:nvGraphicFramePr>
          <p:cNvPr id="2" name="Tabella 1">
            <a:extLst>
              <a:ext uri="{FF2B5EF4-FFF2-40B4-BE49-F238E27FC236}">
                <a16:creationId xmlns:a16="http://schemas.microsoft.com/office/drawing/2014/main" id="{71AA2BFD-7593-424A-8F4D-1B9C4E62D35D}"/>
              </a:ext>
            </a:extLst>
          </p:cNvPr>
          <p:cNvGraphicFramePr>
            <a:graphicFrameLocks noGrp="1"/>
          </p:cNvGraphicFramePr>
          <p:nvPr>
            <p:extLst>
              <p:ext uri="{D42A27DB-BD31-4B8C-83A1-F6EECF244321}">
                <p14:modId xmlns:p14="http://schemas.microsoft.com/office/powerpoint/2010/main" val="3595370545"/>
              </p:ext>
            </p:extLst>
          </p:nvPr>
        </p:nvGraphicFramePr>
        <p:xfrm>
          <a:off x="716693" y="1151155"/>
          <a:ext cx="9771365" cy="4698801"/>
        </p:xfrm>
        <a:graphic>
          <a:graphicData uri="http://schemas.openxmlformats.org/drawingml/2006/table">
            <a:tbl>
              <a:tblPr firstRow="1" firstCol="1" bandRow="1">
                <a:tableStyleId>{5C22544A-7EE6-4342-B048-85BDC9FD1C3A}</a:tableStyleId>
              </a:tblPr>
              <a:tblGrid>
                <a:gridCol w="1002712">
                  <a:extLst>
                    <a:ext uri="{9D8B030D-6E8A-4147-A177-3AD203B41FA5}">
                      <a16:colId xmlns:a16="http://schemas.microsoft.com/office/drawing/2014/main" val="3583109608"/>
                    </a:ext>
                  </a:extLst>
                </a:gridCol>
                <a:gridCol w="8768653">
                  <a:extLst>
                    <a:ext uri="{9D8B030D-6E8A-4147-A177-3AD203B41FA5}">
                      <a16:colId xmlns:a16="http://schemas.microsoft.com/office/drawing/2014/main" val="4232725835"/>
                    </a:ext>
                  </a:extLst>
                </a:gridCol>
              </a:tblGrid>
              <a:tr h="693835">
                <a:tc>
                  <a:txBody>
                    <a:bodyPr/>
                    <a:lstStyle/>
                    <a:p>
                      <a:pPr algn="ctr">
                        <a:lnSpc>
                          <a:spcPct val="107000"/>
                        </a:lnSpc>
                        <a:spcAft>
                          <a:spcPts val="0"/>
                        </a:spcAft>
                      </a:pPr>
                      <a:r>
                        <a:rPr lang="en-GB" sz="1400" dirty="0">
                          <a:effectLst/>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Morning Session: </a:t>
                      </a:r>
                      <a:endParaRPr lang="it-IT" sz="1800" dirty="0">
                        <a:effectLst/>
                      </a:endParaRPr>
                    </a:p>
                    <a:p>
                      <a:pPr>
                        <a:lnSpc>
                          <a:spcPct val="107000"/>
                        </a:lnSpc>
                        <a:spcAft>
                          <a:spcPts val="800"/>
                        </a:spcAft>
                      </a:pPr>
                      <a:r>
                        <a:rPr lang="en-GB" sz="1800" b="0" dirty="0">
                          <a:effectLst/>
                        </a:rPr>
                        <a:t>Chair: </a:t>
                      </a:r>
                      <a:r>
                        <a:rPr lang="en-GB" sz="1800" b="1" dirty="0">
                          <a:effectLst/>
                        </a:rPr>
                        <a:t>Sandro </a:t>
                      </a:r>
                      <a:r>
                        <a:rPr lang="en-GB" sz="1800" b="1" dirty="0" err="1">
                          <a:effectLst/>
                        </a:rPr>
                        <a:t>Mendonça</a:t>
                      </a:r>
                      <a:r>
                        <a:rPr lang="en-GB" sz="1800" b="1" dirty="0">
                          <a:effectLst/>
                        </a:rPr>
                        <a:t> </a:t>
                      </a:r>
                      <a:r>
                        <a:rPr lang="en-GB" sz="1800" b="0" dirty="0">
                          <a:effectLst/>
                        </a:rPr>
                        <a:t>– Board member, ANACOM /Professor of Economics  </a:t>
                      </a:r>
                      <a:endParaRPr lang="it-IT"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7304951"/>
                  </a:ext>
                </a:extLst>
              </a:tr>
              <a:tr h="339532">
                <a:tc>
                  <a:txBody>
                    <a:bodyPr/>
                    <a:lstStyle/>
                    <a:p>
                      <a:pPr algn="ctr">
                        <a:lnSpc>
                          <a:spcPct val="107000"/>
                        </a:lnSpc>
                        <a:spcAft>
                          <a:spcPts val="0"/>
                        </a:spcAft>
                      </a:pPr>
                      <a:r>
                        <a:rPr lang="en-GB" sz="1400" dirty="0">
                          <a:effectLst/>
                        </a:rPr>
                        <a:t>11.25</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b="1" dirty="0">
                          <a:effectLst/>
                        </a:rPr>
                        <a:t> Co-opetition, innovation and standardization: 5G and IPRs</a:t>
                      </a:r>
                      <a:endParaRPr lang="it-IT"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5013923"/>
                  </a:ext>
                </a:extLst>
              </a:tr>
              <a:tr h="3665434">
                <a:tc>
                  <a:txBody>
                    <a:bodyPr/>
                    <a:lstStyle/>
                    <a:p>
                      <a:pP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92100">
                        <a:lnSpc>
                          <a:spcPct val="107000"/>
                        </a:lnSpc>
                        <a:spcBef>
                          <a:spcPts val="600"/>
                        </a:spcBef>
                        <a:spcAft>
                          <a:spcPts val="0"/>
                        </a:spcAft>
                      </a:pPr>
                      <a:endParaRPr lang="en-GB" sz="700" b="1" dirty="0">
                        <a:effectLst/>
                      </a:endParaRPr>
                    </a:p>
                    <a:p>
                      <a:pPr marL="292100">
                        <a:lnSpc>
                          <a:spcPct val="107000"/>
                        </a:lnSpc>
                        <a:spcBef>
                          <a:spcPts val="600"/>
                        </a:spcBef>
                        <a:spcAft>
                          <a:spcPts val="0"/>
                        </a:spcAft>
                      </a:pPr>
                      <a:r>
                        <a:rPr lang="en-GB" sz="1800" b="1" dirty="0">
                          <a:effectLst/>
                        </a:rPr>
                        <a:t>Maarit Palovirta</a:t>
                      </a:r>
                      <a:endParaRPr lang="it-IT" sz="1800" b="1" dirty="0">
                        <a:effectLst/>
                      </a:endParaRPr>
                    </a:p>
                    <a:p>
                      <a:pPr marL="291465">
                        <a:lnSpc>
                          <a:spcPct val="107000"/>
                        </a:lnSpc>
                        <a:spcAft>
                          <a:spcPts val="800"/>
                        </a:spcAft>
                      </a:pPr>
                      <a:r>
                        <a:rPr lang="en-GB" sz="1800" dirty="0">
                          <a:effectLst/>
                        </a:rPr>
                        <a:t>Director of Regulatory Affairs, ETNO </a:t>
                      </a:r>
                      <a:endParaRPr lang="it-IT" sz="1800" dirty="0">
                        <a:effectLst/>
                      </a:endParaRPr>
                    </a:p>
                    <a:p>
                      <a:pPr marL="292100">
                        <a:lnSpc>
                          <a:spcPct val="107000"/>
                        </a:lnSpc>
                        <a:spcAft>
                          <a:spcPts val="0"/>
                        </a:spcAft>
                      </a:pPr>
                      <a:r>
                        <a:rPr lang="en-GB" sz="1800" b="1" dirty="0">
                          <a:effectLst/>
                        </a:rPr>
                        <a:t>Emilio Davila Gonzalez</a:t>
                      </a:r>
                      <a:endParaRPr lang="it-IT" sz="1800" b="1" dirty="0">
                        <a:effectLst/>
                      </a:endParaRPr>
                    </a:p>
                    <a:p>
                      <a:pPr marL="291465">
                        <a:lnSpc>
                          <a:spcPct val="107000"/>
                        </a:lnSpc>
                        <a:spcAft>
                          <a:spcPts val="800"/>
                        </a:spcAft>
                      </a:pPr>
                      <a:r>
                        <a:rPr lang="en-GB" sz="1800" dirty="0">
                          <a:effectLst/>
                        </a:rPr>
                        <a:t>Head of Sector ICT Standardisation, European Commission</a:t>
                      </a:r>
                      <a:endParaRPr lang="it-IT" sz="1800" dirty="0">
                        <a:effectLst/>
                      </a:endParaRPr>
                    </a:p>
                    <a:p>
                      <a:pPr marL="292100">
                        <a:lnSpc>
                          <a:spcPct val="107000"/>
                        </a:lnSpc>
                        <a:spcAft>
                          <a:spcPts val="0"/>
                        </a:spcAft>
                      </a:pPr>
                      <a:r>
                        <a:rPr lang="en-GB" sz="1800" b="1" dirty="0">
                          <a:effectLst/>
                        </a:rPr>
                        <a:t>Rosario Baratta </a:t>
                      </a:r>
                      <a:endParaRPr lang="it-IT" sz="1800" b="1" dirty="0">
                        <a:effectLst/>
                      </a:endParaRPr>
                    </a:p>
                    <a:p>
                      <a:pPr marL="291465">
                        <a:lnSpc>
                          <a:spcPct val="107000"/>
                        </a:lnSpc>
                        <a:spcAft>
                          <a:spcPts val="800"/>
                        </a:spcAft>
                      </a:pPr>
                      <a:r>
                        <a:rPr lang="en-GB" sz="1800" dirty="0">
                          <a:effectLst/>
                        </a:rPr>
                        <a:t>Head of Competition Law, GSMA</a:t>
                      </a:r>
                      <a:endParaRPr lang="it-IT" sz="1800" dirty="0">
                        <a:effectLst/>
                      </a:endParaRPr>
                    </a:p>
                    <a:p>
                      <a:pPr marL="292100">
                        <a:lnSpc>
                          <a:spcPct val="107000"/>
                        </a:lnSpc>
                        <a:spcAft>
                          <a:spcPts val="0"/>
                        </a:spcAft>
                      </a:pPr>
                      <a:r>
                        <a:rPr lang="en-GB" sz="1800" b="1" dirty="0">
                          <a:effectLst/>
                        </a:rPr>
                        <a:t>Michael Meyer</a:t>
                      </a:r>
                      <a:endParaRPr lang="it-IT" sz="1800" b="1" dirty="0">
                        <a:effectLst/>
                      </a:endParaRPr>
                    </a:p>
                    <a:p>
                      <a:pPr marL="292100">
                        <a:lnSpc>
                          <a:spcPct val="107000"/>
                        </a:lnSpc>
                        <a:spcAft>
                          <a:spcPts val="800"/>
                        </a:spcAft>
                      </a:pPr>
                      <a:r>
                        <a:rPr lang="en-GB" sz="1800" dirty="0">
                          <a:effectLst/>
                        </a:rPr>
                        <a:t>Research Manager, Ericsson </a:t>
                      </a:r>
                      <a:r>
                        <a:rPr lang="en-GB" sz="1800" dirty="0" err="1">
                          <a:effectLst/>
                        </a:rPr>
                        <a:t>Eurolab</a:t>
                      </a:r>
                      <a:r>
                        <a:rPr lang="en-GB" sz="1800" dirty="0">
                          <a:effectLst/>
                        </a:rPr>
                        <a:t>, Ericsson </a:t>
                      </a:r>
                      <a:endParaRPr lang="it-IT" sz="1800" dirty="0">
                        <a:effectLst/>
                      </a:endParaRPr>
                    </a:p>
                    <a:p>
                      <a:pPr marL="292100">
                        <a:lnSpc>
                          <a:spcPct val="107000"/>
                        </a:lnSpc>
                        <a:spcAft>
                          <a:spcPts val="0"/>
                        </a:spcAft>
                      </a:pPr>
                      <a:r>
                        <a:rPr lang="en-GB" sz="1800" b="1" dirty="0">
                          <a:effectLst/>
                        </a:rPr>
                        <a:t>Wassim </a:t>
                      </a:r>
                      <a:r>
                        <a:rPr lang="en-GB" sz="1800" b="1" dirty="0" err="1">
                          <a:effectLst/>
                        </a:rPr>
                        <a:t>Chourbaji</a:t>
                      </a:r>
                      <a:endParaRPr lang="it-IT" sz="1800" b="1" dirty="0">
                        <a:effectLst/>
                      </a:endParaRPr>
                    </a:p>
                    <a:p>
                      <a:pPr marL="292100">
                        <a:lnSpc>
                          <a:spcPct val="107000"/>
                        </a:lnSpc>
                        <a:spcAft>
                          <a:spcPts val="800"/>
                        </a:spcAft>
                      </a:pPr>
                      <a:r>
                        <a:rPr lang="en-GB" sz="1800" dirty="0">
                          <a:effectLst/>
                        </a:rPr>
                        <a:t>Senior Vice President, Government Affairs, Qualcomm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57011248"/>
                  </a:ext>
                </a:extLst>
              </a:tr>
            </a:tbl>
          </a:graphicData>
        </a:graphic>
      </p:graphicFrame>
    </p:spTree>
    <p:extLst>
      <p:ext uri="{BB962C8B-B14F-4D97-AF65-F5344CB8AC3E}">
        <p14:creationId xmlns:p14="http://schemas.microsoft.com/office/powerpoint/2010/main" val="159367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1" name="CasellaDiTesto 10">
            <a:extLst>
              <a:ext uri="{FF2B5EF4-FFF2-40B4-BE49-F238E27FC236}">
                <a16:creationId xmlns:a16="http://schemas.microsoft.com/office/drawing/2014/main" id="{0534803A-62EE-449D-8FF5-4034D64BF6F3}"/>
              </a:ext>
            </a:extLst>
          </p:cNvPr>
          <p:cNvSpPr txBox="1"/>
          <p:nvPr/>
        </p:nvSpPr>
        <p:spPr>
          <a:xfrm>
            <a:off x="394544" y="383162"/>
            <a:ext cx="9986325" cy="461665"/>
          </a:xfrm>
          <a:prstGeom prst="rect">
            <a:avLst/>
          </a:prstGeom>
          <a:noFill/>
        </p:spPr>
        <p:txBody>
          <a:bodyPr wrap="square" rtlCol="0">
            <a:spAutoFit/>
          </a:bodyPr>
          <a:lstStyle/>
          <a:p>
            <a:r>
              <a:rPr lang="it-IT" sz="2400" b="1" dirty="0">
                <a:solidFill>
                  <a:srgbClr val="003C6C"/>
                </a:solidFill>
              </a:rPr>
              <a:t>TODAY’S DISCUSSION </a:t>
            </a:r>
          </a:p>
        </p:txBody>
      </p:sp>
      <p:graphicFrame>
        <p:nvGraphicFramePr>
          <p:cNvPr id="2" name="Tabella 1">
            <a:extLst>
              <a:ext uri="{FF2B5EF4-FFF2-40B4-BE49-F238E27FC236}">
                <a16:creationId xmlns:a16="http://schemas.microsoft.com/office/drawing/2014/main" id="{72776C55-628A-4365-9B85-34C2710AF4BF}"/>
              </a:ext>
            </a:extLst>
          </p:cNvPr>
          <p:cNvGraphicFramePr>
            <a:graphicFrameLocks noGrp="1"/>
          </p:cNvGraphicFramePr>
          <p:nvPr>
            <p:extLst>
              <p:ext uri="{D42A27DB-BD31-4B8C-83A1-F6EECF244321}">
                <p14:modId xmlns:p14="http://schemas.microsoft.com/office/powerpoint/2010/main" val="2906835290"/>
              </p:ext>
            </p:extLst>
          </p:nvPr>
        </p:nvGraphicFramePr>
        <p:xfrm>
          <a:off x="700893" y="988254"/>
          <a:ext cx="9765131" cy="2283707"/>
        </p:xfrm>
        <a:graphic>
          <a:graphicData uri="http://schemas.openxmlformats.org/drawingml/2006/table">
            <a:tbl>
              <a:tblPr firstRow="1" firstCol="1" bandRow="1">
                <a:tableStyleId>{5C22544A-7EE6-4342-B048-85BDC9FD1C3A}</a:tableStyleId>
              </a:tblPr>
              <a:tblGrid>
                <a:gridCol w="1054731">
                  <a:extLst>
                    <a:ext uri="{9D8B030D-6E8A-4147-A177-3AD203B41FA5}">
                      <a16:colId xmlns:a16="http://schemas.microsoft.com/office/drawing/2014/main" val="2008306340"/>
                    </a:ext>
                  </a:extLst>
                </a:gridCol>
                <a:gridCol w="8710400">
                  <a:extLst>
                    <a:ext uri="{9D8B030D-6E8A-4147-A177-3AD203B41FA5}">
                      <a16:colId xmlns:a16="http://schemas.microsoft.com/office/drawing/2014/main" val="1702952050"/>
                    </a:ext>
                  </a:extLst>
                </a:gridCol>
              </a:tblGrid>
              <a:tr h="280868">
                <a:tc>
                  <a:txBody>
                    <a:bodyPr/>
                    <a:lstStyle/>
                    <a:p>
                      <a:pPr algn="ctr">
                        <a:lnSpc>
                          <a:spcPct val="107000"/>
                        </a:lnSpc>
                        <a:spcAft>
                          <a:spcPts val="0"/>
                        </a:spcAft>
                      </a:pPr>
                      <a:r>
                        <a:rPr lang="en-GB" sz="1400" dirty="0">
                          <a:effectLst/>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Afternoon Session</a:t>
                      </a:r>
                    </a:p>
                    <a:p>
                      <a:pPr>
                        <a:lnSpc>
                          <a:spcPct val="107000"/>
                        </a:lnSpc>
                        <a:spcAft>
                          <a:spcPts val="0"/>
                        </a:spcAft>
                      </a:pPr>
                      <a:r>
                        <a:rPr lang="en-GB" sz="1800" b="0" dirty="0">
                          <a:effectLst/>
                        </a:rPr>
                        <a:t>Chair: </a:t>
                      </a:r>
                      <a:r>
                        <a:rPr lang="en-GB" sz="1800" b="1" dirty="0">
                          <a:effectLst/>
                        </a:rPr>
                        <a:t>Antonio Nicita </a:t>
                      </a:r>
                      <a:r>
                        <a:rPr lang="en-GB" sz="1800" b="0" dirty="0">
                          <a:effectLst/>
                        </a:rPr>
                        <a:t>– Commissioner, AGCOM / Professor of Economic Policy</a:t>
                      </a:r>
                    </a:p>
                    <a:p>
                      <a:pP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1059171"/>
                  </a:ext>
                </a:extLst>
              </a:tr>
              <a:tr h="308415">
                <a:tc>
                  <a:txBody>
                    <a:bodyPr/>
                    <a:lstStyle/>
                    <a:p>
                      <a:pPr algn="ctr">
                        <a:lnSpc>
                          <a:spcPct val="107000"/>
                        </a:lnSpc>
                        <a:spcAft>
                          <a:spcPts val="0"/>
                        </a:spcAft>
                      </a:pPr>
                      <a:r>
                        <a:rPr lang="en-GB" sz="1400">
                          <a:effectLst/>
                        </a:rPr>
                        <a:t>14.10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b="1" dirty="0">
                          <a:effectLst/>
                        </a:rPr>
                        <a:t> Competition and cooperation in the “new” ICT markets</a:t>
                      </a:r>
                      <a:endParaRPr lang="it-IT"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3585446"/>
                  </a:ext>
                </a:extLst>
              </a:tr>
              <a:tr h="605985">
                <a:tc>
                  <a:txBody>
                    <a:bodyPr/>
                    <a:lstStyle/>
                    <a:p>
                      <a:pPr algn="ct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91465">
                        <a:lnSpc>
                          <a:spcPct val="107000"/>
                        </a:lnSpc>
                        <a:spcAft>
                          <a:spcPts val="0"/>
                        </a:spcAft>
                      </a:pPr>
                      <a:r>
                        <a:rPr lang="en-GB" sz="1800" b="1" dirty="0">
                          <a:effectLst/>
                        </a:rPr>
                        <a:t>Rita </a:t>
                      </a:r>
                      <a:r>
                        <a:rPr lang="en-GB" sz="1800" b="1" dirty="0" err="1">
                          <a:effectLst/>
                        </a:rPr>
                        <a:t>Wezenbeek</a:t>
                      </a:r>
                      <a:r>
                        <a:rPr lang="en-GB" sz="1800" b="1" dirty="0">
                          <a:effectLst/>
                        </a:rPr>
                        <a:t> </a:t>
                      </a:r>
                      <a:endParaRPr lang="it-IT" sz="1800" b="1" dirty="0">
                        <a:effectLst/>
                      </a:endParaRPr>
                    </a:p>
                    <a:p>
                      <a:pPr marL="292100">
                        <a:lnSpc>
                          <a:spcPct val="107000"/>
                        </a:lnSpc>
                        <a:spcAft>
                          <a:spcPts val="800"/>
                        </a:spcAft>
                      </a:pPr>
                      <a:r>
                        <a:rPr lang="en-GB" sz="1800" dirty="0">
                          <a:effectLst/>
                        </a:rPr>
                        <a:t>Head of Unit Antitrust Telecoms – DG Competition, EU Commission</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3041907"/>
                  </a:ext>
                </a:extLst>
              </a:tr>
              <a:tr h="607620">
                <a:tc>
                  <a:txBody>
                    <a:bodyPr/>
                    <a:lstStyle/>
                    <a:p>
                      <a:pPr>
                        <a:lnSpc>
                          <a:spcPct val="107000"/>
                        </a:lnSpc>
                        <a:spcAft>
                          <a:spcPts val="0"/>
                        </a:spcAft>
                      </a:pPr>
                      <a:r>
                        <a:rPr lang="en-GB" sz="1200">
                          <a:effectLst/>
                        </a:rPr>
                        <a:t>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91465">
                        <a:lnSpc>
                          <a:spcPct val="107000"/>
                        </a:lnSpc>
                        <a:spcAft>
                          <a:spcPts val="0"/>
                        </a:spcAft>
                      </a:pPr>
                      <a:r>
                        <a:rPr lang="en-GB" sz="1800" b="1" dirty="0">
                          <a:effectLst/>
                        </a:rPr>
                        <a:t>Jennifer Dixton</a:t>
                      </a:r>
                      <a:endParaRPr lang="it-IT" sz="1800" b="1" dirty="0">
                        <a:effectLst/>
                      </a:endParaRPr>
                    </a:p>
                    <a:p>
                      <a:pPr marL="291465">
                        <a:lnSpc>
                          <a:spcPct val="107000"/>
                        </a:lnSpc>
                        <a:spcAft>
                          <a:spcPts val="0"/>
                        </a:spcAft>
                      </a:pPr>
                      <a:r>
                        <a:rPr lang="en-GB" sz="1800" dirty="0">
                          <a:effectLst/>
                        </a:rPr>
                        <a:t>Special Counsel for Policy &amp; Intellectual Property, Antitrust Division, U.S. </a:t>
                      </a:r>
                      <a:r>
                        <a:rPr lang="en-GB" sz="1800" dirty="0" err="1">
                          <a:effectLst/>
                        </a:rPr>
                        <a:t>DoJ</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137326"/>
                  </a:ext>
                </a:extLst>
              </a:tr>
            </a:tbl>
          </a:graphicData>
        </a:graphic>
      </p:graphicFrame>
      <p:graphicFrame>
        <p:nvGraphicFramePr>
          <p:cNvPr id="3" name="Tabella 2">
            <a:extLst>
              <a:ext uri="{FF2B5EF4-FFF2-40B4-BE49-F238E27FC236}">
                <a16:creationId xmlns:a16="http://schemas.microsoft.com/office/drawing/2014/main" id="{AF23D314-9568-43DC-AB2B-7E690225D752}"/>
              </a:ext>
            </a:extLst>
          </p:cNvPr>
          <p:cNvGraphicFramePr>
            <a:graphicFrameLocks noGrp="1"/>
          </p:cNvGraphicFramePr>
          <p:nvPr>
            <p:extLst>
              <p:ext uri="{D42A27DB-BD31-4B8C-83A1-F6EECF244321}">
                <p14:modId xmlns:p14="http://schemas.microsoft.com/office/powerpoint/2010/main" val="2595113088"/>
              </p:ext>
            </p:extLst>
          </p:nvPr>
        </p:nvGraphicFramePr>
        <p:xfrm>
          <a:off x="700893" y="3318589"/>
          <a:ext cx="9765131" cy="2879150"/>
        </p:xfrm>
        <a:graphic>
          <a:graphicData uri="http://schemas.openxmlformats.org/drawingml/2006/table">
            <a:tbl>
              <a:tblPr firstRow="1" firstCol="1" bandRow="1">
                <a:tableStyleId>{5C22544A-7EE6-4342-B048-85BDC9FD1C3A}</a:tableStyleId>
              </a:tblPr>
              <a:tblGrid>
                <a:gridCol w="1057256">
                  <a:extLst>
                    <a:ext uri="{9D8B030D-6E8A-4147-A177-3AD203B41FA5}">
                      <a16:colId xmlns:a16="http://schemas.microsoft.com/office/drawing/2014/main" val="1045198166"/>
                    </a:ext>
                  </a:extLst>
                </a:gridCol>
                <a:gridCol w="8707875">
                  <a:extLst>
                    <a:ext uri="{9D8B030D-6E8A-4147-A177-3AD203B41FA5}">
                      <a16:colId xmlns:a16="http://schemas.microsoft.com/office/drawing/2014/main" val="70086439"/>
                    </a:ext>
                  </a:extLst>
                </a:gridCol>
              </a:tblGrid>
              <a:tr h="26108">
                <a:tc>
                  <a:txBody>
                    <a:bodyPr/>
                    <a:lstStyle/>
                    <a:p>
                      <a:pPr algn="ctr">
                        <a:lnSpc>
                          <a:spcPct val="107000"/>
                        </a:lnSpc>
                        <a:spcAft>
                          <a:spcPts val="0"/>
                        </a:spcAft>
                      </a:pPr>
                      <a:r>
                        <a:rPr lang="it-IT" sz="1100">
                          <a:effectLst/>
                        </a:rPr>
                        <a:t> </a:t>
                      </a:r>
                      <a:r>
                        <a:rPr lang="en-GB" sz="1400">
                          <a:effectLst/>
                        </a:rPr>
                        <a:t>14.50</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2000" b="1" dirty="0">
                          <a:solidFill>
                            <a:schemeClr val="tx1"/>
                          </a:solidFill>
                          <a:effectLst/>
                        </a:rPr>
                        <a:t> Beyond Patent Hold-Up and Hold-out: antitrust, regulation or contracts?                 </a:t>
                      </a:r>
                      <a:endParaRPr lang="it-IT"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13048841"/>
                  </a:ext>
                </a:extLst>
              </a:tr>
              <a:tr h="2567492">
                <a:tc>
                  <a:txBody>
                    <a:bodyPr/>
                    <a:lstStyle/>
                    <a:p>
                      <a:pPr>
                        <a:lnSpc>
                          <a:spcPct val="107000"/>
                        </a:lnSpc>
                        <a:spcAft>
                          <a:spcPts val="0"/>
                        </a:spcAft>
                      </a:pPr>
                      <a:r>
                        <a:rPr lang="en-GB" sz="1200" dirty="0">
                          <a:effectLst/>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92100">
                        <a:lnSpc>
                          <a:spcPct val="107000"/>
                        </a:lnSpc>
                        <a:spcAft>
                          <a:spcPts val="0"/>
                        </a:spcAft>
                      </a:pPr>
                      <a:r>
                        <a:rPr lang="en-GB" sz="1800" b="1" dirty="0">
                          <a:effectLst/>
                        </a:rPr>
                        <a:t>Amaryllis Verhoeven</a:t>
                      </a:r>
                      <a:endParaRPr lang="it-IT" sz="1800" b="1" dirty="0">
                        <a:effectLst/>
                      </a:endParaRPr>
                    </a:p>
                    <a:p>
                      <a:pPr marL="291465">
                        <a:lnSpc>
                          <a:spcPct val="107000"/>
                        </a:lnSpc>
                        <a:spcAft>
                          <a:spcPts val="0"/>
                        </a:spcAft>
                      </a:pPr>
                      <a:r>
                        <a:rPr lang="en-GB" sz="1800" dirty="0">
                          <a:effectLst/>
                        </a:rPr>
                        <a:t>Chair of the EU Commission Expert Group on Licensing and Valuation of SEPs</a:t>
                      </a:r>
                      <a:endParaRPr lang="it-IT" sz="1800" dirty="0">
                        <a:effectLst/>
                      </a:endParaRPr>
                    </a:p>
                    <a:p>
                      <a:pPr marL="292100">
                        <a:lnSpc>
                          <a:spcPct val="107000"/>
                        </a:lnSpc>
                        <a:spcAft>
                          <a:spcPts val="0"/>
                        </a:spcAft>
                      </a:pPr>
                      <a:r>
                        <a:rPr lang="en-GB" sz="1800" b="1" dirty="0">
                          <a:effectLst/>
                        </a:rPr>
                        <a:t>Damien </a:t>
                      </a:r>
                      <a:r>
                        <a:rPr lang="en-GB" sz="1800" b="1" dirty="0" err="1">
                          <a:effectLst/>
                        </a:rPr>
                        <a:t>Geradin</a:t>
                      </a:r>
                      <a:endParaRPr lang="it-IT" sz="1800" b="1" dirty="0">
                        <a:effectLst/>
                      </a:endParaRPr>
                    </a:p>
                    <a:p>
                      <a:pPr marL="292100">
                        <a:lnSpc>
                          <a:spcPct val="107000"/>
                        </a:lnSpc>
                        <a:spcAft>
                          <a:spcPts val="800"/>
                        </a:spcAft>
                      </a:pPr>
                      <a:r>
                        <a:rPr lang="en-GB" sz="1800" dirty="0">
                          <a:effectLst/>
                        </a:rPr>
                        <a:t>Professor of Competition Law &amp; Economics, Tilburg University </a:t>
                      </a:r>
                      <a:endParaRPr lang="it-IT" sz="1800" dirty="0">
                        <a:effectLst/>
                      </a:endParaRPr>
                    </a:p>
                    <a:p>
                      <a:pPr marL="292100">
                        <a:lnSpc>
                          <a:spcPct val="107000"/>
                        </a:lnSpc>
                        <a:spcAft>
                          <a:spcPts val="0"/>
                        </a:spcAft>
                      </a:pPr>
                      <a:r>
                        <a:rPr lang="en-GB" sz="1800" b="1" dirty="0">
                          <a:effectLst/>
                        </a:rPr>
                        <a:t>George Padilla</a:t>
                      </a:r>
                      <a:endParaRPr lang="it-IT" sz="1800" b="1" dirty="0">
                        <a:effectLst/>
                      </a:endParaRPr>
                    </a:p>
                    <a:p>
                      <a:pPr marL="292100">
                        <a:lnSpc>
                          <a:spcPct val="107000"/>
                        </a:lnSpc>
                        <a:spcAft>
                          <a:spcPts val="800"/>
                        </a:spcAft>
                      </a:pPr>
                      <a:r>
                        <a:rPr lang="en-GB" sz="1800" dirty="0">
                          <a:effectLst/>
                        </a:rPr>
                        <a:t>Head of Compass </a:t>
                      </a:r>
                      <a:r>
                        <a:rPr lang="en-GB" sz="1800" dirty="0" err="1">
                          <a:effectLst/>
                        </a:rPr>
                        <a:t>Lexecon</a:t>
                      </a:r>
                      <a:r>
                        <a:rPr lang="en-GB" sz="1800" dirty="0">
                          <a:effectLst/>
                        </a:rPr>
                        <a:t> Europe </a:t>
                      </a:r>
                      <a:endParaRPr lang="it-IT" sz="1800" dirty="0">
                        <a:effectLst/>
                      </a:endParaRPr>
                    </a:p>
                    <a:p>
                      <a:pPr marL="292100">
                        <a:lnSpc>
                          <a:spcPct val="107000"/>
                        </a:lnSpc>
                        <a:spcAft>
                          <a:spcPts val="0"/>
                        </a:spcAft>
                      </a:pPr>
                      <a:r>
                        <a:rPr lang="en-GB" sz="1800" b="1" dirty="0">
                          <a:effectLst/>
                        </a:rPr>
                        <a:t>Eric Brousseau</a:t>
                      </a:r>
                      <a:endParaRPr lang="it-IT" sz="1800" b="1" dirty="0">
                        <a:effectLst/>
                      </a:endParaRPr>
                    </a:p>
                    <a:p>
                      <a:pPr marL="292100">
                        <a:lnSpc>
                          <a:spcPct val="107000"/>
                        </a:lnSpc>
                        <a:spcAft>
                          <a:spcPts val="800"/>
                        </a:spcAft>
                      </a:pPr>
                      <a:r>
                        <a:rPr lang="en-GB" sz="1800" dirty="0">
                          <a:effectLst/>
                        </a:rPr>
                        <a:t>Scientific Director, Chair </a:t>
                      </a:r>
                      <a:r>
                        <a:rPr lang="en-GB" sz="1800" dirty="0" err="1">
                          <a:effectLst/>
                        </a:rPr>
                        <a:t>Gouvernance</a:t>
                      </a:r>
                      <a:r>
                        <a:rPr lang="en-GB" sz="1800" dirty="0">
                          <a:effectLst/>
                        </a:rPr>
                        <a:t> and Regulation, University Paris-Dauphine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90092186"/>
                  </a:ext>
                </a:extLst>
              </a:tr>
            </a:tbl>
          </a:graphicData>
        </a:graphic>
      </p:graphicFrame>
    </p:spTree>
    <p:extLst>
      <p:ext uri="{BB962C8B-B14F-4D97-AF65-F5344CB8AC3E}">
        <p14:creationId xmlns:p14="http://schemas.microsoft.com/office/powerpoint/2010/main" val="1246288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392619" y="3423542"/>
            <a:ext cx="7389923" cy="784830"/>
          </a:xfrm>
          <a:prstGeom prst="rect">
            <a:avLst/>
          </a:prstGeom>
          <a:noFill/>
        </p:spPr>
        <p:txBody>
          <a:bodyPr wrap="square" rtlCol="0">
            <a:spAutoFit/>
          </a:bodyPr>
          <a:lstStyle/>
          <a:p>
            <a:r>
              <a:rPr lang="it-IT" sz="4500" b="1" dirty="0">
                <a:solidFill>
                  <a:srgbClr val="003C6D"/>
                </a:solidFill>
              </a:rPr>
              <a:t>Co-</a:t>
            </a:r>
            <a:r>
              <a:rPr lang="it-IT" sz="4500" b="1" dirty="0" err="1">
                <a:solidFill>
                  <a:srgbClr val="003C6D"/>
                </a:solidFill>
              </a:rPr>
              <a:t>opetition</a:t>
            </a:r>
            <a:r>
              <a:rPr lang="it-IT" sz="4500" b="1" dirty="0">
                <a:solidFill>
                  <a:srgbClr val="003C6D"/>
                </a:solidFill>
              </a:rPr>
              <a:t> in 5G Markets</a:t>
            </a:r>
          </a:p>
        </p:txBody>
      </p:sp>
      <p:sp>
        <p:nvSpPr>
          <p:cNvPr id="11" name="CasellaDiTesto 10"/>
          <p:cNvSpPr txBox="1"/>
          <p:nvPr/>
        </p:nvSpPr>
        <p:spPr>
          <a:xfrm>
            <a:off x="2409458" y="4135308"/>
            <a:ext cx="5916803" cy="630942"/>
          </a:xfrm>
          <a:prstGeom prst="rect">
            <a:avLst/>
          </a:prstGeom>
          <a:noFill/>
        </p:spPr>
        <p:txBody>
          <a:bodyPr wrap="square" rtlCol="0">
            <a:spAutoFit/>
          </a:bodyPr>
          <a:lstStyle/>
          <a:p>
            <a:r>
              <a:rPr lang="it-IT" sz="3500" dirty="0">
                <a:solidFill>
                  <a:srgbClr val="003C6D"/>
                </a:solidFill>
              </a:rPr>
              <a:t>DEEP-IN Policy Research </a:t>
            </a:r>
          </a:p>
        </p:txBody>
      </p:sp>
      <p:cxnSp>
        <p:nvCxnSpPr>
          <p:cNvPr id="13" name="Connettore 1 12"/>
          <p:cNvCxnSpPr>
            <a:cxnSpLocks/>
          </p:cNvCxnSpPr>
          <p:nvPr/>
        </p:nvCxnSpPr>
        <p:spPr>
          <a:xfrm flipV="1">
            <a:off x="2409458" y="4776613"/>
            <a:ext cx="9013954" cy="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32" y="271709"/>
            <a:ext cx="3715806" cy="1314877"/>
          </a:xfrm>
          <a:prstGeom prst="rect">
            <a:avLst/>
          </a:prstGeom>
        </p:spPr>
      </p:pic>
      <p:cxnSp>
        <p:nvCxnSpPr>
          <p:cNvPr id="16" name="Connettore 1 15"/>
          <p:cNvCxnSpPr/>
          <p:nvPr/>
        </p:nvCxnSpPr>
        <p:spPr>
          <a:xfrm>
            <a:off x="8963798" y="485913"/>
            <a:ext cx="0" cy="868101"/>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7" name="Immagin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2986" y="527744"/>
            <a:ext cx="2070100" cy="752475"/>
          </a:xfrm>
          <a:prstGeom prst="rect">
            <a:avLst/>
          </a:prstGeom>
        </p:spPr>
      </p:pic>
      <p:sp>
        <p:nvSpPr>
          <p:cNvPr id="14" name="CasellaDiTesto 13">
            <a:extLst>
              <a:ext uri="{FF2B5EF4-FFF2-40B4-BE49-F238E27FC236}">
                <a16:creationId xmlns:a16="http://schemas.microsoft.com/office/drawing/2014/main" id="{1AF164B5-264C-403B-BB50-7B614C520EB1}"/>
              </a:ext>
            </a:extLst>
          </p:cNvPr>
          <p:cNvSpPr txBox="1"/>
          <p:nvPr/>
        </p:nvSpPr>
        <p:spPr>
          <a:xfrm>
            <a:off x="7455139" y="4786977"/>
            <a:ext cx="3767947" cy="923330"/>
          </a:xfrm>
          <a:prstGeom prst="rect">
            <a:avLst/>
          </a:prstGeom>
          <a:noFill/>
        </p:spPr>
        <p:txBody>
          <a:bodyPr wrap="square" rtlCol="0">
            <a:spAutoFit/>
          </a:bodyPr>
          <a:lstStyle/>
          <a:p>
            <a:r>
              <a:rPr lang="it-IT" sz="3200" dirty="0">
                <a:solidFill>
                  <a:srgbClr val="72C9E3"/>
                </a:solidFill>
              </a:rPr>
              <a:t>Antonio Manganelli</a:t>
            </a:r>
          </a:p>
          <a:p>
            <a:r>
              <a:rPr lang="it-IT" sz="2200" b="1" dirty="0" err="1">
                <a:solidFill>
                  <a:srgbClr val="003C6D"/>
                </a:solidFill>
              </a:rPr>
              <a:t>Managing</a:t>
            </a:r>
            <a:r>
              <a:rPr lang="it-IT" sz="2200" b="1" dirty="0">
                <a:solidFill>
                  <a:srgbClr val="003C6D"/>
                </a:solidFill>
              </a:rPr>
              <a:t> Director DEEP-IN  </a:t>
            </a:r>
          </a:p>
        </p:txBody>
      </p:sp>
      <p:pic>
        <p:nvPicPr>
          <p:cNvPr id="12" name="Immagine 11">
            <a:extLst>
              <a:ext uri="{FF2B5EF4-FFF2-40B4-BE49-F238E27FC236}">
                <a16:creationId xmlns:a16="http://schemas.microsoft.com/office/drawing/2014/main" id="{B5CC7493-DC5D-4754-A706-F24600ACFA38}"/>
              </a:ext>
            </a:extLst>
          </p:cNvPr>
          <p:cNvPicPr>
            <a:picLocks noChangeAspect="1"/>
          </p:cNvPicPr>
          <p:nvPr/>
        </p:nvPicPr>
        <p:blipFill rotWithShape="1">
          <a:blip r:embed="rId5">
            <a:extLst>
              <a:ext uri="{28A0092B-C50C-407E-A947-70E740481C1C}">
                <a14:useLocalDpi xmlns:a14="http://schemas.microsoft.com/office/drawing/2010/main" val="0"/>
              </a:ext>
            </a:extLst>
          </a:blip>
          <a:srcRect l="56198"/>
          <a:stretch/>
        </p:blipFill>
        <p:spPr>
          <a:xfrm>
            <a:off x="0" y="2016472"/>
            <a:ext cx="2229337" cy="5089525"/>
          </a:xfrm>
          <a:prstGeom prst="rect">
            <a:avLst/>
          </a:prstGeom>
          <a:effectLst>
            <a:outerShdw blurRad="190500" dist="50800" dir="3960000" algn="ctr" rotWithShape="0">
              <a:srgbClr val="000000">
                <a:alpha val="31000"/>
              </a:srgbClr>
            </a:outerShdw>
            <a:reflection endPos="0" dist="50800" dir="5400000" sy="-100000" algn="bl" rotWithShape="0"/>
          </a:effectLst>
        </p:spPr>
      </p:pic>
    </p:spTree>
    <p:extLst>
      <p:ext uri="{BB962C8B-B14F-4D97-AF65-F5344CB8AC3E}">
        <p14:creationId xmlns:p14="http://schemas.microsoft.com/office/powerpoint/2010/main" val="73261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ottotitolo 2">
            <a:extLst>
              <a:ext uri="{FF2B5EF4-FFF2-40B4-BE49-F238E27FC236}">
                <a16:creationId xmlns:a16="http://schemas.microsoft.com/office/drawing/2014/main" id="{F3BF0D3E-6377-4554-9E24-F6E439D77E94}"/>
              </a:ext>
            </a:extLst>
          </p:cNvPr>
          <p:cNvSpPr txBox="1">
            <a:spLocks/>
          </p:cNvSpPr>
          <p:nvPr/>
        </p:nvSpPr>
        <p:spPr>
          <a:xfrm>
            <a:off x="6366132" y="1170527"/>
            <a:ext cx="3012871" cy="368973"/>
          </a:xfrm>
          <a:prstGeom prst="rect">
            <a:avLst/>
          </a:prstGeom>
        </p:spPr>
        <p:txBody>
          <a:bodyPr wrap="square" lIns="0" tIns="0" rIns="0" bIns="0">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buClr>
                <a:schemeClr val="accent1">
                  <a:lumMod val="75000"/>
                </a:schemeClr>
              </a:buClr>
            </a:pPr>
            <a:r>
              <a:rPr lang="it-IT" sz="2333" kern="0" dirty="0" err="1">
                <a:solidFill>
                  <a:srgbClr val="081F43"/>
                </a:solidFill>
                <a:latin typeface="Futura Md BT" panose="020B0602020204020303" pitchFamily="34" charset="0"/>
              </a:rPr>
              <a:t>Type</a:t>
            </a:r>
            <a:r>
              <a:rPr lang="it-IT" sz="2333" kern="0" dirty="0">
                <a:solidFill>
                  <a:srgbClr val="081F43"/>
                </a:solidFill>
                <a:latin typeface="Futura Md BT" panose="020B0602020204020303" pitchFamily="34" charset="0"/>
              </a:rPr>
              <a:t> of </a:t>
            </a:r>
            <a:r>
              <a:rPr lang="it-IT" sz="2333" kern="0" dirty="0" err="1">
                <a:solidFill>
                  <a:srgbClr val="081F43"/>
                </a:solidFill>
                <a:latin typeface="Futura Md BT" panose="020B0602020204020303" pitchFamily="34" charset="0"/>
              </a:rPr>
              <a:t>competition</a:t>
            </a:r>
            <a:r>
              <a:rPr lang="it-IT" sz="2333" kern="0" dirty="0">
                <a:solidFill>
                  <a:srgbClr val="081F43"/>
                </a:solidFill>
                <a:latin typeface="Futura Md BT" panose="020B0602020204020303" pitchFamily="34" charset="0"/>
              </a:rPr>
              <a:t> </a:t>
            </a:r>
            <a:endParaRPr lang="it-IT" sz="1200" u="sng" kern="0" dirty="0">
              <a:solidFill>
                <a:sysClr val="windowText" lastClr="000000"/>
              </a:solidFill>
            </a:endParaRPr>
          </a:p>
        </p:txBody>
      </p:sp>
      <p:grpSp>
        <p:nvGrpSpPr>
          <p:cNvPr id="58" name="Gruppo 57">
            <a:extLst>
              <a:ext uri="{FF2B5EF4-FFF2-40B4-BE49-F238E27FC236}">
                <a16:creationId xmlns:a16="http://schemas.microsoft.com/office/drawing/2014/main" id="{A55B4C55-0DB8-4EA0-B778-45D52E6FDE69}"/>
              </a:ext>
            </a:extLst>
          </p:cNvPr>
          <p:cNvGrpSpPr/>
          <p:nvPr/>
        </p:nvGrpSpPr>
        <p:grpSpPr>
          <a:xfrm>
            <a:off x="7726281" y="3740741"/>
            <a:ext cx="1770855" cy="1581150"/>
            <a:chOff x="1428765" y="5286375"/>
            <a:chExt cx="2587227" cy="2371725"/>
          </a:xfrm>
        </p:grpSpPr>
        <p:sp>
          <p:nvSpPr>
            <p:cNvPr id="15" name="object 4">
              <a:extLst>
                <a:ext uri="{FF2B5EF4-FFF2-40B4-BE49-F238E27FC236}">
                  <a16:creationId xmlns:a16="http://schemas.microsoft.com/office/drawing/2014/main" id="{4F847DCD-A34F-47AF-A927-5223FAEC9F2D}"/>
                </a:ext>
              </a:extLst>
            </p:cNvPr>
            <p:cNvSpPr/>
            <p:nvPr/>
          </p:nvSpPr>
          <p:spPr>
            <a:xfrm>
              <a:off x="1428765" y="5286375"/>
              <a:ext cx="2438400" cy="2371725"/>
            </a:xfrm>
            <a:custGeom>
              <a:avLst/>
              <a:gdLst/>
              <a:ahLst/>
              <a:cxnLst/>
              <a:rect l="l" t="t" r="r" b="b"/>
              <a:pathLst>
                <a:path w="2438400" h="2371725">
                  <a:moveTo>
                    <a:pt x="0" y="0"/>
                  </a:moveTo>
                  <a:lnTo>
                    <a:pt x="2438365" y="0"/>
                  </a:lnTo>
                  <a:lnTo>
                    <a:pt x="2438365" y="2371724"/>
                  </a:lnTo>
                  <a:lnTo>
                    <a:pt x="0" y="2371724"/>
                  </a:lnTo>
                  <a:lnTo>
                    <a:pt x="0" y="0"/>
                  </a:lnTo>
                  <a:close/>
                </a:path>
              </a:pathLst>
            </a:custGeom>
            <a:solidFill>
              <a:srgbClr val="081F43">
                <a:alpha val="89802"/>
              </a:srgbClr>
            </a:solidFill>
          </p:spPr>
          <p:txBody>
            <a:bodyPr wrap="square" lIns="0" tIns="0" rIns="0" bIns="0" rtlCol="0"/>
            <a:lstStyle/>
            <a:p>
              <a:endParaRPr sz="1200" dirty="0"/>
            </a:p>
          </p:txBody>
        </p:sp>
        <p:sp>
          <p:nvSpPr>
            <p:cNvPr id="16" name="object 8">
              <a:extLst>
                <a:ext uri="{FF2B5EF4-FFF2-40B4-BE49-F238E27FC236}">
                  <a16:creationId xmlns:a16="http://schemas.microsoft.com/office/drawing/2014/main" id="{5AD0C4DE-2FF2-4551-8AC2-C0261399AA7C}"/>
                </a:ext>
              </a:extLst>
            </p:cNvPr>
            <p:cNvSpPr txBox="1"/>
            <p:nvPr/>
          </p:nvSpPr>
          <p:spPr>
            <a:xfrm>
              <a:off x="1577592" y="6240174"/>
              <a:ext cx="2438400" cy="551339"/>
            </a:xfrm>
            <a:prstGeom prst="rect">
              <a:avLst/>
            </a:prstGeom>
          </p:spPr>
          <p:txBody>
            <a:bodyPr vert="horz" wrap="square" lIns="0" tIns="8467" rIns="0" bIns="0" rtlCol="0">
              <a:spAutoFit/>
            </a:bodyPr>
            <a:lstStyle/>
            <a:p>
              <a:pPr marR="182042" algn="ctr"/>
              <a:r>
                <a:rPr lang="it-IT" sz="2333" b="1" dirty="0">
                  <a:solidFill>
                    <a:schemeClr val="bg1"/>
                  </a:solidFill>
                  <a:latin typeface="Futura Md BT" panose="020B0602020204020303" pitchFamily="34" charset="0"/>
                  <a:cs typeface="Verdana"/>
                </a:rPr>
                <a:t>SBC</a:t>
              </a:r>
              <a:endParaRPr sz="2333" b="1" dirty="0">
                <a:solidFill>
                  <a:schemeClr val="bg1"/>
                </a:solidFill>
                <a:latin typeface="Futura Md BT" panose="020B0602020204020303" pitchFamily="34" charset="0"/>
                <a:cs typeface="Verdana"/>
              </a:endParaRPr>
            </a:p>
          </p:txBody>
        </p:sp>
      </p:grpSp>
      <p:sp>
        <p:nvSpPr>
          <p:cNvPr id="39" name="Sottotitolo 2">
            <a:extLst>
              <a:ext uri="{FF2B5EF4-FFF2-40B4-BE49-F238E27FC236}">
                <a16:creationId xmlns:a16="http://schemas.microsoft.com/office/drawing/2014/main" id="{58C13A91-F072-41CC-B2BD-4AC320F90265}"/>
              </a:ext>
            </a:extLst>
          </p:cNvPr>
          <p:cNvSpPr txBox="1">
            <a:spLocks/>
          </p:cNvSpPr>
          <p:nvPr/>
        </p:nvSpPr>
        <p:spPr>
          <a:xfrm>
            <a:off x="9616737" y="4107133"/>
            <a:ext cx="1862966" cy="676142"/>
          </a:xfrm>
          <a:prstGeom prst="rect">
            <a:avLst/>
          </a:prstGeom>
        </p:spPr>
        <p:txBody>
          <a:bodyPr vert="horz" lIns="60960" tIns="30480" rIns="60960" bIns="3048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t-IT" sz="1667" b="1" dirty="0" err="1">
                <a:solidFill>
                  <a:srgbClr val="081F43"/>
                </a:solidFill>
                <a:latin typeface="Futura Md BT" panose="020B0602020204020303" pitchFamily="34" charset="0"/>
              </a:rPr>
              <a:t>Competition</a:t>
            </a:r>
            <a:r>
              <a:rPr lang="it-IT" sz="1667" b="1" dirty="0">
                <a:solidFill>
                  <a:srgbClr val="081F43"/>
                </a:solidFill>
                <a:latin typeface="Futura Md BT" panose="020B0602020204020303" pitchFamily="34" charset="0"/>
              </a:rPr>
              <a:t> limited to services </a:t>
            </a:r>
            <a:r>
              <a:rPr lang="it-IT" sz="1667" b="1" dirty="0" err="1">
                <a:solidFill>
                  <a:srgbClr val="081F43"/>
                </a:solidFill>
                <a:latin typeface="Futura Md BT" panose="020B0602020204020303" pitchFamily="34" charset="0"/>
              </a:rPr>
              <a:t>at</a:t>
            </a:r>
            <a:r>
              <a:rPr lang="it-IT" sz="1667" b="1" dirty="0">
                <a:solidFill>
                  <a:srgbClr val="081F43"/>
                </a:solidFill>
                <a:latin typeface="Futura Md BT" panose="020B0602020204020303" pitchFamily="34" charset="0"/>
              </a:rPr>
              <a:t> downstream </a:t>
            </a:r>
            <a:r>
              <a:rPr lang="it-IT" sz="1667" b="1" dirty="0" err="1">
                <a:solidFill>
                  <a:srgbClr val="081F43"/>
                </a:solidFill>
                <a:latin typeface="Futura Md BT" panose="020B0602020204020303" pitchFamily="34" charset="0"/>
              </a:rPr>
              <a:t>level</a:t>
            </a:r>
            <a:endParaRPr lang="it-IT" sz="1667" dirty="0">
              <a:solidFill>
                <a:schemeClr val="accent5">
                  <a:lumMod val="75000"/>
                </a:schemeClr>
              </a:solidFill>
              <a:latin typeface="Futura Md BT" panose="020B0602020204020303" pitchFamily="34" charset="0"/>
            </a:endParaRPr>
          </a:p>
        </p:txBody>
      </p:sp>
      <p:cxnSp>
        <p:nvCxnSpPr>
          <p:cNvPr id="40" name="Connettore diritto 39">
            <a:extLst>
              <a:ext uri="{FF2B5EF4-FFF2-40B4-BE49-F238E27FC236}">
                <a16:creationId xmlns:a16="http://schemas.microsoft.com/office/drawing/2014/main" id="{8095DA86-E7B3-4AE1-94DE-437BAFBB4290}"/>
              </a:ext>
            </a:extLst>
          </p:cNvPr>
          <p:cNvCxnSpPr>
            <a:cxnSpLocks/>
          </p:cNvCxnSpPr>
          <p:nvPr/>
        </p:nvCxnSpPr>
        <p:spPr>
          <a:xfrm flipH="1">
            <a:off x="9359403" y="4373271"/>
            <a:ext cx="191551" cy="0"/>
          </a:xfrm>
          <a:prstGeom prst="line">
            <a:avLst/>
          </a:prstGeom>
          <a:ln>
            <a:solidFill>
              <a:srgbClr val="081F43"/>
            </a:solidFill>
            <a:headEnd type="oval"/>
          </a:ln>
        </p:spPr>
        <p:style>
          <a:lnRef idx="1">
            <a:schemeClr val="accent1"/>
          </a:lnRef>
          <a:fillRef idx="0">
            <a:schemeClr val="accent1"/>
          </a:fillRef>
          <a:effectRef idx="0">
            <a:schemeClr val="accent1"/>
          </a:effectRef>
          <a:fontRef idx="minor">
            <a:schemeClr val="tx1"/>
          </a:fontRef>
        </p:style>
      </p:cxnSp>
      <p:sp>
        <p:nvSpPr>
          <p:cNvPr id="23" name="object 7">
            <a:extLst>
              <a:ext uri="{FF2B5EF4-FFF2-40B4-BE49-F238E27FC236}">
                <a16:creationId xmlns:a16="http://schemas.microsoft.com/office/drawing/2014/main" id="{BD3BB55B-559C-4C6E-A62D-44A31A0F6492}"/>
              </a:ext>
            </a:extLst>
          </p:cNvPr>
          <p:cNvSpPr/>
          <p:nvPr/>
        </p:nvSpPr>
        <p:spPr>
          <a:xfrm>
            <a:off x="5945940" y="2060835"/>
            <a:ext cx="1644650" cy="1600200"/>
          </a:xfrm>
          <a:custGeom>
            <a:avLst/>
            <a:gdLst/>
            <a:ahLst/>
            <a:cxnLst/>
            <a:rect l="l" t="t" r="r" b="b"/>
            <a:pathLst>
              <a:path w="2466975" h="2400300">
                <a:moveTo>
                  <a:pt x="0" y="0"/>
                </a:moveTo>
                <a:lnTo>
                  <a:pt x="2466864" y="0"/>
                </a:lnTo>
                <a:lnTo>
                  <a:pt x="2466864" y="2400300"/>
                </a:lnTo>
                <a:lnTo>
                  <a:pt x="0" y="2400300"/>
                </a:lnTo>
                <a:lnTo>
                  <a:pt x="0" y="0"/>
                </a:lnTo>
                <a:close/>
              </a:path>
            </a:pathLst>
          </a:custGeom>
          <a:solidFill>
            <a:srgbClr val="081F43">
              <a:alpha val="89802"/>
            </a:srgbClr>
          </a:solidFill>
        </p:spPr>
        <p:txBody>
          <a:bodyPr wrap="square" lIns="0" tIns="0" rIns="0" bIns="0" rtlCol="0"/>
          <a:lstStyle/>
          <a:p>
            <a:endParaRPr sz="1200"/>
          </a:p>
        </p:txBody>
      </p:sp>
      <p:grpSp>
        <p:nvGrpSpPr>
          <p:cNvPr id="2" name="Gruppo 1">
            <a:extLst>
              <a:ext uri="{FF2B5EF4-FFF2-40B4-BE49-F238E27FC236}">
                <a16:creationId xmlns:a16="http://schemas.microsoft.com/office/drawing/2014/main" id="{71CF5F39-5D49-4F71-92C8-E688526AF95D}"/>
              </a:ext>
            </a:extLst>
          </p:cNvPr>
          <p:cNvGrpSpPr/>
          <p:nvPr/>
        </p:nvGrpSpPr>
        <p:grpSpPr>
          <a:xfrm>
            <a:off x="3463011" y="2022486"/>
            <a:ext cx="2459304" cy="1568534"/>
            <a:chOff x="3335449" y="3474254"/>
            <a:chExt cx="4317680" cy="675448"/>
          </a:xfrm>
        </p:grpSpPr>
        <p:cxnSp>
          <p:nvCxnSpPr>
            <p:cNvPr id="43" name="Connettore diritto 42">
              <a:extLst>
                <a:ext uri="{FF2B5EF4-FFF2-40B4-BE49-F238E27FC236}">
                  <a16:creationId xmlns:a16="http://schemas.microsoft.com/office/drawing/2014/main" id="{DD29B83F-AB99-48E2-ABD4-26E1CF2D0173}"/>
                </a:ext>
              </a:extLst>
            </p:cNvPr>
            <p:cNvCxnSpPr>
              <a:cxnSpLocks/>
            </p:cNvCxnSpPr>
            <p:nvPr/>
          </p:nvCxnSpPr>
          <p:spPr>
            <a:xfrm>
              <a:off x="7317618" y="3768225"/>
              <a:ext cx="335511" cy="0"/>
            </a:xfrm>
            <a:prstGeom prst="line">
              <a:avLst/>
            </a:prstGeom>
            <a:ln>
              <a:solidFill>
                <a:srgbClr val="081F43"/>
              </a:solidFill>
              <a:headEnd type="oval"/>
            </a:ln>
          </p:spPr>
          <p:style>
            <a:lnRef idx="1">
              <a:schemeClr val="accent1"/>
            </a:lnRef>
            <a:fillRef idx="0">
              <a:schemeClr val="accent1"/>
            </a:fillRef>
            <a:effectRef idx="0">
              <a:schemeClr val="accent1"/>
            </a:effectRef>
            <a:fontRef idx="minor">
              <a:schemeClr val="tx1"/>
            </a:fontRef>
          </p:style>
        </p:cxnSp>
        <p:sp>
          <p:nvSpPr>
            <p:cNvPr id="44" name="Sottotitolo 2">
              <a:extLst>
                <a:ext uri="{FF2B5EF4-FFF2-40B4-BE49-F238E27FC236}">
                  <a16:creationId xmlns:a16="http://schemas.microsoft.com/office/drawing/2014/main" id="{1B9727EE-53BC-4AF8-BB29-81DD967C9283}"/>
                </a:ext>
              </a:extLst>
            </p:cNvPr>
            <p:cNvSpPr txBox="1">
              <a:spLocks/>
            </p:cNvSpPr>
            <p:nvPr/>
          </p:nvSpPr>
          <p:spPr>
            <a:xfrm>
              <a:off x="3335449" y="3474254"/>
              <a:ext cx="3876720" cy="675448"/>
            </a:xfrm>
            <a:prstGeom prst="rect">
              <a:avLst/>
            </a:prstGeom>
          </p:spPr>
          <p:txBody>
            <a:bodyPr vert="horz" lIns="60960" tIns="30480" rIns="60960" bIns="3048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it-IT" sz="1667" b="1" dirty="0" err="1">
                  <a:solidFill>
                    <a:srgbClr val="081F43"/>
                  </a:solidFill>
                  <a:latin typeface="Futura Md BT" panose="020B0602020204020303" pitchFamily="34" charset="0"/>
                </a:rPr>
                <a:t>Gradual</a:t>
              </a:r>
              <a:r>
                <a:rPr lang="it-IT" sz="1667" b="1" dirty="0">
                  <a:solidFill>
                    <a:srgbClr val="081F43"/>
                  </a:solidFill>
                  <a:latin typeface="Futura Md BT" panose="020B0602020204020303" pitchFamily="34" charset="0"/>
                </a:rPr>
                <a:t> investments and </a:t>
              </a:r>
              <a:r>
                <a:rPr lang="it-IT" sz="1667" b="1" dirty="0" err="1">
                  <a:solidFill>
                    <a:srgbClr val="081F43"/>
                  </a:solidFill>
                  <a:latin typeface="Futura Md BT" panose="020B0602020204020303" pitchFamily="34" charset="0"/>
                </a:rPr>
                <a:t>infrastructuring</a:t>
              </a:r>
              <a:r>
                <a:rPr lang="it-IT" sz="1667" b="1" dirty="0">
                  <a:solidFill>
                    <a:srgbClr val="081F43"/>
                  </a:solidFill>
                  <a:latin typeface="Futura Md BT" panose="020B0602020204020303" pitchFamily="34" charset="0"/>
                </a:rPr>
                <a:t> for a more intense downstream </a:t>
              </a:r>
              <a:r>
                <a:rPr lang="it-IT" sz="1667" b="1" dirty="0" err="1">
                  <a:solidFill>
                    <a:srgbClr val="081F43"/>
                  </a:solidFill>
                  <a:latin typeface="Futura Md BT" panose="020B0602020204020303" pitchFamily="34" charset="0"/>
                </a:rPr>
                <a:t>competition</a:t>
              </a:r>
              <a:r>
                <a:rPr lang="it-IT" sz="1667" b="1" dirty="0">
                  <a:solidFill>
                    <a:srgbClr val="081F43"/>
                  </a:solidFill>
                  <a:latin typeface="Futura Md BT" panose="020B0602020204020303" pitchFamily="34" charset="0"/>
                </a:rPr>
                <a:t> </a:t>
              </a:r>
              <a:endParaRPr lang="it-IT" sz="1667" dirty="0">
                <a:solidFill>
                  <a:srgbClr val="081F43"/>
                </a:solidFill>
                <a:latin typeface="Futura Md BT" panose="020B0602020204020303" pitchFamily="34" charset="0"/>
              </a:endParaRPr>
            </a:p>
          </p:txBody>
        </p:sp>
      </p:grpSp>
      <p:sp>
        <p:nvSpPr>
          <p:cNvPr id="47" name="Sottotitolo 2">
            <a:extLst>
              <a:ext uri="{FF2B5EF4-FFF2-40B4-BE49-F238E27FC236}">
                <a16:creationId xmlns:a16="http://schemas.microsoft.com/office/drawing/2014/main" id="{D4236631-7DA0-44AC-99AC-BA94D46DA7AC}"/>
              </a:ext>
            </a:extLst>
          </p:cNvPr>
          <p:cNvSpPr txBox="1">
            <a:spLocks/>
          </p:cNvSpPr>
          <p:nvPr/>
        </p:nvSpPr>
        <p:spPr>
          <a:xfrm>
            <a:off x="7404549" y="1638621"/>
            <a:ext cx="2756153" cy="446723"/>
          </a:xfrm>
          <a:prstGeom prst="rect">
            <a:avLst/>
          </a:prstGeom>
        </p:spPr>
        <p:txBody>
          <a:bodyPr vert="horz" lIns="60960" tIns="30480" rIns="60960" bIns="3048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20000"/>
              </a:lnSpc>
              <a:spcBef>
                <a:spcPts val="0"/>
              </a:spcBef>
            </a:pPr>
            <a:r>
              <a:rPr lang="it-IT" sz="1667" b="1" dirty="0">
                <a:solidFill>
                  <a:srgbClr val="081F43"/>
                </a:solidFill>
                <a:latin typeface="Futura Md BT" panose="020B0602020204020303" pitchFamily="34" charset="0"/>
              </a:rPr>
              <a:t>LADDER OF INVESTMENTS</a:t>
            </a:r>
          </a:p>
        </p:txBody>
      </p:sp>
      <p:sp>
        <p:nvSpPr>
          <p:cNvPr id="61" name="Sottotitolo 2">
            <a:extLst>
              <a:ext uri="{FF2B5EF4-FFF2-40B4-BE49-F238E27FC236}">
                <a16:creationId xmlns:a16="http://schemas.microsoft.com/office/drawing/2014/main" id="{140B9FBD-93AD-40B9-B841-C5661D45030C}"/>
              </a:ext>
            </a:extLst>
          </p:cNvPr>
          <p:cNvSpPr txBox="1">
            <a:spLocks/>
          </p:cNvSpPr>
          <p:nvPr/>
        </p:nvSpPr>
        <p:spPr>
          <a:xfrm rot="16200000">
            <a:off x="-584673" y="2997265"/>
            <a:ext cx="2632696" cy="939323"/>
          </a:xfrm>
          <a:prstGeom prst="rect">
            <a:avLst/>
          </a:prstGeom>
        </p:spPr>
        <p:txBody>
          <a:bodyPr wrap="square" lIns="0" tIns="0" rIns="0" bIns="0">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buClr>
                <a:schemeClr val="accent1">
                  <a:lumMod val="75000"/>
                </a:schemeClr>
              </a:buClr>
            </a:pPr>
            <a:r>
              <a:rPr lang="it-IT" sz="2333" kern="0" dirty="0">
                <a:solidFill>
                  <a:srgbClr val="081F43"/>
                </a:solidFill>
                <a:latin typeface="Futura Md BT" panose="020B0602020204020303" pitchFamily="34" charset="0"/>
              </a:rPr>
              <a:t>Vertical </a:t>
            </a:r>
            <a:r>
              <a:rPr lang="it-IT" sz="2333" kern="0" dirty="0" err="1">
                <a:solidFill>
                  <a:srgbClr val="081F43"/>
                </a:solidFill>
                <a:latin typeface="Futura Md BT" panose="020B0602020204020303" pitchFamily="34" charset="0"/>
              </a:rPr>
              <a:t>structure</a:t>
            </a:r>
            <a:r>
              <a:rPr lang="it-IT" sz="2333" kern="0" dirty="0">
                <a:solidFill>
                  <a:srgbClr val="081F43"/>
                </a:solidFill>
                <a:latin typeface="Futura Md BT" panose="020B0602020204020303" pitchFamily="34" charset="0"/>
              </a:rPr>
              <a:t> of companies</a:t>
            </a:r>
            <a:endParaRPr lang="it-IT" sz="2333" u="sng" kern="0" dirty="0">
              <a:solidFill>
                <a:sysClr val="windowText" lastClr="000000"/>
              </a:solidFill>
            </a:endParaRPr>
          </a:p>
        </p:txBody>
      </p:sp>
      <p:sp>
        <p:nvSpPr>
          <p:cNvPr id="72" name="object 9">
            <a:extLst>
              <a:ext uri="{FF2B5EF4-FFF2-40B4-BE49-F238E27FC236}">
                <a16:creationId xmlns:a16="http://schemas.microsoft.com/office/drawing/2014/main" id="{E90C82CC-A671-47A3-8937-87472B3947DF}"/>
              </a:ext>
            </a:extLst>
          </p:cNvPr>
          <p:cNvSpPr txBox="1"/>
          <p:nvPr/>
        </p:nvSpPr>
        <p:spPr>
          <a:xfrm>
            <a:off x="5962053" y="2652560"/>
            <a:ext cx="1806787" cy="367559"/>
          </a:xfrm>
          <a:prstGeom prst="rect">
            <a:avLst/>
          </a:prstGeom>
        </p:spPr>
        <p:txBody>
          <a:bodyPr vert="horz" wrap="square" lIns="0" tIns="8467" rIns="0" bIns="0" rtlCol="0">
            <a:spAutoFit/>
          </a:bodyPr>
          <a:lstStyle/>
          <a:p>
            <a:pPr marR="311588" algn="ctr"/>
            <a:r>
              <a:rPr lang="it-IT" sz="2333" b="1" dirty="0">
                <a:solidFill>
                  <a:schemeClr val="bg1"/>
                </a:solidFill>
                <a:latin typeface="Futura Md BT" panose="020B0602020204020303" pitchFamily="34" charset="0"/>
                <a:cs typeface="Verdana"/>
              </a:rPr>
              <a:t>FBC</a:t>
            </a:r>
            <a:endParaRPr sz="2333" b="1" dirty="0">
              <a:solidFill>
                <a:schemeClr val="bg1"/>
              </a:solidFill>
              <a:latin typeface="Futura Md BT" panose="020B0602020204020303" pitchFamily="34" charset="0"/>
              <a:cs typeface="Verdana"/>
            </a:endParaRPr>
          </a:p>
        </p:txBody>
      </p:sp>
      <p:cxnSp>
        <p:nvCxnSpPr>
          <p:cNvPr id="77" name="Connettore diritto 76">
            <a:extLst>
              <a:ext uri="{FF2B5EF4-FFF2-40B4-BE49-F238E27FC236}">
                <a16:creationId xmlns:a16="http://schemas.microsoft.com/office/drawing/2014/main" id="{2EFD2517-EB32-497F-B2BA-7E5B14E04E62}"/>
              </a:ext>
            </a:extLst>
          </p:cNvPr>
          <p:cNvCxnSpPr>
            <a:cxnSpLocks/>
          </p:cNvCxnSpPr>
          <p:nvPr/>
        </p:nvCxnSpPr>
        <p:spPr>
          <a:xfrm flipV="1">
            <a:off x="6325914" y="2349482"/>
            <a:ext cx="1253879" cy="1311553"/>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0" name="Connettore diritto 79">
            <a:extLst>
              <a:ext uri="{FF2B5EF4-FFF2-40B4-BE49-F238E27FC236}">
                <a16:creationId xmlns:a16="http://schemas.microsoft.com/office/drawing/2014/main" id="{6F651536-3DDC-49A7-88D9-A0BBBD94DD71}"/>
              </a:ext>
            </a:extLst>
          </p:cNvPr>
          <p:cNvCxnSpPr>
            <a:cxnSpLocks/>
          </p:cNvCxnSpPr>
          <p:nvPr/>
        </p:nvCxnSpPr>
        <p:spPr>
          <a:xfrm flipV="1">
            <a:off x="6033962" y="2089641"/>
            <a:ext cx="717441" cy="72082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1" name="Freccia destra con strisce 80">
            <a:extLst>
              <a:ext uri="{FF2B5EF4-FFF2-40B4-BE49-F238E27FC236}">
                <a16:creationId xmlns:a16="http://schemas.microsoft.com/office/drawing/2014/main" id="{96C8B92B-725B-457B-8C7A-73BDD895D969}"/>
              </a:ext>
            </a:extLst>
          </p:cNvPr>
          <p:cNvSpPr/>
          <p:nvPr/>
        </p:nvSpPr>
        <p:spPr>
          <a:xfrm rot="13715204">
            <a:off x="7251105" y="3849430"/>
            <a:ext cx="1242927" cy="216374"/>
          </a:xfrm>
          <a:prstGeom prst="stripedRightArrow">
            <a:avLst/>
          </a:prstGeom>
          <a:solidFill>
            <a:srgbClr val="C00000">
              <a:alpha val="81961"/>
            </a:srgbClr>
          </a:solidFill>
          <a:ln>
            <a:solidFill>
              <a:srgbClr val="081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a:solidFill>
                <a:schemeClr val="accent2">
                  <a:lumMod val="75000"/>
                </a:schemeClr>
              </a:solidFill>
            </a:endParaRPr>
          </a:p>
        </p:txBody>
      </p:sp>
      <p:sp>
        <p:nvSpPr>
          <p:cNvPr id="85" name="CasellaDiTesto 84">
            <a:extLst>
              <a:ext uri="{FF2B5EF4-FFF2-40B4-BE49-F238E27FC236}">
                <a16:creationId xmlns:a16="http://schemas.microsoft.com/office/drawing/2014/main" id="{41A1DDDC-1FAA-4F39-9C6A-869562411231}"/>
              </a:ext>
            </a:extLst>
          </p:cNvPr>
          <p:cNvSpPr txBox="1"/>
          <p:nvPr/>
        </p:nvSpPr>
        <p:spPr>
          <a:xfrm rot="18837998">
            <a:off x="6073664" y="1836111"/>
            <a:ext cx="1520689" cy="2195153"/>
          </a:xfrm>
          <a:prstGeom prst="rect">
            <a:avLst/>
          </a:prstGeom>
          <a:noFill/>
        </p:spPr>
        <p:txBody>
          <a:bodyPr wrap="square" rtlCol="0">
            <a:spAutoFit/>
          </a:bodyPr>
          <a:lstStyle/>
          <a:p>
            <a:pPr algn="ctr"/>
            <a:r>
              <a:rPr lang="it-IT" sz="2000" b="1" dirty="0">
                <a:solidFill>
                  <a:schemeClr val="bg1"/>
                </a:solidFill>
              </a:rPr>
              <a:t>AI</a:t>
            </a: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r>
              <a:rPr lang="it-IT" sz="2000" b="1" dirty="0">
                <a:solidFill>
                  <a:schemeClr val="bg1"/>
                </a:solidFill>
              </a:rPr>
              <a:t>VULA – </a:t>
            </a:r>
          </a:p>
          <a:p>
            <a:pPr algn="ctr"/>
            <a:r>
              <a:rPr lang="it-IT" sz="2000" b="1" dirty="0">
                <a:solidFill>
                  <a:schemeClr val="bg1"/>
                </a:solidFill>
              </a:rPr>
              <a:t>SLU - ULL</a:t>
            </a: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r>
              <a:rPr lang="it-IT" sz="1667" b="1" dirty="0">
                <a:solidFill>
                  <a:schemeClr val="bg1"/>
                </a:solidFill>
              </a:rPr>
              <a:t>BITSTREAM</a:t>
            </a:r>
          </a:p>
          <a:p>
            <a:pPr algn="ctr"/>
            <a:r>
              <a:rPr lang="it-IT" sz="1667" b="1" dirty="0">
                <a:solidFill>
                  <a:schemeClr val="bg1"/>
                </a:solidFill>
              </a:rPr>
              <a:t>WLR</a:t>
            </a:r>
          </a:p>
          <a:p>
            <a:pPr algn="ctr"/>
            <a:endParaRPr lang="it-IT" sz="1667" b="1" dirty="0">
              <a:solidFill>
                <a:schemeClr val="bg1"/>
              </a:solidFill>
            </a:endParaRPr>
          </a:p>
        </p:txBody>
      </p:sp>
      <p:sp>
        <p:nvSpPr>
          <p:cNvPr id="86" name="Sottotitolo 2">
            <a:extLst>
              <a:ext uri="{FF2B5EF4-FFF2-40B4-BE49-F238E27FC236}">
                <a16:creationId xmlns:a16="http://schemas.microsoft.com/office/drawing/2014/main" id="{DCAD22B0-FA56-46FF-AF84-4B06D293FF0C}"/>
              </a:ext>
            </a:extLst>
          </p:cNvPr>
          <p:cNvSpPr txBox="1">
            <a:spLocks/>
          </p:cNvSpPr>
          <p:nvPr/>
        </p:nvSpPr>
        <p:spPr>
          <a:xfrm>
            <a:off x="727109" y="2324157"/>
            <a:ext cx="2632696" cy="939323"/>
          </a:xfrm>
          <a:prstGeom prst="rect">
            <a:avLst/>
          </a:prstGeom>
        </p:spPr>
        <p:txBody>
          <a:bodyPr wrap="square" lIns="0" tIns="0" rIns="0" bIns="0">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buClr>
                <a:schemeClr val="accent1">
                  <a:lumMod val="75000"/>
                </a:schemeClr>
              </a:buClr>
            </a:pPr>
            <a:r>
              <a:rPr lang="it-IT" sz="2333" kern="0" dirty="0">
                <a:solidFill>
                  <a:srgbClr val="081F43"/>
                </a:solidFill>
                <a:latin typeface="Futura Md BT" panose="020B0602020204020303" pitchFamily="34" charset="0"/>
              </a:rPr>
              <a:t>Integration</a:t>
            </a: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r>
              <a:rPr lang="it-IT" sz="2333" kern="0" dirty="0" err="1">
                <a:solidFill>
                  <a:srgbClr val="081F43"/>
                </a:solidFill>
                <a:latin typeface="Futura Md BT" panose="020B0602020204020303" pitchFamily="34" charset="0"/>
              </a:rPr>
              <a:t>Separation</a:t>
            </a:r>
            <a:endParaRPr lang="it-IT" sz="2333" u="sng" kern="0" dirty="0">
              <a:solidFill>
                <a:sysClr val="windowText" lastClr="000000"/>
              </a:solidFill>
            </a:endParaRPr>
          </a:p>
        </p:txBody>
      </p:sp>
      <p:cxnSp>
        <p:nvCxnSpPr>
          <p:cNvPr id="24" name="Connettore 1 4">
            <a:extLst>
              <a:ext uri="{FF2B5EF4-FFF2-40B4-BE49-F238E27FC236}">
                <a16:creationId xmlns:a16="http://schemas.microsoft.com/office/drawing/2014/main" id="{34245135-EE45-41BF-A277-7104B0E1148B}"/>
              </a:ext>
            </a:extLst>
          </p:cNvPr>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25" name="CasellaDiTesto 24">
            <a:extLst>
              <a:ext uri="{FF2B5EF4-FFF2-40B4-BE49-F238E27FC236}">
                <a16:creationId xmlns:a16="http://schemas.microsoft.com/office/drawing/2014/main" id="{52EB206E-3638-4A6C-850A-6EF9B09D754F}"/>
              </a:ext>
            </a:extLst>
          </p:cNvPr>
          <p:cNvSpPr txBox="1"/>
          <p:nvPr/>
        </p:nvSpPr>
        <p:spPr>
          <a:xfrm>
            <a:off x="394545" y="416640"/>
            <a:ext cx="5916803" cy="461665"/>
          </a:xfrm>
          <a:prstGeom prst="rect">
            <a:avLst/>
          </a:prstGeom>
          <a:noFill/>
        </p:spPr>
        <p:txBody>
          <a:bodyPr wrap="square" rtlCol="0">
            <a:spAutoFit/>
          </a:bodyPr>
          <a:lstStyle/>
          <a:p>
            <a:r>
              <a:rPr lang="en-US" sz="2400" b="1" dirty="0">
                <a:solidFill>
                  <a:srgbClr val="003C6C"/>
                </a:solidFill>
              </a:rPr>
              <a:t>A COMPLEX ECOSYSTEM</a:t>
            </a:r>
            <a:endParaRPr lang="it-IT" sz="2400" b="1" dirty="0">
              <a:solidFill>
                <a:srgbClr val="003C6C"/>
              </a:solidFill>
            </a:endParaRPr>
          </a:p>
        </p:txBody>
      </p:sp>
      <p:cxnSp>
        <p:nvCxnSpPr>
          <p:cNvPr id="27" name="Connettore 1 6">
            <a:extLst>
              <a:ext uri="{FF2B5EF4-FFF2-40B4-BE49-F238E27FC236}">
                <a16:creationId xmlns:a16="http://schemas.microsoft.com/office/drawing/2014/main" id="{3F15C6C1-3D83-43E0-806B-352783FEE788}"/>
              </a:ext>
            </a:extLst>
          </p:cNvPr>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28" name="Immagine 27">
            <a:extLst>
              <a:ext uri="{FF2B5EF4-FFF2-40B4-BE49-F238E27FC236}">
                <a16:creationId xmlns:a16="http://schemas.microsoft.com/office/drawing/2014/main" id="{AC82B748-B4BB-4795-8FA0-BA3208C0DE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29" name="Immagine 28">
            <a:extLst>
              <a:ext uri="{FF2B5EF4-FFF2-40B4-BE49-F238E27FC236}">
                <a16:creationId xmlns:a16="http://schemas.microsoft.com/office/drawing/2014/main" id="{1B6AA1E8-9603-400F-9C4E-9E00D91060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Tree>
    <p:extLst>
      <p:ext uri="{BB962C8B-B14F-4D97-AF65-F5344CB8AC3E}">
        <p14:creationId xmlns:p14="http://schemas.microsoft.com/office/powerpoint/2010/main" val="65325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6"/>
                                        </p:tgtEl>
                                        <p:attrNameLst>
                                          <p:attrName>style.visibility</p:attrName>
                                        </p:attrNameLst>
                                      </p:cBhvr>
                                      <p:to>
                                        <p:strVal val="visible"/>
                                      </p:to>
                                    </p:set>
                                    <p:anim calcmode="lin" valueType="num">
                                      <p:cBhvr additive="base">
                                        <p:cTn id="17" dur="500" fill="hold"/>
                                        <p:tgtEl>
                                          <p:spTgt spid="86"/>
                                        </p:tgtEl>
                                        <p:attrNameLst>
                                          <p:attrName>ppt_x</p:attrName>
                                        </p:attrNameLst>
                                      </p:cBhvr>
                                      <p:tavLst>
                                        <p:tav tm="0">
                                          <p:val>
                                            <p:strVal val="#ppt_x"/>
                                          </p:val>
                                        </p:tav>
                                        <p:tav tm="100000">
                                          <p:val>
                                            <p:strVal val="#ppt_x"/>
                                          </p:val>
                                        </p:tav>
                                      </p:tavLst>
                                    </p:anim>
                                    <p:anim calcmode="lin" valueType="num">
                                      <p:cBhvr additive="base">
                                        <p:cTn id="18"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500" fill="hold"/>
                                        <p:tgtEl>
                                          <p:spTgt spid="58"/>
                                        </p:tgtEl>
                                        <p:attrNameLst>
                                          <p:attrName>ppt_w</p:attrName>
                                        </p:attrNameLst>
                                      </p:cBhvr>
                                      <p:tavLst>
                                        <p:tav tm="0">
                                          <p:val>
                                            <p:fltVal val="0"/>
                                          </p:val>
                                        </p:tav>
                                        <p:tav tm="100000">
                                          <p:val>
                                            <p:strVal val="#ppt_w"/>
                                          </p:val>
                                        </p:tav>
                                      </p:tavLst>
                                    </p:anim>
                                    <p:anim calcmode="lin" valueType="num">
                                      <p:cBhvr>
                                        <p:cTn id="24" dur="500" fill="hold"/>
                                        <p:tgtEl>
                                          <p:spTgt spid="58"/>
                                        </p:tgtEl>
                                        <p:attrNameLst>
                                          <p:attrName>ppt_h</p:attrName>
                                        </p:attrNameLst>
                                      </p:cBhvr>
                                      <p:tavLst>
                                        <p:tav tm="0">
                                          <p:val>
                                            <p:fltVal val="0"/>
                                          </p:val>
                                        </p:tav>
                                        <p:tav tm="100000">
                                          <p:val>
                                            <p:strVal val="#ppt_h"/>
                                          </p:val>
                                        </p:tav>
                                      </p:tavLst>
                                    </p:anim>
                                    <p:animEffect transition="in" filter="fade">
                                      <p:cBhvr>
                                        <p:cTn id="25" dur="500"/>
                                        <p:tgtEl>
                                          <p:spTgt spid="58"/>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p:cTn id="45" dur="500" fill="hold"/>
                                        <p:tgtEl>
                                          <p:spTgt spid="72"/>
                                        </p:tgtEl>
                                        <p:attrNameLst>
                                          <p:attrName>ppt_w</p:attrName>
                                        </p:attrNameLst>
                                      </p:cBhvr>
                                      <p:tavLst>
                                        <p:tav tm="0">
                                          <p:val>
                                            <p:fltVal val="0"/>
                                          </p:val>
                                        </p:tav>
                                        <p:tav tm="100000">
                                          <p:val>
                                            <p:strVal val="#ppt_w"/>
                                          </p:val>
                                        </p:tav>
                                      </p:tavLst>
                                    </p:anim>
                                    <p:anim calcmode="lin" valueType="num">
                                      <p:cBhvr>
                                        <p:cTn id="46" dur="500" fill="hold"/>
                                        <p:tgtEl>
                                          <p:spTgt spid="72"/>
                                        </p:tgtEl>
                                        <p:attrNameLst>
                                          <p:attrName>ppt_h</p:attrName>
                                        </p:attrNameLst>
                                      </p:cBhvr>
                                      <p:tavLst>
                                        <p:tav tm="0">
                                          <p:val>
                                            <p:fltVal val="0"/>
                                          </p:val>
                                        </p:tav>
                                        <p:tav tm="100000">
                                          <p:val>
                                            <p:strVal val="#ppt_h"/>
                                          </p:val>
                                        </p:tav>
                                      </p:tavLst>
                                    </p:anim>
                                    <p:animEffect transition="in" filter="fade">
                                      <p:cBhvr>
                                        <p:cTn id="47" dur="500"/>
                                        <p:tgtEl>
                                          <p:spTgt spid="72"/>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path" presetSubtype="0" accel="50000" decel="50000" fill="hold" grpId="1" nodeType="clickEffect">
                                  <p:stCondLst>
                                    <p:cond delay="0"/>
                                  </p:stCondLst>
                                  <p:childTnLst>
                                    <p:animMotion origin="layout" path="M 2.36111E-6 -2.46914E-7 L -0.00061 -0.14599 " pathEditMode="relative" rAng="0" ptsTypes="AA">
                                      <p:cBhvr>
                                        <p:cTn id="51" dur="2000" fill="hold"/>
                                        <p:tgtEl>
                                          <p:spTgt spid="72"/>
                                        </p:tgtEl>
                                        <p:attrNameLst>
                                          <p:attrName>ppt_x</p:attrName>
                                          <p:attrName>ppt_y</p:attrName>
                                        </p:attrNameLst>
                                      </p:cBhvr>
                                      <p:rCtr x="-35" y="-7299"/>
                                    </p:animMotion>
                                  </p:childTnLst>
                                </p:cTn>
                              </p:par>
                              <p:par>
                                <p:cTn id="52" presetID="31" presetClass="entr" presetSubtype="0"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 calcmode="lin" valueType="num">
                                      <p:cBhvr>
                                        <p:cTn id="54" dur="1000" fill="hold"/>
                                        <p:tgtEl>
                                          <p:spTgt spid="81"/>
                                        </p:tgtEl>
                                        <p:attrNameLst>
                                          <p:attrName>ppt_w</p:attrName>
                                        </p:attrNameLst>
                                      </p:cBhvr>
                                      <p:tavLst>
                                        <p:tav tm="0">
                                          <p:val>
                                            <p:fltVal val="0"/>
                                          </p:val>
                                        </p:tav>
                                        <p:tav tm="100000">
                                          <p:val>
                                            <p:strVal val="#ppt_w"/>
                                          </p:val>
                                        </p:tav>
                                      </p:tavLst>
                                    </p:anim>
                                    <p:anim calcmode="lin" valueType="num">
                                      <p:cBhvr>
                                        <p:cTn id="55" dur="1000" fill="hold"/>
                                        <p:tgtEl>
                                          <p:spTgt spid="81"/>
                                        </p:tgtEl>
                                        <p:attrNameLst>
                                          <p:attrName>ppt_h</p:attrName>
                                        </p:attrNameLst>
                                      </p:cBhvr>
                                      <p:tavLst>
                                        <p:tav tm="0">
                                          <p:val>
                                            <p:fltVal val="0"/>
                                          </p:val>
                                        </p:tav>
                                        <p:tav tm="100000">
                                          <p:val>
                                            <p:strVal val="#ppt_h"/>
                                          </p:val>
                                        </p:tav>
                                      </p:tavLst>
                                    </p:anim>
                                    <p:anim calcmode="lin" valueType="num">
                                      <p:cBhvr>
                                        <p:cTn id="56" dur="1000" fill="hold"/>
                                        <p:tgtEl>
                                          <p:spTgt spid="81"/>
                                        </p:tgtEl>
                                        <p:attrNameLst>
                                          <p:attrName>style.rotation</p:attrName>
                                        </p:attrNameLst>
                                      </p:cBhvr>
                                      <p:tavLst>
                                        <p:tav tm="0">
                                          <p:val>
                                            <p:fltVal val="90"/>
                                          </p:val>
                                        </p:tav>
                                        <p:tav tm="100000">
                                          <p:val>
                                            <p:fltVal val="0"/>
                                          </p:val>
                                        </p:tav>
                                      </p:tavLst>
                                    </p:anim>
                                    <p:animEffect transition="in" filter="fade">
                                      <p:cBhvr>
                                        <p:cTn id="57" dur="1000"/>
                                        <p:tgtEl>
                                          <p:spTgt spid="81"/>
                                        </p:tgtEl>
                                      </p:cBhvr>
                                    </p:animEffect>
                                  </p:childTnLst>
                                </p:cTn>
                              </p:par>
                            </p:childTnLst>
                          </p:cTn>
                        </p:par>
                        <p:par>
                          <p:cTn id="58" fill="hold">
                            <p:stCondLst>
                              <p:cond delay="2000"/>
                            </p:stCondLst>
                            <p:childTnLst>
                              <p:par>
                                <p:cTn id="59" presetID="47" presetClass="entr" presetSubtype="0"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1000"/>
                                        <p:tgtEl>
                                          <p:spTgt spid="47"/>
                                        </p:tgtEl>
                                      </p:cBhvr>
                                    </p:animEffect>
                                    <p:anim calcmode="lin" valueType="num">
                                      <p:cBhvr>
                                        <p:cTn id="62" dur="1000" fill="hold"/>
                                        <p:tgtEl>
                                          <p:spTgt spid="47"/>
                                        </p:tgtEl>
                                        <p:attrNameLst>
                                          <p:attrName>ppt_x</p:attrName>
                                        </p:attrNameLst>
                                      </p:cBhvr>
                                      <p:tavLst>
                                        <p:tav tm="0">
                                          <p:val>
                                            <p:strVal val="#ppt_x"/>
                                          </p:val>
                                        </p:tav>
                                        <p:tav tm="100000">
                                          <p:val>
                                            <p:strVal val="#ppt_x"/>
                                          </p:val>
                                        </p:tav>
                                      </p:tavLst>
                                    </p:anim>
                                    <p:anim calcmode="lin" valueType="num">
                                      <p:cBhvr>
                                        <p:cTn id="63" dur="1000" fill="hold"/>
                                        <p:tgtEl>
                                          <p:spTgt spid="47"/>
                                        </p:tgtEl>
                                        <p:attrNameLst>
                                          <p:attrName>ppt_y</p:attrName>
                                        </p:attrNameLst>
                                      </p:cBhvr>
                                      <p:tavLst>
                                        <p:tav tm="0">
                                          <p:val>
                                            <p:strVal val="#ppt_y-.1"/>
                                          </p:val>
                                        </p:tav>
                                        <p:tav tm="100000">
                                          <p:val>
                                            <p:strVal val="#ppt_y"/>
                                          </p:val>
                                        </p:tav>
                                      </p:tavLst>
                                    </p:anim>
                                  </p:childTnLst>
                                </p:cTn>
                              </p:par>
                              <p:par>
                                <p:cTn id="64" presetID="22" presetClass="entr" presetSubtype="4" fill="hold" nodeType="with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wipe(down)">
                                      <p:cBhvr>
                                        <p:cTn id="66" dur="500"/>
                                        <p:tgtEl>
                                          <p:spTgt spid="77"/>
                                        </p:tgtEl>
                                      </p:cBhvr>
                                    </p:animEffect>
                                  </p:childTnLst>
                                </p:cTn>
                              </p:par>
                              <p:par>
                                <p:cTn id="67" presetID="42" presetClass="entr" presetSubtype="0" fill="hold" nodeType="withEffect">
                                  <p:stCondLst>
                                    <p:cond delay="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1000"/>
                                        <p:tgtEl>
                                          <p:spTgt spid="2"/>
                                        </p:tgtEl>
                                      </p:cBhvr>
                                    </p:animEffect>
                                    <p:anim calcmode="lin" valueType="num">
                                      <p:cBhvr>
                                        <p:cTn id="70" dur="1000" fill="hold"/>
                                        <p:tgtEl>
                                          <p:spTgt spid="2"/>
                                        </p:tgtEl>
                                        <p:attrNameLst>
                                          <p:attrName>ppt_x</p:attrName>
                                        </p:attrNameLst>
                                      </p:cBhvr>
                                      <p:tavLst>
                                        <p:tav tm="0">
                                          <p:val>
                                            <p:strVal val="#ppt_x"/>
                                          </p:val>
                                        </p:tav>
                                        <p:tav tm="100000">
                                          <p:val>
                                            <p:strVal val="#ppt_x"/>
                                          </p:val>
                                        </p:tav>
                                      </p:tavLst>
                                    </p:anim>
                                    <p:anim calcmode="lin" valueType="num">
                                      <p:cBhvr>
                                        <p:cTn id="71" dur="1000" fill="hold"/>
                                        <p:tgtEl>
                                          <p:spTgt spid="2"/>
                                        </p:tgtEl>
                                        <p:attrNameLst>
                                          <p:attrName>ppt_y</p:attrName>
                                        </p:attrNameLst>
                                      </p:cBhvr>
                                      <p:tavLst>
                                        <p:tav tm="0">
                                          <p:val>
                                            <p:strVal val="#ppt_y+.1"/>
                                          </p:val>
                                        </p:tav>
                                        <p:tav tm="100000">
                                          <p:val>
                                            <p:strVal val="#ppt_y"/>
                                          </p:val>
                                        </p:tav>
                                      </p:tavLst>
                                    </p:anim>
                                  </p:childTnLst>
                                </p:cTn>
                              </p:par>
                              <p:par>
                                <p:cTn id="72" presetID="22" presetClass="entr" presetSubtype="4" fill="hold" nodeType="withEffect">
                                  <p:stCondLst>
                                    <p:cond delay="0"/>
                                  </p:stCondLst>
                                  <p:childTnLst>
                                    <p:set>
                                      <p:cBhvr>
                                        <p:cTn id="73" dur="1" fill="hold">
                                          <p:stCondLst>
                                            <p:cond delay="0"/>
                                          </p:stCondLst>
                                        </p:cTn>
                                        <p:tgtEl>
                                          <p:spTgt spid="80"/>
                                        </p:tgtEl>
                                        <p:attrNameLst>
                                          <p:attrName>style.visibility</p:attrName>
                                        </p:attrNameLst>
                                      </p:cBhvr>
                                      <p:to>
                                        <p:strVal val="visible"/>
                                      </p:to>
                                    </p:set>
                                    <p:animEffect transition="in" filter="wipe(down)">
                                      <p:cBhvr>
                                        <p:cTn id="74" dur="500"/>
                                        <p:tgtEl>
                                          <p:spTgt spid="80"/>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Effect transition="in" filter="wipe(down)">
                                      <p:cBhvr>
                                        <p:cTn id="7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p:bldP spid="23" grpId="0" animBg="1"/>
      <p:bldP spid="47" grpId="0"/>
      <p:bldP spid="61" grpId="0"/>
      <p:bldP spid="72" grpId="0"/>
      <p:bldP spid="72" grpId="1"/>
      <p:bldP spid="81" grpId="0" animBg="1"/>
      <p:bldP spid="85" grpId="0"/>
      <p:bldP spid="8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uppo 59">
            <a:extLst>
              <a:ext uri="{FF2B5EF4-FFF2-40B4-BE49-F238E27FC236}">
                <a16:creationId xmlns:a16="http://schemas.microsoft.com/office/drawing/2014/main" id="{E70DA2C7-FEE4-48DC-844A-3FAB8F2CFBD1}"/>
              </a:ext>
            </a:extLst>
          </p:cNvPr>
          <p:cNvGrpSpPr/>
          <p:nvPr/>
        </p:nvGrpSpPr>
        <p:grpSpPr>
          <a:xfrm>
            <a:off x="5913192" y="3747780"/>
            <a:ext cx="1807897" cy="1593850"/>
            <a:chOff x="5546384" y="5286375"/>
            <a:chExt cx="2687676" cy="2390775"/>
          </a:xfrm>
        </p:grpSpPr>
        <p:sp>
          <p:nvSpPr>
            <p:cNvPr id="10" name="object 5">
              <a:extLst>
                <a:ext uri="{FF2B5EF4-FFF2-40B4-BE49-F238E27FC236}">
                  <a16:creationId xmlns:a16="http://schemas.microsoft.com/office/drawing/2014/main" id="{4B8DFEA9-F910-4B48-9BF0-E8A6B840AE08}"/>
                </a:ext>
              </a:extLst>
            </p:cNvPr>
            <p:cNvSpPr/>
            <p:nvPr/>
          </p:nvSpPr>
          <p:spPr>
            <a:xfrm>
              <a:off x="5546384" y="5286375"/>
              <a:ext cx="2457450" cy="2390775"/>
            </a:xfrm>
            <a:custGeom>
              <a:avLst/>
              <a:gdLst/>
              <a:ahLst/>
              <a:cxnLst/>
              <a:rect l="l" t="t" r="r" b="b"/>
              <a:pathLst>
                <a:path w="2457450" h="2390775">
                  <a:moveTo>
                    <a:pt x="0" y="0"/>
                  </a:moveTo>
                  <a:lnTo>
                    <a:pt x="2457364" y="0"/>
                  </a:lnTo>
                  <a:lnTo>
                    <a:pt x="2457364" y="2390774"/>
                  </a:lnTo>
                  <a:lnTo>
                    <a:pt x="0" y="2390774"/>
                  </a:lnTo>
                  <a:lnTo>
                    <a:pt x="0" y="0"/>
                  </a:lnTo>
                  <a:close/>
                </a:path>
              </a:pathLst>
            </a:custGeom>
            <a:solidFill>
              <a:srgbClr val="D1515A">
                <a:alpha val="89802"/>
              </a:srgbClr>
            </a:solidFill>
          </p:spPr>
          <p:txBody>
            <a:bodyPr wrap="square" lIns="0" tIns="0" rIns="0" bIns="0" rtlCol="0"/>
            <a:lstStyle/>
            <a:p>
              <a:endParaRPr sz="1200"/>
            </a:p>
          </p:txBody>
        </p:sp>
        <p:sp>
          <p:nvSpPr>
            <p:cNvPr id="11" name="object 9">
              <a:extLst>
                <a:ext uri="{FF2B5EF4-FFF2-40B4-BE49-F238E27FC236}">
                  <a16:creationId xmlns:a16="http://schemas.microsoft.com/office/drawing/2014/main" id="{626C7459-B00A-4677-A31B-1B42D24A7399}"/>
                </a:ext>
              </a:extLst>
            </p:cNvPr>
            <p:cNvSpPr txBox="1"/>
            <p:nvPr/>
          </p:nvSpPr>
          <p:spPr>
            <a:xfrm>
              <a:off x="5776610" y="6071702"/>
              <a:ext cx="2457450" cy="751488"/>
            </a:xfrm>
            <a:prstGeom prst="rect">
              <a:avLst/>
            </a:prstGeom>
          </p:spPr>
          <p:txBody>
            <a:bodyPr vert="horz" wrap="square" lIns="0" tIns="8467" rIns="0" bIns="0" rtlCol="0">
              <a:spAutoFit/>
            </a:bodyPr>
            <a:lstStyle/>
            <a:p>
              <a:pPr marR="311588" algn="ctr"/>
              <a:r>
                <a:rPr lang="it-IT" sz="1600" b="1" dirty="0">
                  <a:solidFill>
                    <a:schemeClr val="bg1"/>
                  </a:solidFill>
                  <a:latin typeface="Futura Md BT" panose="020B0602020204020303" pitchFamily="34" charset="0"/>
                  <a:cs typeface="Verdana"/>
                </a:rPr>
                <a:t>WHOLESALE ONLY</a:t>
              </a:r>
              <a:endParaRPr sz="1600" b="1" dirty="0">
                <a:solidFill>
                  <a:schemeClr val="bg1"/>
                </a:solidFill>
                <a:latin typeface="Futura Md BT" panose="020B0602020204020303" pitchFamily="34" charset="0"/>
                <a:cs typeface="Verdana"/>
              </a:endParaRPr>
            </a:p>
          </p:txBody>
        </p:sp>
      </p:grpSp>
      <p:sp>
        <p:nvSpPr>
          <p:cNvPr id="36" name="Sottotitolo 2">
            <a:extLst>
              <a:ext uri="{FF2B5EF4-FFF2-40B4-BE49-F238E27FC236}">
                <a16:creationId xmlns:a16="http://schemas.microsoft.com/office/drawing/2014/main" id="{F3BF0D3E-6377-4554-9E24-F6E439D77E94}"/>
              </a:ext>
            </a:extLst>
          </p:cNvPr>
          <p:cNvSpPr txBox="1">
            <a:spLocks/>
          </p:cNvSpPr>
          <p:nvPr/>
        </p:nvSpPr>
        <p:spPr>
          <a:xfrm>
            <a:off x="6366133" y="1173680"/>
            <a:ext cx="3012871" cy="368973"/>
          </a:xfrm>
          <a:prstGeom prst="rect">
            <a:avLst/>
          </a:prstGeom>
        </p:spPr>
        <p:txBody>
          <a:bodyPr wrap="square" lIns="0" tIns="0" rIns="0" bIns="0">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buClr>
                <a:schemeClr val="accent1">
                  <a:lumMod val="75000"/>
                </a:schemeClr>
              </a:buClr>
            </a:pPr>
            <a:r>
              <a:rPr lang="it-IT" sz="2333" kern="0" dirty="0" err="1">
                <a:solidFill>
                  <a:srgbClr val="081F43"/>
                </a:solidFill>
                <a:latin typeface="Futura Md BT" panose="020B0602020204020303" pitchFamily="34" charset="0"/>
              </a:rPr>
              <a:t>Type</a:t>
            </a:r>
            <a:r>
              <a:rPr lang="it-IT" sz="2333" kern="0" dirty="0">
                <a:solidFill>
                  <a:srgbClr val="081F43"/>
                </a:solidFill>
                <a:latin typeface="Futura Md BT" panose="020B0602020204020303" pitchFamily="34" charset="0"/>
              </a:rPr>
              <a:t> of </a:t>
            </a:r>
            <a:r>
              <a:rPr lang="it-IT" sz="2333" kern="0" dirty="0" err="1">
                <a:solidFill>
                  <a:srgbClr val="081F43"/>
                </a:solidFill>
                <a:latin typeface="Futura Md BT" panose="020B0602020204020303" pitchFamily="34" charset="0"/>
              </a:rPr>
              <a:t>competition</a:t>
            </a:r>
            <a:r>
              <a:rPr lang="it-IT" sz="2333" kern="0" dirty="0">
                <a:solidFill>
                  <a:srgbClr val="081F43"/>
                </a:solidFill>
                <a:latin typeface="Futura Md BT" panose="020B0602020204020303" pitchFamily="34" charset="0"/>
              </a:rPr>
              <a:t> </a:t>
            </a:r>
            <a:endParaRPr lang="it-IT" sz="1200" u="sng" kern="0" dirty="0">
              <a:solidFill>
                <a:sysClr val="windowText" lastClr="000000"/>
              </a:solidFill>
            </a:endParaRPr>
          </a:p>
        </p:txBody>
      </p:sp>
      <p:grpSp>
        <p:nvGrpSpPr>
          <p:cNvPr id="58" name="Gruppo 57">
            <a:extLst>
              <a:ext uri="{FF2B5EF4-FFF2-40B4-BE49-F238E27FC236}">
                <a16:creationId xmlns:a16="http://schemas.microsoft.com/office/drawing/2014/main" id="{A55B4C55-0DB8-4EA0-B778-45D52E6FDE69}"/>
              </a:ext>
            </a:extLst>
          </p:cNvPr>
          <p:cNvGrpSpPr/>
          <p:nvPr/>
        </p:nvGrpSpPr>
        <p:grpSpPr>
          <a:xfrm>
            <a:off x="7726281" y="3740741"/>
            <a:ext cx="1770855" cy="1581150"/>
            <a:chOff x="1428765" y="5286375"/>
            <a:chExt cx="2587227" cy="2371725"/>
          </a:xfrm>
        </p:grpSpPr>
        <p:sp>
          <p:nvSpPr>
            <p:cNvPr id="15" name="object 4">
              <a:extLst>
                <a:ext uri="{FF2B5EF4-FFF2-40B4-BE49-F238E27FC236}">
                  <a16:creationId xmlns:a16="http://schemas.microsoft.com/office/drawing/2014/main" id="{4F847DCD-A34F-47AF-A927-5223FAEC9F2D}"/>
                </a:ext>
              </a:extLst>
            </p:cNvPr>
            <p:cNvSpPr/>
            <p:nvPr/>
          </p:nvSpPr>
          <p:spPr>
            <a:xfrm>
              <a:off x="1428765" y="5286375"/>
              <a:ext cx="2438400" cy="2371725"/>
            </a:xfrm>
            <a:custGeom>
              <a:avLst/>
              <a:gdLst/>
              <a:ahLst/>
              <a:cxnLst/>
              <a:rect l="l" t="t" r="r" b="b"/>
              <a:pathLst>
                <a:path w="2438400" h="2371725">
                  <a:moveTo>
                    <a:pt x="0" y="0"/>
                  </a:moveTo>
                  <a:lnTo>
                    <a:pt x="2438365" y="0"/>
                  </a:lnTo>
                  <a:lnTo>
                    <a:pt x="2438365" y="2371724"/>
                  </a:lnTo>
                  <a:lnTo>
                    <a:pt x="0" y="2371724"/>
                  </a:lnTo>
                  <a:lnTo>
                    <a:pt x="0" y="0"/>
                  </a:lnTo>
                  <a:close/>
                </a:path>
              </a:pathLst>
            </a:custGeom>
            <a:solidFill>
              <a:srgbClr val="081F43">
                <a:alpha val="89802"/>
              </a:srgbClr>
            </a:solidFill>
          </p:spPr>
          <p:txBody>
            <a:bodyPr wrap="square" lIns="0" tIns="0" rIns="0" bIns="0" rtlCol="0"/>
            <a:lstStyle/>
            <a:p>
              <a:endParaRPr sz="1200" dirty="0"/>
            </a:p>
          </p:txBody>
        </p:sp>
        <p:sp>
          <p:nvSpPr>
            <p:cNvPr id="16" name="object 8">
              <a:extLst>
                <a:ext uri="{FF2B5EF4-FFF2-40B4-BE49-F238E27FC236}">
                  <a16:creationId xmlns:a16="http://schemas.microsoft.com/office/drawing/2014/main" id="{5AD0C4DE-2FF2-4551-8AC2-C0261399AA7C}"/>
                </a:ext>
              </a:extLst>
            </p:cNvPr>
            <p:cNvSpPr txBox="1"/>
            <p:nvPr/>
          </p:nvSpPr>
          <p:spPr>
            <a:xfrm>
              <a:off x="1577592" y="6240174"/>
              <a:ext cx="2438400" cy="551339"/>
            </a:xfrm>
            <a:prstGeom prst="rect">
              <a:avLst/>
            </a:prstGeom>
          </p:spPr>
          <p:txBody>
            <a:bodyPr vert="horz" wrap="square" lIns="0" tIns="8467" rIns="0" bIns="0" rtlCol="0">
              <a:spAutoFit/>
            </a:bodyPr>
            <a:lstStyle/>
            <a:p>
              <a:pPr marR="182042" algn="ctr"/>
              <a:r>
                <a:rPr lang="it-IT" sz="2333" b="1" dirty="0">
                  <a:solidFill>
                    <a:schemeClr val="bg1"/>
                  </a:solidFill>
                  <a:latin typeface="Futura Md BT" panose="020B0602020204020303" pitchFamily="34" charset="0"/>
                  <a:cs typeface="Verdana"/>
                </a:rPr>
                <a:t>SBC</a:t>
              </a:r>
              <a:endParaRPr sz="2333" b="1" dirty="0">
                <a:solidFill>
                  <a:schemeClr val="bg1"/>
                </a:solidFill>
                <a:latin typeface="Futura Md BT" panose="020B0602020204020303" pitchFamily="34" charset="0"/>
                <a:cs typeface="Verdana"/>
              </a:endParaRPr>
            </a:p>
          </p:txBody>
        </p:sp>
      </p:grpSp>
      <p:cxnSp>
        <p:nvCxnSpPr>
          <p:cNvPr id="40" name="Connettore diritto 39">
            <a:extLst>
              <a:ext uri="{FF2B5EF4-FFF2-40B4-BE49-F238E27FC236}">
                <a16:creationId xmlns:a16="http://schemas.microsoft.com/office/drawing/2014/main" id="{8095DA86-E7B3-4AE1-94DE-437BAFBB4290}"/>
              </a:ext>
            </a:extLst>
          </p:cNvPr>
          <p:cNvCxnSpPr>
            <a:cxnSpLocks/>
          </p:cNvCxnSpPr>
          <p:nvPr/>
        </p:nvCxnSpPr>
        <p:spPr>
          <a:xfrm flipH="1">
            <a:off x="9359403" y="4373271"/>
            <a:ext cx="191551" cy="0"/>
          </a:xfrm>
          <a:prstGeom prst="line">
            <a:avLst/>
          </a:prstGeom>
          <a:ln>
            <a:solidFill>
              <a:srgbClr val="081F43"/>
            </a:solidFill>
            <a:headEnd type="oval"/>
          </a:ln>
        </p:spPr>
        <p:style>
          <a:lnRef idx="1">
            <a:schemeClr val="accent1"/>
          </a:lnRef>
          <a:fillRef idx="0">
            <a:schemeClr val="accent1"/>
          </a:fillRef>
          <a:effectRef idx="0">
            <a:schemeClr val="accent1"/>
          </a:effectRef>
          <a:fontRef idx="minor">
            <a:schemeClr val="tx1"/>
          </a:fontRef>
        </p:style>
      </p:cxnSp>
      <p:grpSp>
        <p:nvGrpSpPr>
          <p:cNvPr id="49" name="Gruppo 48">
            <a:extLst>
              <a:ext uri="{FF2B5EF4-FFF2-40B4-BE49-F238E27FC236}">
                <a16:creationId xmlns:a16="http://schemas.microsoft.com/office/drawing/2014/main" id="{13B222BC-5C27-4454-87D5-2076E94A5077}"/>
              </a:ext>
            </a:extLst>
          </p:cNvPr>
          <p:cNvGrpSpPr/>
          <p:nvPr/>
        </p:nvGrpSpPr>
        <p:grpSpPr>
          <a:xfrm>
            <a:off x="3553136" y="4184907"/>
            <a:ext cx="2354864" cy="482515"/>
            <a:chOff x="5591530" y="6630074"/>
            <a:chExt cx="2567964" cy="723772"/>
          </a:xfrm>
        </p:grpSpPr>
        <p:cxnSp>
          <p:nvCxnSpPr>
            <p:cNvPr id="41" name="Connettore diritto 40">
              <a:extLst>
                <a:ext uri="{FF2B5EF4-FFF2-40B4-BE49-F238E27FC236}">
                  <a16:creationId xmlns:a16="http://schemas.microsoft.com/office/drawing/2014/main" id="{594A348E-C06C-41C9-871D-DF5A85BE2B58}"/>
                </a:ext>
              </a:extLst>
            </p:cNvPr>
            <p:cNvCxnSpPr>
              <a:cxnSpLocks/>
            </p:cNvCxnSpPr>
            <p:nvPr/>
          </p:nvCxnSpPr>
          <p:spPr>
            <a:xfrm>
              <a:off x="7962427" y="6827858"/>
              <a:ext cx="197067" cy="0"/>
            </a:xfrm>
            <a:prstGeom prst="line">
              <a:avLst/>
            </a:prstGeom>
            <a:ln>
              <a:solidFill>
                <a:srgbClr val="B54950"/>
              </a:solidFill>
              <a:headEnd type="oval"/>
            </a:ln>
          </p:spPr>
          <p:style>
            <a:lnRef idx="1">
              <a:schemeClr val="accent1"/>
            </a:lnRef>
            <a:fillRef idx="0">
              <a:schemeClr val="accent1"/>
            </a:fillRef>
            <a:effectRef idx="0">
              <a:schemeClr val="accent1"/>
            </a:effectRef>
            <a:fontRef idx="minor">
              <a:schemeClr val="tx1"/>
            </a:fontRef>
          </p:style>
        </p:cxnSp>
        <p:sp>
          <p:nvSpPr>
            <p:cNvPr id="42" name="Sottotitolo 2">
              <a:extLst>
                <a:ext uri="{FF2B5EF4-FFF2-40B4-BE49-F238E27FC236}">
                  <a16:creationId xmlns:a16="http://schemas.microsoft.com/office/drawing/2014/main" id="{2FE3B173-C28F-4F11-854F-3D1B694BA54F}"/>
                </a:ext>
              </a:extLst>
            </p:cNvPr>
            <p:cNvSpPr txBox="1">
              <a:spLocks/>
            </p:cNvSpPr>
            <p:nvPr/>
          </p:nvSpPr>
          <p:spPr>
            <a:xfrm>
              <a:off x="5591530" y="6630074"/>
              <a:ext cx="2261496" cy="723772"/>
            </a:xfrm>
            <a:prstGeom prst="rect">
              <a:avLst/>
            </a:prstGeom>
          </p:spPr>
          <p:txBody>
            <a:bodyPr vert="horz" lIns="60960" tIns="30480" rIns="60960" bIns="3048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it-IT" sz="6400" b="1" dirty="0">
                  <a:solidFill>
                    <a:srgbClr val="C00000"/>
                  </a:solidFill>
                  <a:latin typeface="Futura Md BT" panose="020B0602020204020303" pitchFamily="34" charset="0"/>
                </a:rPr>
                <a:t>Upstream </a:t>
              </a:r>
              <a:r>
                <a:rPr lang="it-IT" sz="6400" b="1" dirty="0" err="1">
                  <a:solidFill>
                    <a:srgbClr val="C00000"/>
                  </a:solidFill>
                  <a:latin typeface="Futura Md BT" panose="020B0602020204020303" pitchFamily="34" charset="0"/>
                </a:rPr>
                <a:t>Competition</a:t>
              </a:r>
              <a:r>
                <a:rPr lang="it-IT" sz="6400" b="1" dirty="0">
                  <a:solidFill>
                    <a:srgbClr val="C00000"/>
                  </a:solidFill>
                  <a:latin typeface="Futura Md BT" panose="020B0602020204020303" pitchFamily="34" charset="0"/>
                </a:rPr>
                <a:t>  </a:t>
              </a:r>
              <a:endParaRPr lang="it-IT" sz="1600" dirty="0">
                <a:solidFill>
                  <a:srgbClr val="C00000"/>
                </a:solidFill>
                <a:latin typeface="Futura Md BT" panose="020B0602020204020303" pitchFamily="34" charset="0"/>
              </a:endParaRPr>
            </a:p>
          </p:txBody>
        </p:sp>
      </p:grpSp>
      <p:sp>
        <p:nvSpPr>
          <p:cNvPr id="23" name="object 7">
            <a:extLst>
              <a:ext uri="{FF2B5EF4-FFF2-40B4-BE49-F238E27FC236}">
                <a16:creationId xmlns:a16="http://schemas.microsoft.com/office/drawing/2014/main" id="{BD3BB55B-559C-4C6E-A62D-44A31A0F6492}"/>
              </a:ext>
            </a:extLst>
          </p:cNvPr>
          <p:cNvSpPr/>
          <p:nvPr/>
        </p:nvSpPr>
        <p:spPr>
          <a:xfrm>
            <a:off x="5945940" y="2060835"/>
            <a:ext cx="1644650" cy="1600200"/>
          </a:xfrm>
          <a:custGeom>
            <a:avLst/>
            <a:gdLst/>
            <a:ahLst/>
            <a:cxnLst/>
            <a:rect l="l" t="t" r="r" b="b"/>
            <a:pathLst>
              <a:path w="2466975" h="2400300">
                <a:moveTo>
                  <a:pt x="0" y="0"/>
                </a:moveTo>
                <a:lnTo>
                  <a:pt x="2466864" y="0"/>
                </a:lnTo>
                <a:lnTo>
                  <a:pt x="2466864" y="2400300"/>
                </a:lnTo>
                <a:lnTo>
                  <a:pt x="0" y="2400300"/>
                </a:lnTo>
                <a:lnTo>
                  <a:pt x="0" y="0"/>
                </a:lnTo>
                <a:close/>
              </a:path>
            </a:pathLst>
          </a:custGeom>
          <a:solidFill>
            <a:srgbClr val="081F43">
              <a:alpha val="89802"/>
            </a:srgbClr>
          </a:solidFill>
        </p:spPr>
        <p:txBody>
          <a:bodyPr wrap="square" lIns="0" tIns="0" rIns="0" bIns="0" rtlCol="0"/>
          <a:lstStyle/>
          <a:p>
            <a:endParaRPr sz="1200"/>
          </a:p>
        </p:txBody>
      </p:sp>
      <p:grpSp>
        <p:nvGrpSpPr>
          <p:cNvPr id="2" name="Gruppo 1">
            <a:extLst>
              <a:ext uri="{FF2B5EF4-FFF2-40B4-BE49-F238E27FC236}">
                <a16:creationId xmlns:a16="http://schemas.microsoft.com/office/drawing/2014/main" id="{71CF5F39-5D49-4F71-92C8-E688526AF95D}"/>
              </a:ext>
            </a:extLst>
          </p:cNvPr>
          <p:cNvGrpSpPr/>
          <p:nvPr/>
        </p:nvGrpSpPr>
        <p:grpSpPr>
          <a:xfrm>
            <a:off x="3463011" y="2022486"/>
            <a:ext cx="2459304" cy="1568534"/>
            <a:chOff x="3335449" y="3474254"/>
            <a:chExt cx="4317680" cy="675448"/>
          </a:xfrm>
        </p:grpSpPr>
        <p:cxnSp>
          <p:nvCxnSpPr>
            <p:cNvPr id="43" name="Connettore diritto 42">
              <a:extLst>
                <a:ext uri="{FF2B5EF4-FFF2-40B4-BE49-F238E27FC236}">
                  <a16:creationId xmlns:a16="http://schemas.microsoft.com/office/drawing/2014/main" id="{DD29B83F-AB99-48E2-ABD4-26E1CF2D0173}"/>
                </a:ext>
              </a:extLst>
            </p:cNvPr>
            <p:cNvCxnSpPr>
              <a:cxnSpLocks/>
            </p:cNvCxnSpPr>
            <p:nvPr/>
          </p:nvCxnSpPr>
          <p:spPr>
            <a:xfrm>
              <a:off x="7317618" y="3768225"/>
              <a:ext cx="335511" cy="0"/>
            </a:xfrm>
            <a:prstGeom prst="line">
              <a:avLst/>
            </a:prstGeom>
            <a:ln>
              <a:solidFill>
                <a:srgbClr val="081F43"/>
              </a:solidFill>
              <a:headEnd type="oval"/>
            </a:ln>
          </p:spPr>
          <p:style>
            <a:lnRef idx="1">
              <a:schemeClr val="accent1"/>
            </a:lnRef>
            <a:fillRef idx="0">
              <a:schemeClr val="accent1"/>
            </a:fillRef>
            <a:effectRef idx="0">
              <a:schemeClr val="accent1"/>
            </a:effectRef>
            <a:fontRef idx="minor">
              <a:schemeClr val="tx1"/>
            </a:fontRef>
          </p:style>
        </p:cxnSp>
        <p:sp>
          <p:nvSpPr>
            <p:cNvPr id="44" name="Sottotitolo 2">
              <a:extLst>
                <a:ext uri="{FF2B5EF4-FFF2-40B4-BE49-F238E27FC236}">
                  <a16:creationId xmlns:a16="http://schemas.microsoft.com/office/drawing/2014/main" id="{1B9727EE-53BC-4AF8-BB29-81DD967C9283}"/>
                </a:ext>
              </a:extLst>
            </p:cNvPr>
            <p:cNvSpPr txBox="1">
              <a:spLocks/>
            </p:cNvSpPr>
            <p:nvPr/>
          </p:nvSpPr>
          <p:spPr>
            <a:xfrm>
              <a:off x="3335449" y="3474254"/>
              <a:ext cx="3876720" cy="675448"/>
            </a:xfrm>
            <a:prstGeom prst="rect">
              <a:avLst/>
            </a:prstGeom>
          </p:spPr>
          <p:txBody>
            <a:bodyPr vert="horz" lIns="60960" tIns="30480" rIns="60960" bIns="3048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1667" b="1" dirty="0">
                  <a:solidFill>
                    <a:srgbClr val="081F43"/>
                  </a:solidFill>
                  <a:latin typeface="Futura Md BT" panose="020B0602020204020303" pitchFamily="34" charset="0"/>
                </a:rPr>
                <a:t>Gradual investments and </a:t>
              </a:r>
              <a:r>
                <a:rPr lang="en-US" sz="1667" b="1" dirty="0" err="1">
                  <a:solidFill>
                    <a:srgbClr val="081F43"/>
                  </a:solidFill>
                  <a:latin typeface="Futura Md BT" panose="020B0602020204020303" pitchFamily="34" charset="0"/>
                </a:rPr>
                <a:t>infrastructuring</a:t>
              </a:r>
              <a:r>
                <a:rPr lang="en-US" sz="1667" b="1" dirty="0">
                  <a:solidFill>
                    <a:srgbClr val="081F43"/>
                  </a:solidFill>
                  <a:latin typeface="Futura Md BT" panose="020B0602020204020303" pitchFamily="34" charset="0"/>
                </a:rPr>
                <a:t> for a more intense downstream competition </a:t>
              </a:r>
            </a:p>
          </p:txBody>
        </p:sp>
      </p:grpSp>
      <p:sp>
        <p:nvSpPr>
          <p:cNvPr id="47" name="Sottotitolo 2">
            <a:extLst>
              <a:ext uri="{FF2B5EF4-FFF2-40B4-BE49-F238E27FC236}">
                <a16:creationId xmlns:a16="http://schemas.microsoft.com/office/drawing/2014/main" id="{D4236631-7DA0-44AC-99AC-BA94D46DA7AC}"/>
              </a:ext>
            </a:extLst>
          </p:cNvPr>
          <p:cNvSpPr txBox="1">
            <a:spLocks/>
          </p:cNvSpPr>
          <p:nvPr/>
        </p:nvSpPr>
        <p:spPr>
          <a:xfrm>
            <a:off x="7404549" y="1638621"/>
            <a:ext cx="2756153" cy="446723"/>
          </a:xfrm>
          <a:prstGeom prst="rect">
            <a:avLst/>
          </a:prstGeom>
        </p:spPr>
        <p:txBody>
          <a:bodyPr vert="horz" lIns="60960" tIns="30480" rIns="60960" bIns="3048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20000"/>
              </a:lnSpc>
              <a:spcBef>
                <a:spcPts val="0"/>
              </a:spcBef>
            </a:pPr>
            <a:r>
              <a:rPr lang="it-IT" sz="1667" b="1" dirty="0">
                <a:solidFill>
                  <a:srgbClr val="081F43"/>
                </a:solidFill>
                <a:latin typeface="Futura Md BT" panose="020B0602020204020303" pitchFamily="34" charset="0"/>
              </a:rPr>
              <a:t>LADDER OF INVESTMENTS</a:t>
            </a:r>
          </a:p>
        </p:txBody>
      </p:sp>
      <p:sp>
        <p:nvSpPr>
          <p:cNvPr id="61" name="Sottotitolo 2">
            <a:extLst>
              <a:ext uri="{FF2B5EF4-FFF2-40B4-BE49-F238E27FC236}">
                <a16:creationId xmlns:a16="http://schemas.microsoft.com/office/drawing/2014/main" id="{140B9FBD-93AD-40B9-B841-C5661D45030C}"/>
              </a:ext>
            </a:extLst>
          </p:cNvPr>
          <p:cNvSpPr txBox="1">
            <a:spLocks/>
          </p:cNvSpPr>
          <p:nvPr/>
        </p:nvSpPr>
        <p:spPr>
          <a:xfrm rot="16200000">
            <a:off x="-584673" y="2997265"/>
            <a:ext cx="2632696" cy="939323"/>
          </a:xfrm>
          <a:prstGeom prst="rect">
            <a:avLst/>
          </a:prstGeom>
        </p:spPr>
        <p:txBody>
          <a:bodyPr wrap="square" lIns="0" tIns="0" rIns="0" bIns="0">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buClr>
                <a:schemeClr val="accent1">
                  <a:lumMod val="75000"/>
                </a:schemeClr>
              </a:buClr>
            </a:pPr>
            <a:r>
              <a:rPr lang="it-IT" sz="2333" kern="0" dirty="0">
                <a:solidFill>
                  <a:srgbClr val="081F43"/>
                </a:solidFill>
                <a:latin typeface="Futura Md BT" panose="020B0602020204020303" pitchFamily="34" charset="0"/>
              </a:rPr>
              <a:t>Vertical </a:t>
            </a:r>
            <a:r>
              <a:rPr lang="it-IT" sz="2333" kern="0" dirty="0" err="1">
                <a:solidFill>
                  <a:srgbClr val="081F43"/>
                </a:solidFill>
                <a:latin typeface="Futura Md BT" panose="020B0602020204020303" pitchFamily="34" charset="0"/>
              </a:rPr>
              <a:t>structure</a:t>
            </a:r>
            <a:r>
              <a:rPr lang="it-IT" sz="2333" kern="0" dirty="0">
                <a:solidFill>
                  <a:srgbClr val="081F43"/>
                </a:solidFill>
                <a:latin typeface="Futura Md BT" panose="020B0602020204020303" pitchFamily="34" charset="0"/>
              </a:rPr>
              <a:t> of competitors</a:t>
            </a:r>
            <a:endParaRPr lang="it-IT" sz="2333" u="sng" kern="0" dirty="0">
              <a:solidFill>
                <a:sysClr val="windowText" lastClr="000000"/>
              </a:solidFill>
            </a:endParaRPr>
          </a:p>
        </p:txBody>
      </p:sp>
      <p:sp>
        <p:nvSpPr>
          <p:cNvPr id="72" name="object 9">
            <a:extLst>
              <a:ext uri="{FF2B5EF4-FFF2-40B4-BE49-F238E27FC236}">
                <a16:creationId xmlns:a16="http://schemas.microsoft.com/office/drawing/2014/main" id="{E90C82CC-A671-47A3-8937-87472B3947DF}"/>
              </a:ext>
            </a:extLst>
          </p:cNvPr>
          <p:cNvSpPr txBox="1"/>
          <p:nvPr/>
        </p:nvSpPr>
        <p:spPr>
          <a:xfrm>
            <a:off x="5947051" y="1601730"/>
            <a:ext cx="1806787" cy="367559"/>
          </a:xfrm>
          <a:prstGeom prst="rect">
            <a:avLst/>
          </a:prstGeom>
        </p:spPr>
        <p:txBody>
          <a:bodyPr vert="horz" wrap="square" lIns="0" tIns="8467" rIns="0" bIns="0" rtlCol="0">
            <a:spAutoFit/>
          </a:bodyPr>
          <a:lstStyle/>
          <a:p>
            <a:pPr marR="311588" algn="ctr"/>
            <a:r>
              <a:rPr lang="it-IT" sz="2333" b="1" dirty="0">
                <a:solidFill>
                  <a:schemeClr val="bg1"/>
                </a:solidFill>
                <a:latin typeface="Futura Md BT" panose="020B0602020204020303" pitchFamily="34" charset="0"/>
                <a:cs typeface="Verdana"/>
              </a:rPr>
              <a:t>FBC</a:t>
            </a:r>
            <a:endParaRPr sz="2333" b="1" dirty="0">
              <a:solidFill>
                <a:schemeClr val="bg1"/>
              </a:solidFill>
              <a:latin typeface="Futura Md BT" panose="020B0602020204020303" pitchFamily="34" charset="0"/>
              <a:cs typeface="Verdana"/>
            </a:endParaRPr>
          </a:p>
        </p:txBody>
      </p:sp>
      <p:cxnSp>
        <p:nvCxnSpPr>
          <p:cNvPr id="77" name="Connettore diritto 76">
            <a:extLst>
              <a:ext uri="{FF2B5EF4-FFF2-40B4-BE49-F238E27FC236}">
                <a16:creationId xmlns:a16="http://schemas.microsoft.com/office/drawing/2014/main" id="{2EFD2517-EB32-497F-B2BA-7E5B14E04E62}"/>
              </a:ext>
            </a:extLst>
          </p:cNvPr>
          <p:cNvCxnSpPr>
            <a:cxnSpLocks/>
          </p:cNvCxnSpPr>
          <p:nvPr/>
        </p:nvCxnSpPr>
        <p:spPr>
          <a:xfrm flipV="1">
            <a:off x="6327799" y="2342637"/>
            <a:ext cx="1237820" cy="131839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0" name="Connettore diritto 79">
            <a:extLst>
              <a:ext uri="{FF2B5EF4-FFF2-40B4-BE49-F238E27FC236}">
                <a16:creationId xmlns:a16="http://schemas.microsoft.com/office/drawing/2014/main" id="{6F651536-3DDC-49A7-88D9-A0BBBD94DD71}"/>
              </a:ext>
            </a:extLst>
          </p:cNvPr>
          <p:cNvCxnSpPr>
            <a:cxnSpLocks/>
          </p:cNvCxnSpPr>
          <p:nvPr/>
        </p:nvCxnSpPr>
        <p:spPr>
          <a:xfrm flipV="1">
            <a:off x="6033962" y="2089641"/>
            <a:ext cx="717441" cy="72082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81" name="Freccia destra con strisce 80">
            <a:extLst>
              <a:ext uri="{FF2B5EF4-FFF2-40B4-BE49-F238E27FC236}">
                <a16:creationId xmlns:a16="http://schemas.microsoft.com/office/drawing/2014/main" id="{96C8B92B-725B-457B-8C7A-73BDD895D969}"/>
              </a:ext>
            </a:extLst>
          </p:cNvPr>
          <p:cNvSpPr/>
          <p:nvPr/>
        </p:nvSpPr>
        <p:spPr>
          <a:xfrm rot="13715204">
            <a:off x="7251105" y="3849430"/>
            <a:ext cx="1242927" cy="216374"/>
          </a:xfrm>
          <a:prstGeom prst="stripedRightArrow">
            <a:avLst/>
          </a:prstGeom>
          <a:solidFill>
            <a:srgbClr val="C00000">
              <a:alpha val="81961"/>
            </a:srgbClr>
          </a:solidFill>
          <a:ln>
            <a:solidFill>
              <a:srgbClr val="081F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a:p>
        </p:txBody>
      </p:sp>
      <p:sp>
        <p:nvSpPr>
          <p:cNvPr id="86" name="Sottotitolo 2">
            <a:extLst>
              <a:ext uri="{FF2B5EF4-FFF2-40B4-BE49-F238E27FC236}">
                <a16:creationId xmlns:a16="http://schemas.microsoft.com/office/drawing/2014/main" id="{DCAD22B0-FA56-46FF-AF84-4B06D293FF0C}"/>
              </a:ext>
            </a:extLst>
          </p:cNvPr>
          <p:cNvSpPr txBox="1">
            <a:spLocks/>
          </p:cNvSpPr>
          <p:nvPr/>
        </p:nvSpPr>
        <p:spPr>
          <a:xfrm>
            <a:off x="727109" y="2324157"/>
            <a:ext cx="2632696" cy="939323"/>
          </a:xfrm>
          <a:prstGeom prst="rect">
            <a:avLst/>
          </a:prstGeom>
        </p:spPr>
        <p:txBody>
          <a:bodyPr wrap="square" lIns="0" tIns="0" rIns="0" bIns="0">
            <a:no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buClr>
                <a:schemeClr val="accent1">
                  <a:lumMod val="75000"/>
                </a:schemeClr>
              </a:buClr>
            </a:pPr>
            <a:r>
              <a:rPr lang="it-IT" sz="2333" kern="0" dirty="0">
                <a:solidFill>
                  <a:srgbClr val="081F43"/>
                </a:solidFill>
                <a:latin typeface="Futura Md BT" panose="020B0602020204020303" pitchFamily="34" charset="0"/>
              </a:rPr>
              <a:t>Integration </a:t>
            </a: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endParaRPr lang="it-IT" sz="2333" kern="0" dirty="0">
              <a:solidFill>
                <a:srgbClr val="081F43"/>
              </a:solidFill>
              <a:latin typeface="Futura Md BT" panose="020B0602020204020303" pitchFamily="34" charset="0"/>
            </a:endParaRPr>
          </a:p>
          <a:p>
            <a:pPr algn="ctr">
              <a:buClr>
                <a:schemeClr val="accent1">
                  <a:lumMod val="75000"/>
                </a:schemeClr>
              </a:buClr>
            </a:pPr>
            <a:r>
              <a:rPr lang="it-IT" sz="2333" kern="0" dirty="0" err="1">
                <a:solidFill>
                  <a:srgbClr val="081F43"/>
                </a:solidFill>
                <a:latin typeface="Futura Md BT" panose="020B0602020204020303" pitchFamily="34" charset="0"/>
              </a:rPr>
              <a:t>Separation</a:t>
            </a:r>
            <a:endParaRPr lang="it-IT" sz="2333" u="sng" kern="0" dirty="0">
              <a:solidFill>
                <a:sysClr val="windowText" lastClr="000000"/>
              </a:solidFill>
            </a:endParaRPr>
          </a:p>
        </p:txBody>
      </p:sp>
      <p:sp>
        <p:nvSpPr>
          <p:cNvPr id="33" name="CasellaDiTesto 32">
            <a:extLst>
              <a:ext uri="{FF2B5EF4-FFF2-40B4-BE49-F238E27FC236}">
                <a16:creationId xmlns:a16="http://schemas.microsoft.com/office/drawing/2014/main" id="{8D5E0E2A-2F4B-4587-8274-85965C088FEC}"/>
              </a:ext>
            </a:extLst>
          </p:cNvPr>
          <p:cNvSpPr txBox="1"/>
          <p:nvPr/>
        </p:nvSpPr>
        <p:spPr>
          <a:xfrm rot="18837998">
            <a:off x="6070737" y="1830313"/>
            <a:ext cx="1520689" cy="2195153"/>
          </a:xfrm>
          <a:prstGeom prst="rect">
            <a:avLst/>
          </a:prstGeom>
          <a:noFill/>
        </p:spPr>
        <p:txBody>
          <a:bodyPr wrap="square" rtlCol="0">
            <a:spAutoFit/>
          </a:bodyPr>
          <a:lstStyle/>
          <a:p>
            <a:pPr algn="ctr"/>
            <a:r>
              <a:rPr lang="it-IT" sz="2000" b="1" dirty="0">
                <a:solidFill>
                  <a:schemeClr val="bg1"/>
                </a:solidFill>
              </a:rPr>
              <a:t>AI</a:t>
            </a: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r>
              <a:rPr lang="it-IT" sz="2000" b="1" dirty="0">
                <a:solidFill>
                  <a:schemeClr val="bg1"/>
                </a:solidFill>
              </a:rPr>
              <a:t>VULA – </a:t>
            </a:r>
          </a:p>
          <a:p>
            <a:pPr algn="ctr"/>
            <a:r>
              <a:rPr lang="it-IT" sz="2000" b="1" dirty="0">
                <a:solidFill>
                  <a:schemeClr val="bg1"/>
                </a:solidFill>
              </a:rPr>
              <a:t>SLU - ULL</a:t>
            </a: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endParaRPr lang="it-IT" sz="333" b="1" dirty="0">
              <a:solidFill>
                <a:schemeClr val="bg1"/>
              </a:solidFill>
            </a:endParaRPr>
          </a:p>
          <a:p>
            <a:pPr algn="ctr"/>
            <a:r>
              <a:rPr lang="it-IT" sz="1667" b="1" dirty="0">
                <a:solidFill>
                  <a:schemeClr val="bg1"/>
                </a:solidFill>
              </a:rPr>
              <a:t>BITSTREAM</a:t>
            </a:r>
          </a:p>
          <a:p>
            <a:pPr algn="ctr"/>
            <a:r>
              <a:rPr lang="it-IT" sz="1667" b="1" dirty="0">
                <a:solidFill>
                  <a:schemeClr val="bg1"/>
                </a:solidFill>
              </a:rPr>
              <a:t>WLR</a:t>
            </a:r>
          </a:p>
          <a:p>
            <a:pPr algn="ctr"/>
            <a:endParaRPr lang="it-IT" sz="1667" b="1" dirty="0">
              <a:solidFill>
                <a:schemeClr val="bg1"/>
              </a:solidFill>
            </a:endParaRPr>
          </a:p>
        </p:txBody>
      </p:sp>
      <p:sp>
        <p:nvSpPr>
          <p:cNvPr id="35" name="Triangolo isoscele 34">
            <a:extLst>
              <a:ext uri="{FF2B5EF4-FFF2-40B4-BE49-F238E27FC236}">
                <a16:creationId xmlns:a16="http://schemas.microsoft.com/office/drawing/2014/main" id="{5614E2BA-3582-4405-AE01-83C5FD55B961}"/>
              </a:ext>
            </a:extLst>
          </p:cNvPr>
          <p:cNvSpPr/>
          <p:nvPr/>
        </p:nvSpPr>
        <p:spPr>
          <a:xfrm rot="18896783">
            <a:off x="5595187" y="1984227"/>
            <a:ext cx="1141857" cy="564009"/>
          </a:xfrm>
          <a:prstGeom prst="triangle">
            <a:avLst>
              <a:gd name="adj" fmla="val 50169"/>
            </a:avLst>
          </a:prstGeom>
          <a:solidFill>
            <a:schemeClr val="accent2">
              <a:lumMod val="75000"/>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a:p>
        </p:txBody>
      </p:sp>
      <p:sp>
        <p:nvSpPr>
          <p:cNvPr id="38" name="object 9">
            <a:extLst>
              <a:ext uri="{FF2B5EF4-FFF2-40B4-BE49-F238E27FC236}">
                <a16:creationId xmlns:a16="http://schemas.microsoft.com/office/drawing/2014/main" id="{2BEB78F0-BC71-47C7-BB69-D0B66E0FEDB0}"/>
              </a:ext>
            </a:extLst>
          </p:cNvPr>
          <p:cNvSpPr txBox="1"/>
          <p:nvPr/>
        </p:nvSpPr>
        <p:spPr>
          <a:xfrm>
            <a:off x="4674766" y="1368159"/>
            <a:ext cx="1653033" cy="500992"/>
          </a:xfrm>
          <a:prstGeom prst="rect">
            <a:avLst/>
          </a:prstGeom>
        </p:spPr>
        <p:txBody>
          <a:bodyPr vert="horz" wrap="square" lIns="0" tIns="8467" rIns="0" bIns="0" rtlCol="0">
            <a:spAutoFit/>
          </a:bodyPr>
          <a:lstStyle/>
          <a:p>
            <a:pPr marR="311588" algn="ctr"/>
            <a:r>
              <a:rPr lang="it-IT" sz="1600" b="1" dirty="0">
                <a:solidFill>
                  <a:srgbClr val="C00000"/>
                </a:solidFill>
                <a:latin typeface="Futura Md BT" panose="020B0602020204020303" pitchFamily="34" charset="0"/>
                <a:cs typeface="Verdana"/>
              </a:rPr>
              <a:t>CO-INVESTMENTS</a:t>
            </a:r>
            <a:endParaRPr sz="1600" b="1" dirty="0">
              <a:solidFill>
                <a:srgbClr val="C00000"/>
              </a:solidFill>
              <a:latin typeface="Futura Md BT" panose="020B0602020204020303" pitchFamily="34" charset="0"/>
              <a:cs typeface="Verdana"/>
            </a:endParaRPr>
          </a:p>
        </p:txBody>
      </p:sp>
      <p:sp>
        <p:nvSpPr>
          <p:cNvPr id="45" name="Sottotitolo 2">
            <a:extLst>
              <a:ext uri="{FF2B5EF4-FFF2-40B4-BE49-F238E27FC236}">
                <a16:creationId xmlns:a16="http://schemas.microsoft.com/office/drawing/2014/main" id="{DDD9D653-CEF8-49A6-83F3-F94443BFA4AE}"/>
              </a:ext>
            </a:extLst>
          </p:cNvPr>
          <p:cNvSpPr txBox="1">
            <a:spLocks/>
          </p:cNvSpPr>
          <p:nvPr/>
        </p:nvSpPr>
        <p:spPr>
          <a:xfrm>
            <a:off x="9608259" y="4107133"/>
            <a:ext cx="1862966" cy="676142"/>
          </a:xfrm>
          <a:prstGeom prst="rect">
            <a:avLst/>
          </a:prstGeom>
        </p:spPr>
        <p:txBody>
          <a:bodyPr vert="horz" lIns="60960" tIns="30480" rIns="60960" bIns="30480" rtlCol="0">
            <a:normAutofit fontScale="850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t-IT" sz="1667" b="1" dirty="0" err="1">
                <a:solidFill>
                  <a:srgbClr val="081F43"/>
                </a:solidFill>
                <a:latin typeface="Futura Md BT" panose="020B0602020204020303" pitchFamily="34" charset="0"/>
              </a:rPr>
              <a:t>Competition</a:t>
            </a:r>
            <a:r>
              <a:rPr lang="it-IT" sz="1667" b="1" dirty="0">
                <a:solidFill>
                  <a:srgbClr val="081F43"/>
                </a:solidFill>
                <a:latin typeface="Futura Md BT" panose="020B0602020204020303" pitchFamily="34" charset="0"/>
              </a:rPr>
              <a:t> limited to services </a:t>
            </a:r>
            <a:r>
              <a:rPr lang="it-IT" sz="1667" b="1" dirty="0" err="1">
                <a:solidFill>
                  <a:srgbClr val="081F43"/>
                </a:solidFill>
                <a:latin typeface="Futura Md BT" panose="020B0602020204020303" pitchFamily="34" charset="0"/>
              </a:rPr>
              <a:t>at</a:t>
            </a:r>
            <a:r>
              <a:rPr lang="it-IT" sz="1667" b="1" dirty="0">
                <a:solidFill>
                  <a:srgbClr val="081F43"/>
                </a:solidFill>
                <a:latin typeface="Futura Md BT" panose="020B0602020204020303" pitchFamily="34" charset="0"/>
              </a:rPr>
              <a:t> downstream </a:t>
            </a:r>
            <a:r>
              <a:rPr lang="it-IT" sz="1667" b="1" dirty="0" err="1">
                <a:solidFill>
                  <a:srgbClr val="081F43"/>
                </a:solidFill>
                <a:latin typeface="Futura Md BT" panose="020B0602020204020303" pitchFamily="34" charset="0"/>
              </a:rPr>
              <a:t>level</a:t>
            </a:r>
            <a:endParaRPr lang="it-IT" sz="1667" dirty="0">
              <a:solidFill>
                <a:schemeClr val="accent5">
                  <a:lumMod val="75000"/>
                </a:schemeClr>
              </a:solidFill>
              <a:latin typeface="Futura Md BT" panose="020B0602020204020303" pitchFamily="34" charset="0"/>
            </a:endParaRPr>
          </a:p>
        </p:txBody>
      </p:sp>
      <p:sp>
        <p:nvSpPr>
          <p:cNvPr id="46" name="Sottotitolo 2">
            <a:extLst>
              <a:ext uri="{FF2B5EF4-FFF2-40B4-BE49-F238E27FC236}">
                <a16:creationId xmlns:a16="http://schemas.microsoft.com/office/drawing/2014/main" id="{D6425181-04BC-4329-8D52-C888C6A3D052}"/>
              </a:ext>
            </a:extLst>
          </p:cNvPr>
          <p:cNvSpPr txBox="1">
            <a:spLocks/>
          </p:cNvSpPr>
          <p:nvPr/>
        </p:nvSpPr>
        <p:spPr>
          <a:xfrm>
            <a:off x="7828147" y="2307851"/>
            <a:ext cx="1438506" cy="1027305"/>
          </a:xfrm>
          <a:prstGeom prst="rect">
            <a:avLst/>
          </a:prstGeom>
          <a:ln w="38100">
            <a:solidFill>
              <a:schemeClr val="accent1">
                <a:lumMod val="50000"/>
              </a:schemeClr>
            </a:solidFill>
          </a:ln>
        </p:spPr>
        <p:txBody>
          <a:bodyPr vert="horz" lIns="60960" tIns="30480" rIns="60960" bIns="3048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7200" b="1" dirty="0">
                <a:solidFill>
                  <a:srgbClr val="C00000"/>
                </a:solidFill>
                <a:latin typeface="Futura Md BT" panose="020B0602020204020303" pitchFamily="34" charset="0"/>
              </a:rPr>
              <a:t>5G</a:t>
            </a:r>
            <a:endParaRPr lang="it-IT" sz="7200" dirty="0">
              <a:solidFill>
                <a:srgbClr val="C00000"/>
              </a:solidFill>
              <a:latin typeface="Futura Md BT" panose="020B0602020204020303" pitchFamily="34" charset="0"/>
            </a:endParaRPr>
          </a:p>
        </p:txBody>
      </p:sp>
      <p:cxnSp>
        <p:nvCxnSpPr>
          <p:cNvPr id="30" name="Connettore 1 6">
            <a:extLst>
              <a:ext uri="{FF2B5EF4-FFF2-40B4-BE49-F238E27FC236}">
                <a16:creationId xmlns:a16="http://schemas.microsoft.com/office/drawing/2014/main" id="{CCACF9E2-DED0-4921-8397-060EC8529D6E}"/>
              </a:ext>
            </a:extLst>
          </p:cNvPr>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31" name="Immagine 30">
            <a:extLst>
              <a:ext uri="{FF2B5EF4-FFF2-40B4-BE49-F238E27FC236}">
                <a16:creationId xmlns:a16="http://schemas.microsoft.com/office/drawing/2014/main" id="{69CD13A5-EA98-4ED7-8EE9-C636958AC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32" name="Immagine 31">
            <a:extLst>
              <a:ext uri="{FF2B5EF4-FFF2-40B4-BE49-F238E27FC236}">
                <a16:creationId xmlns:a16="http://schemas.microsoft.com/office/drawing/2014/main" id="{E5D3E992-F204-47CF-91B0-FA8AE5074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cxnSp>
        <p:nvCxnSpPr>
          <p:cNvPr id="37" name="Connettore 1 4">
            <a:extLst>
              <a:ext uri="{FF2B5EF4-FFF2-40B4-BE49-F238E27FC236}">
                <a16:creationId xmlns:a16="http://schemas.microsoft.com/office/drawing/2014/main" id="{46BB6DBF-6686-4743-92EB-B0B88E5C6D4B}"/>
              </a:ext>
            </a:extLst>
          </p:cNvPr>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39" name="CasellaDiTesto 38">
            <a:extLst>
              <a:ext uri="{FF2B5EF4-FFF2-40B4-BE49-F238E27FC236}">
                <a16:creationId xmlns:a16="http://schemas.microsoft.com/office/drawing/2014/main" id="{4B897D69-8A75-4C24-9568-EBA78009EC77}"/>
              </a:ext>
            </a:extLst>
          </p:cNvPr>
          <p:cNvSpPr txBox="1"/>
          <p:nvPr/>
        </p:nvSpPr>
        <p:spPr>
          <a:xfrm>
            <a:off x="394545" y="416640"/>
            <a:ext cx="5916803" cy="461665"/>
          </a:xfrm>
          <a:prstGeom prst="rect">
            <a:avLst/>
          </a:prstGeom>
          <a:noFill/>
        </p:spPr>
        <p:txBody>
          <a:bodyPr wrap="square" rtlCol="0">
            <a:spAutoFit/>
          </a:bodyPr>
          <a:lstStyle/>
          <a:p>
            <a:r>
              <a:rPr lang="en-US" sz="2400" b="1" dirty="0">
                <a:solidFill>
                  <a:srgbClr val="003C6C"/>
                </a:solidFill>
              </a:rPr>
              <a:t>A COMPLEX ECOSYSTEM</a:t>
            </a:r>
            <a:endParaRPr lang="it-IT" sz="2400" b="1" dirty="0">
              <a:solidFill>
                <a:srgbClr val="003C6C"/>
              </a:solidFill>
            </a:endParaRPr>
          </a:p>
        </p:txBody>
      </p:sp>
      <p:sp>
        <p:nvSpPr>
          <p:cNvPr id="5" name="CasellaDiTesto 4">
            <a:extLst>
              <a:ext uri="{FF2B5EF4-FFF2-40B4-BE49-F238E27FC236}">
                <a16:creationId xmlns:a16="http://schemas.microsoft.com/office/drawing/2014/main" id="{ABDADEBE-171B-4824-B087-14E33784CD3F}"/>
              </a:ext>
            </a:extLst>
          </p:cNvPr>
          <p:cNvSpPr txBox="1"/>
          <p:nvPr/>
        </p:nvSpPr>
        <p:spPr>
          <a:xfrm>
            <a:off x="9426774" y="1998819"/>
            <a:ext cx="2454679" cy="400110"/>
          </a:xfrm>
          <a:prstGeom prst="rect">
            <a:avLst/>
          </a:prstGeom>
          <a:noFill/>
        </p:spPr>
        <p:txBody>
          <a:bodyPr wrap="square" rtlCol="0">
            <a:spAutoFit/>
          </a:bodyPr>
          <a:lstStyle/>
          <a:p>
            <a:pPr marR="311588" algn="ctr"/>
            <a:r>
              <a:rPr lang="it-IT" sz="2000" b="1" dirty="0">
                <a:solidFill>
                  <a:srgbClr val="C00000"/>
                </a:solidFill>
                <a:latin typeface="Futura Md BT" panose="020B0602020204020303" pitchFamily="34" charset="0"/>
              </a:rPr>
              <a:t>COOPERATION</a:t>
            </a:r>
          </a:p>
        </p:txBody>
      </p:sp>
      <p:sp>
        <p:nvSpPr>
          <p:cNvPr id="50" name="Sottotitolo 2">
            <a:extLst>
              <a:ext uri="{FF2B5EF4-FFF2-40B4-BE49-F238E27FC236}">
                <a16:creationId xmlns:a16="http://schemas.microsoft.com/office/drawing/2014/main" id="{4A483650-4B27-427A-BA5B-556B415740A1}"/>
              </a:ext>
            </a:extLst>
          </p:cNvPr>
          <p:cNvSpPr txBox="1">
            <a:spLocks/>
          </p:cNvSpPr>
          <p:nvPr/>
        </p:nvSpPr>
        <p:spPr>
          <a:xfrm>
            <a:off x="6366133" y="1156544"/>
            <a:ext cx="3212013" cy="362268"/>
          </a:xfrm>
          <a:prstGeom prst="rect">
            <a:avLst/>
          </a:prstGeom>
        </p:spPr>
        <p:txBody>
          <a:bodyPr wrap="square" lIns="0" tIns="0" rIns="0" bIns="0">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buClr>
                <a:schemeClr val="accent1">
                  <a:lumMod val="75000"/>
                </a:schemeClr>
              </a:buClr>
            </a:pPr>
            <a:r>
              <a:rPr lang="it-IT" sz="2333" kern="0" dirty="0" err="1">
                <a:solidFill>
                  <a:srgbClr val="081F43"/>
                </a:solidFill>
                <a:latin typeface="Futura Md BT" panose="020B0602020204020303" pitchFamily="34" charset="0"/>
              </a:rPr>
              <a:t>Type</a:t>
            </a:r>
            <a:r>
              <a:rPr lang="it-IT" sz="2333" kern="0" dirty="0">
                <a:solidFill>
                  <a:srgbClr val="081F43"/>
                </a:solidFill>
                <a:latin typeface="Futura Md BT" panose="020B0602020204020303" pitchFamily="34" charset="0"/>
              </a:rPr>
              <a:t> of </a:t>
            </a:r>
            <a:r>
              <a:rPr lang="it-IT" sz="2000" b="1" dirty="0">
                <a:solidFill>
                  <a:srgbClr val="C00000"/>
                </a:solidFill>
                <a:latin typeface="Futura Md BT" panose="020B0602020204020303" pitchFamily="34" charset="0"/>
              </a:rPr>
              <a:t>COMPETITION</a:t>
            </a:r>
          </a:p>
        </p:txBody>
      </p:sp>
    </p:spTree>
    <p:extLst>
      <p:ext uri="{BB962C8B-B14F-4D97-AF65-F5344CB8AC3E}">
        <p14:creationId xmlns:p14="http://schemas.microsoft.com/office/powerpoint/2010/main" val="298179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0"/>
                                        </p:tgtEl>
                                        <p:attrNameLst>
                                          <p:attrName>style.visibility</p:attrName>
                                        </p:attrNameLst>
                                      </p:cBhvr>
                                      <p:to>
                                        <p:strVal val="visible"/>
                                      </p:to>
                                    </p:set>
                                    <p:anim calcmode="lin" valueType="num">
                                      <p:cBhvr>
                                        <p:cTn id="18" dur="500" fill="hold"/>
                                        <p:tgtEl>
                                          <p:spTgt spid="60"/>
                                        </p:tgtEl>
                                        <p:attrNameLst>
                                          <p:attrName>ppt_w</p:attrName>
                                        </p:attrNameLst>
                                      </p:cBhvr>
                                      <p:tavLst>
                                        <p:tav tm="0">
                                          <p:val>
                                            <p:fltVal val="0"/>
                                          </p:val>
                                        </p:tav>
                                        <p:tav tm="100000">
                                          <p:val>
                                            <p:strVal val="#ppt_w"/>
                                          </p:val>
                                        </p:tav>
                                      </p:tavLst>
                                    </p:anim>
                                    <p:anim calcmode="lin" valueType="num">
                                      <p:cBhvr>
                                        <p:cTn id="19" dur="500" fill="hold"/>
                                        <p:tgtEl>
                                          <p:spTgt spid="60"/>
                                        </p:tgtEl>
                                        <p:attrNameLst>
                                          <p:attrName>ppt_h</p:attrName>
                                        </p:attrNameLst>
                                      </p:cBhvr>
                                      <p:tavLst>
                                        <p:tav tm="0">
                                          <p:val>
                                            <p:fltVal val="0"/>
                                          </p:val>
                                        </p:tav>
                                        <p:tav tm="100000">
                                          <p:val>
                                            <p:strVal val="#ppt_h"/>
                                          </p:val>
                                        </p:tav>
                                      </p:tavLst>
                                    </p:anim>
                                    <p:animEffect transition="in" filter="fade">
                                      <p:cBhvr>
                                        <p:cTn id="20" dur="500"/>
                                        <p:tgtEl>
                                          <p:spTgt spid="60"/>
                                        </p:tgtEl>
                                      </p:cBhvr>
                                    </p:animEffect>
                                  </p:childTnLst>
                                </p:cTn>
                              </p:par>
                              <p:par>
                                <p:cTn id="21" presetID="47" presetClass="entr" presetSubtype="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grpId="0" nodeType="clickEffect">
                                  <p:stCondLst>
                                    <p:cond delay="0"/>
                                  </p:stCondLst>
                                  <p:childTnLst>
                                    <p:set>
                                      <p:cBhvr>
                                        <p:cTn id="29" dur="1" fill="hold">
                                          <p:stCondLst>
                                            <p:cond delay="0"/>
                                          </p:stCondLst>
                                        </p:cTn>
                                        <p:tgtEl>
                                          <p:spTgt spid="46"/>
                                        </p:tgtEl>
                                        <p:attrNameLst>
                                          <p:attrName>style.visibility</p:attrName>
                                        </p:attrNameLst>
                                      </p:cBhvr>
                                      <p:to>
                                        <p:strVal val="visible"/>
                                      </p:to>
                                    </p:set>
                                    <p:anim calcmode="lin" valueType="num">
                                      <p:cBhvr additive="base">
                                        <p:cTn id="30" dur="500" fill="hold"/>
                                        <p:tgtEl>
                                          <p:spTgt spid="46"/>
                                        </p:tgtEl>
                                        <p:attrNameLst>
                                          <p:attrName>ppt_x</p:attrName>
                                        </p:attrNameLst>
                                      </p:cBhvr>
                                      <p:tavLst>
                                        <p:tav tm="0">
                                          <p:val>
                                            <p:strVal val="0-#ppt_w/2"/>
                                          </p:val>
                                        </p:tav>
                                        <p:tav tm="100000">
                                          <p:val>
                                            <p:strVal val="#ppt_x"/>
                                          </p:val>
                                        </p:tav>
                                      </p:tavLst>
                                    </p:anim>
                                    <p:anim calcmode="lin" valueType="num">
                                      <p:cBhvr additive="base">
                                        <p:cTn id="31"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par>
                          <p:cTn id="40" fill="hold">
                            <p:stCondLst>
                              <p:cond delay="1000"/>
                            </p:stCondLst>
                            <p:childTnLst>
                              <p:par>
                                <p:cTn id="41" presetID="1" presetClass="exit"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5" grpId="0" animBg="1"/>
      <p:bldP spid="38" grpId="0"/>
      <p:bldP spid="46" grpId="0" animBg="1"/>
      <p:bldP spid="5"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2"/>
          <p:cNvSpPr txBox="1">
            <a:spLocks/>
          </p:cNvSpPr>
          <p:nvPr/>
        </p:nvSpPr>
        <p:spPr>
          <a:xfrm>
            <a:off x="7901883" y="3549164"/>
            <a:ext cx="3945903" cy="1250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it-IT" sz="5400" b="1" cap="small" dirty="0">
                <a:ln w="12700">
                  <a:solidFill>
                    <a:schemeClr val="accent1"/>
                  </a:solidFill>
                  <a:prstDash val="solid"/>
                </a:ln>
                <a:solidFill>
                  <a:srgbClr val="58B5E1"/>
                </a:solidFill>
                <a:effectLst>
                  <a:outerShdw dist="38100" dir="2640000" algn="bl" rotWithShape="0">
                    <a:schemeClr val="accent1"/>
                  </a:outerShdw>
                </a:effectLst>
              </a:rPr>
              <a:t>Co-</a:t>
            </a:r>
            <a:r>
              <a:rPr lang="it-IT" sz="5400" b="1" cap="small" dirty="0" err="1">
                <a:ln w="12700">
                  <a:solidFill>
                    <a:schemeClr val="accent1"/>
                  </a:solidFill>
                  <a:prstDash val="solid"/>
                </a:ln>
                <a:solidFill>
                  <a:srgbClr val="58B5E1"/>
                </a:solidFill>
                <a:effectLst>
                  <a:outerShdw dist="38100" dir="2640000" algn="bl" rotWithShape="0">
                    <a:schemeClr val="accent1"/>
                  </a:outerShdw>
                </a:effectLst>
              </a:rPr>
              <a:t>opetition</a:t>
            </a:r>
            <a:r>
              <a:rPr lang="it-IT" dirty="0"/>
              <a:t/>
            </a:r>
            <a:br>
              <a:rPr lang="it-IT" dirty="0"/>
            </a:br>
            <a:endParaRPr lang="it-IT" dirty="0"/>
          </a:p>
          <a:p>
            <a:endParaRPr lang="it-IT" dirty="0"/>
          </a:p>
        </p:txBody>
      </p:sp>
      <p:sp>
        <p:nvSpPr>
          <p:cNvPr id="8" name="Freccia destra 7"/>
          <p:cNvSpPr/>
          <p:nvPr/>
        </p:nvSpPr>
        <p:spPr>
          <a:xfrm>
            <a:off x="6095998" y="3509254"/>
            <a:ext cx="1681655" cy="849697"/>
          </a:xfrm>
          <a:prstGeom prst="rightArrow">
            <a:avLst/>
          </a:prstGeom>
          <a:noFill/>
          <a:ln w="28575">
            <a:solidFill>
              <a:srgbClr val="003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rgbClr val="003C6D"/>
              </a:solidFill>
            </a:endParaRPr>
          </a:p>
        </p:txBody>
      </p:sp>
      <p:cxnSp>
        <p:nvCxnSpPr>
          <p:cNvPr id="7" name="Connettore 1 4">
            <a:extLst>
              <a:ext uri="{FF2B5EF4-FFF2-40B4-BE49-F238E27FC236}">
                <a16:creationId xmlns:a16="http://schemas.microsoft.com/office/drawing/2014/main" id="{2CCE3158-213D-49B3-983D-CCC71C284180}"/>
              </a:ext>
            </a:extLst>
          </p:cNvPr>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55F818A0-CD42-4C8F-8B0F-DE46584F964B}"/>
              </a:ext>
            </a:extLst>
          </p:cNvPr>
          <p:cNvSpPr txBox="1"/>
          <p:nvPr/>
        </p:nvSpPr>
        <p:spPr>
          <a:xfrm>
            <a:off x="394545" y="416640"/>
            <a:ext cx="5916803" cy="461665"/>
          </a:xfrm>
          <a:prstGeom prst="rect">
            <a:avLst/>
          </a:prstGeom>
          <a:noFill/>
        </p:spPr>
        <p:txBody>
          <a:bodyPr wrap="square" rtlCol="0">
            <a:spAutoFit/>
          </a:bodyPr>
          <a:lstStyle/>
          <a:p>
            <a:r>
              <a:rPr lang="en-US" sz="2400" b="1" dirty="0">
                <a:solidFill>
                  <a:srgbClr val="003C6C"/>
                </a:solidFill>
              </a:rPr>
              <a:t>WHERE SHOULD WE GO</a:t>
            </a:r>
            <a:endParaRPr lang="it-IT" sz="2400" b="1" dirty="0">
              <a:solidFill>
                <a:srgbClr val="003C6C"/>
              </a:solidFill>
            </a:endParaRPr>
          </a:p>
        </p:txBody>
      </p:sp>
      <p:cxnSp>
        <p:nvCxnSpPr>
          <p:cNvPr id="11" name="Connettore 1 6">
            <a:extLst>
              <a:ext uri="{FF2B5EF4-FFF2-40B4-BE49-F238E27FC236}">
                <a16:creationId xmlns:a16="http://schemas.microsoft.com/office/drawing/2014/main" id="{3B42EB00-6B17-4C96-B95F-3479F31F1A2A}"/>
              </a:ext>
            </a:extLst>
          </p:cNvPr>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2" name="Immagine 11">
            <a:extLst>
              <a:ext uri="{FF2B5EF4-FFF2-40B4-BE49-F238E27FC236}">
                <a16:creationId xmlns:a16="http://schemas.microsoft.com/office/drawing/2014/main" id="{51183553-983E-4BC0-81CD-93B7ED6549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3" name="Immagine 12">
            <a:extLst>
              <a:ext uri="{FF2B5EF4-FFF2-40B4-BE49-F238E27FC236}">
                <a16:creationId xmlns:a16="http://schemas.microsoft.com/office/drawing/2014/main" id="{36B296E2-C7A5-4682-B83D-F412F6B5FE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4" name="Freccia destra 7">
            <a:extLst>
              <a:ext uri="{FF2B5EF4-FFF2-40B4-BE49-F238E27FC236}">
                <a16:creationId xmlns:a16="http://schemas.microsoft.com/office/drawing/2014/main" id="{B6D8805E-24C2-49B7-AE13-7D6BC5864099}"/>
              </a:ext>
            </a:extLst>
          </p:cNvPr>
          <p:cNvSpPr/>
          <p:nvPr/>
        </p:nvSpPr>
        <p:spPr>
          <a:xfrm rot="10800000">
            <a:off x="5971768" y="3509253"/>
            <a:ext cx="1681655" cy="849697"/>
          </a:xfrm>
          <a:prstGeom prst="rightArrow">
            <a:avLst/>
          </a:prstGeom>
          <a:noFill/>
          <a:ln w="28575">
            <a:solidFill>
              <a:srgbClr val="003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rgbClr val="003C6D"/>
              </a:solidFill>
            </a:endParaRPr>
          </a:p>
        </p:txBody>
      </p:sp>
      <p:sp>
        <p:nvSpPr>
          <p:cNvPr id="16" name="Sottotitolo 2">
            <a:extLst>
              <a:ext uri="{FF2B5EF4-FFF2-40B4-BE49-F238E27FC236}">
                <a16:creationId xmlns:a16="http://schemas.microsoft.com/office/drawing/2014/main" id="{8419E31C-1F3E-4369-9046-6AA2CBCE659D}"/>
              </a:ext>
            </a:extLst>
          </p:cNvPr>
          <p:cNvSpPr txBox="1">
            <a:spLocks/>
          </p:cNvSpPr>
          <p:nvPr/>
        </p:nvSpPr>
        <p:spPr>
          <a:xfrm>
            <a:off x="6366133" y="1156544"/>
            <a:ext cx="3212013" cy="362268"/>
          </a:xfrm>
          <a:prstGeom prst="rect">
            <a:avLst/>
          </a:prstGeom>
        </p:spPr>
        <p:txBody>
          <a:bodyPr wrap="square" lIns="0" tIns="0" rIns="0" bIns="0">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buClr>
                <a:schemeClr val="accent1">
                  <a:lumMod val="75000"/>
                </a:schemeClr>
              </a:buClr>
            </a:pPr>
            <a:r>
              <a:rPr lang="it-IT" sz="2333" kern="0" dirty="0" err="1">
                <a:solidFill>
                  <a:schemeClr val="bg1"/>
                </a:solidFill>
                <a:latin typeface="Futura Md BT" panose="020B0602020204020303" pitchFamily="34" charset="0"/>
              </a:rPr>
              <a:t>Type</a:t>
            </a:r>
            <a:r>
              <a:rPr lang="it-IT" sz="2333" kern="0" dirty="0">
                <a:solidFill>
                  <a:schemeClr val="bg1"/>
                </a:solidFill>
                <a:latin typeface="Futura Md BT" panose="020B0602020204020303" pitchFamily="34" charset="0"/>
              </a:rPr>
              <a:t> of </a:t>
            </a:r>
            <a:r>
              <a:rPr lang="it-IT" sz="2000" b="1" dirty="0">
                <a:solidFill>
                  <a:srgbClr val="C00000"/>
                </a:solidFill>
                <a:latin typeface="Futura Md BT" panose="020B0602020204020303" pitchFamily="34" charset="0"/>
              </a:rPr>
              <a:t>COMPETITION</a:t>
            </a:r>
          </a:p>
        </p:txBody>
      </p:sp>
      <p:sp>
        <p:nvSpPr>
          <p:cNvPr id="17" name="CasellaDiTesto 16">
            <a:extLst>
              <a:ext uri="{FF2B5EF4-FFF2-40B4-BE49-F238E27FC236}">
                <a16:creationId xmlns:a16="http://schemas.microsoft.com/office/drawing/2014/main" id="{148C16EB-3707-4EB5-A9B4-76908BC3C1EB}"/>
              </a:ext>
            </a:extLst>
          </p:cNvPr>
          <p:cNvSpPr txBox="1"/>
          <p:nvPr/>
        </p:nvSpPr>
        <p:spPr>
          <a:xfrm>
            <a:off x="9426774" y="1998819"/>
            <a:ext cx="2454679" cy="400110"/>
          </a:xfrm>
          <a:prstGeom prst="rect">
            <a:avLst/>
          </a:prstGeom>
          <a:noFill/>
        </p:spPr>
        <p:txBody>
          <a:bodyPr wrap="square" rtlCol="0">
            <a:spAutoFit/>
          </a:bodyPr>
          <a:lstStyle/>
          <a:p>
            <a:pPr marR="311588" algn="ctr"/>
            <a:r>
              <a:rPr lang="it-IT" sz="2000" b="1" dirty="0">
                <a:solidFill>
                  <a:srgbClr val="C00000"/>
                </a:solidFill>
                <a:latin typeface="Futura Md BT" panose="020B0602020204020303" pitchFamily="34" charset="0"/>
              </a:rPr>
              <a:t>COOPERATION</a:t>
            </a:r>
          </a:p>
        </p:txBody>
      </p:sp>
      <p:sp>
        <p:nvSpPr>
          <p:cNvPr id="18" name="Sottotitolo 2">
            <a:extLst>
              <a:ext uri="{FF2B5EF4-FFF2-40B4-BE49-F238E27FC236}">
                <a16:creationId xmlns:a16="http://schemas.microsoft.com/office/drawing/2014/main" id="{336EBFF7-FA6E-4615-8416-B77CBF1E899F}"/>
              </a:ext>
            </a:extLst>
          </p:cNvPr>
          <p:cNvSpPr txBox="1">
            <a:spLocks/>
          </p:cNvSpPr>
          <p:nvPr/>
        </p:nvSpPr>
        <p:spPr>
          <a:xfrm>
            <a:off x="7828147" y="2307851"/>
            <a:ext cx="1438506" cy="1027305"/>
          </a:xfrm>
          <a:prstGeom prst="rect">
            <a:avLst/>
          </a:prstGeom>
          <a:ln w="38100">
            <a:solidFill>
              <a:schemeClr val="accent1">
                <a:lumMod val="50000"/>
              </a:schemeClr>
            </a:solidFill>
          </a:ln>
        </p:spPr>
        <p:txBody>
          <a:bodyPr vert="horz" lIns="60960" tIns="30480" rIns="60960" bIns="3048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7200" b="1" dirty="0">
                <a:solidFill>
                  <a:srgbClr val="C00000"/>
                </a:solidFill>
                <a:latin typeface="Futura Md BT" panose="020B0602020204020303" pitchFamily="34" charset="0"/>
              </a:rPr>
              <a:t>5G</a:t>
            </a:r>
            <a:endParaRPr lang="it-IT" sz="7200" dirty="0">
              <a:solidFill>
                <a:srgbClr val="C00000"/>
              </a:solidFill>
              <a:latin typeface="Futura Md BT" panose="020B0602020204020303" pitchFamily="34" charset="0"/>
            </a:endParaRPr>
          </a:p>
        </p:txBody>
      </p:sp>
    </p:spTree>
    <p:extLst>
      <p:ext uri="{BB962C8B-B14F-4D97-AF65-F5344CB8AC3E}">
        <p14:creationId xmlns:p14="http://schemas.microsoft.com/office/powerpoint/2010/main" val="2007511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xit" presetSubtype="0" fill="hold" grpId="1" nodeType="clickEffect">
                                  <p:stCondLst>
                                    <p:cond delay="0"/>
                                  </p:stCondLst>
                                  <p:childTnLst>
                                    <p:animEffect transition="out" filter="fade">
                                      <p:cBhvr>
                                        <p:cTn id="13" dur="2000"/>
                                        <p:tgtEl>
                                          <p:spTgt spid="8"/>
                                        </p:tgtEl>
                                      </p:cBhvr>
                                    </p:animEffect>
                                    <p:anim calcmode="lin" valueType="num">
                                      <p:cBhvr>
                                        <p:cTn id="14" dur="2000"/>
                                        <p:tgtEl>
                                          <p:spTgt spid="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5" dur="2000"/>
                                        <p:tgtEl>
                                          <p:spTgt spid="8"/>
                                        </p:tgtEl>
                                        <p:attrNameLst>
                                          <p:attrName>ppt_h</p:attrName>
                                        </p:attrNameLst>
                                      </p:cBhvr>
                                      <p:tavLst>
                                        <p:tav tm="0">
                                          <p:val>
                                            <p:strVal val="ppt_h"/>
                                          </p:val>
                                        </p:tav>
                                        <p:tav tm="100000">
                                          <p:val>
                                            <p:strVal val="ppt_h"/>
                                          </p:val>
                                        </p:tav>
                                      </p:tavLst>
                                    </p:anim>
                                    <p:set>
                                      <p:cBhvr>
                                        <p:cTn id="16" dur="1" fill="hold">
                                          <p:stCondLst>
                                            <p:cond delay="1999"/>
                                          </p:stCondLst>
                                        </p:cTn>
                                        <p:tgtEl>
                                          <p:spTgt spid="8"/>
                                        </p:tgtEl>
                                        <p:attrNameLst>
                                          <p:attrName>style.visibility</p:attrName>
                                        </p:attrNameLst>
                                      </p:cBhvr>
                                      <p:to>
                                        <p:strVal val="hidden"/>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8" grpId="1"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01534" y="1579777"/>
            <a:ext cx="10415815" cy="4352911"/>
          </a:xfrm>
        </p:spPr>
        <p:txBody>
          <a:bodyPr>
            <a:normAutofit/>
          </a:bodyPr>
          <a:lstStyle/>
          <a:p>
            <a:r>
              <a:rPr lang="it-IT" dirty="0"/>
              <a:t>Light-</a:t>
            </a:r>
            <a:r>
              <a:rPr lang="it-IT" dirty="0" err="1"/>
              <a:t>handed</a:t>
            </a:r>
            <a:r>
              <a:rPr lang="it-IT" dirty="0"/>
              <a:t> </a:t>
            </a:r>
            <a:r>
              <a:rPr lang="it-IT" dirty="0" err="1"/>
              <a:t>regulation</a:t>
            </a:r>
            <a:r>
              <a:rPr lang="it-IT" dirty="0"/>
              <a:t> </a:t>
            </a:r>
            <a:br>
              <a:rPr lang="it-IT" dirty="0"/>
            </a:br>
            <a:r>
              <a:rPr lang="it-IT" sz="1800" dirty="0"/>
              <a:t>for the </a:t>
            </a:r>
            <a:r>
              <a:rPr lang="en-US" sz="1800" dirty="0"/>
              <a:t>definition of boundaries for competition and cooperation</a:t>
            </a:r>
          </a:p>
          <a:p>
            <a:r>
              <a:rPr lang="it-IT" dirty="0" err="1"/>
              <a:t>Harmonisation</a:t>
            </a:r>
            <a:endParaRPr lang="it-IT" dirty="0"/>
          </a:p>
          <a:p>
            <a:r>
              <a:rPr lang="it-IT" dirty="0" err="1"/>
              <a:t>Spectrum</a:t>
            </a:r>
            <a:r>
              <a:rPr lang="it-IT" dirty="0"/>
              <a:t> and </a:t>
            </a:r>
            <a:r>
              <a:rPr lang="it-IT" dirty="0" err="1"/>
              <a:t>Infrastructure</a:t>
            </a:r>
            <a:r>
              <a:rPr lang="it-IT" dirty="0"/>
              <a:t> Sharing</a:t>
            </a:r>
          </a:p>
          <a:p>
            <a:r>
              <a:rPr lang="it-IT" dirty="0"/>
              <a:t>Co-investments </a:t>
            </a:r>
          </a:p>
          <a:p>
            <a:r>
              <a:rPr lang="it-IT" dirty="0"/>
              <a:t>Club use</a:t>
            </a:r>
          </a:p>
          <a:p>
            <a:r>
              <a:rPr lang="it-IT" dirty="0" err="1"/>
              <a:t>Interoperability</a:t>
            </a:r>
            <a:endParaRPr lang="it-IT" dirty="0"/>
          </a:p>
          <a:p>
            <a:r>
              <a:rPr lang="it-IT" dirty="0"/>
              <a:t>Open </a:t>
            </a:r>
            <a:r>
              <a:rPr lang="it-IT" dirty="0" err="1"/>
              <a:t>Standardisation</a:t>
            </a:r>
            <a:r>
              <a:rPr lang="it-IT" dirty="0"/>
              <a:t> and </a:t>
            </a:r>
            <a:r>
              <a:rPr lang="it-IT" dirty="0" err="1"/>
              <a:t>effective</a:t>
            </a:r>
            <a:r>
              <a:rPr lang="it-IT" dirty="0"/>
              <a:t> governance</a:t>
            </a:r>
          </a:p>
          <a:p>
            <a:r>
              <a:rPr lang="it-IT" dirty="0" err="1"/>
              <a:t>Patents</a:t>
            </a:r>
            <a:r>
              <a:rPr lang="it-IT" dirty="0"/>
              <a:t> </a:t>
            </a:r>
            <a:r>
              <a:rPr lang="it-IT" dirty="0" err="1"/>
              <a:t>balanced</a:t>
            </a:r>
            <a:r>
              <a:rPr lang="it-IT" dirty="0"/>
              <a:t> licensing </a:t>
            </a:r>
            <a:r>
              <a:rPr lang="it-IT" dirty="0" err="1"/>
              <a:t>environments</a:t>
            </a:r>
            <a:endParaRPr lang="it-IT" dirty="0"/>
          </a:p>
          <a:p>
            <a:endParaRPr lang="it-IT" dirty="0"/>
          </a:p>
        </p:txBody>
      </p:sp>
      <p:sp>
        <p:nvSpPr>
          <p:cNvPr id="5" name="Segnaposto contenuto 2"/>
          <p:cNvSpPr txBox="1">
            <a:spLocks/>
          </p:cNvSpPr>
          <p:nvPr/>
        </p:nvSpPr>
        <p:spPr>
          <a:xfrm>
            <a:off x="7901883" y="3549164"/>
            <a:ext cx="3945903" cy="1250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it-IT" sz="5400" b="1" cap="small" dirty="0">
                <a:ln w="12700">
                  <a:solidFill>
                    <a:schemeClr val="accent1"/>
                  </a:solidFill>
                  <a:prstDash val="solid"/>
                </a:ln>
                <a:solidFill>
                  <a:srgbClr val="58B5E1"/>
                </a:solidFill>
                <a:effectLst>
                  <a:outerShdw dist="38100" dir="2640000" algn="bl" rotWithShape="0">
                    <a:schemeClr val="accent1"/>
                  </a:outerShdw>
                </a:effectLst>
              </a:rPr>
              <a:t>Co-</a:t>
            </a:r>
            <a:r>
              <a:rPr lang="it-IT" sz="5400" b="1" cap="small" dirty="0" err="1">
                <a:ln w="12700">
                  <a:solidFill>
                    <a:schemeClr val="accent1"/>
                  </a:solidFill>
                  <a:prstDash val="solid"/>
                </a:ln>
                <a:solidFill>
                  <a:srgbClr val="58B5E1"/>
                </a:solidFill>
                <a:effectLst>
                  <a:outerShdw dist="38100" dir="2640000" algn="bl" rotWithShape="0">
                    <a:schemeClr val="accent1"/>
                  </a:outerShdw>
                </a:effectLst>
              </a:rPr>
              <a:t>opetition</a:t>
            </a:r>
            <a:r>
              <a:rPr lang="it-IT" dirty="0"/>
              <a:t/>
            </a:r>
            <a:br>
              <a:rPr lang="it-IT" dirty="0"/>
            </a:br>
            <a:endParaRPr lang="it-IT" dirty="0"/>
          </a:p>
          <a:p>
            <a:endParaRPr lang="it-IT" dirty="0"/>
          </a:p>
        </p:txBody>
      </p:sp>
      <p:cxnSp>
        <p:nvCxnSpPr>
          <p:cNvPr id="7" name="Connettore 1 4">
            <a:extLst>
              <a:ext uri="{FF2B5EF4-FFF2-40B4-BE49-F238E27FC236}">
                <a16:creationId xmlns:a16="http://schemas.microsoft.com/office/drawing/2014/main" id="{2CCE3158-213D-49B3-983D-CCC71C284180}"/>
              </a:ext>
            </a:extLst>
          </p:cNvPr>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55F818A0-CD42-4C8F-8B0F-DE46584F964B}"/>
              </a:ext>
            </a:extLst>
          </p:cNvPr>
          <p:cNvSpPr txBox="1"/>
          <p:nvPr/>
        </p:nvSpPr>
        <p:spPr>
          <a:xfrm>
            <a:off x="394545" y="416640"/>
            <a:ext cx="5916803" cy="461665"/>
          </a:xfrm>
          <a:prstGeom prst="rect">
            <a:avLst/>
          </a:prstGeom>
          <a:noFill/>
        </p:spPr>
        <p:txBody>
          <a:bodyPr wrap="square" rtlCol="0">
            <a:spAutoFit/>
          </a:bodyPr>
          <a:lstStyle/>
          <a:p>
            <a:r>
              <a:rPr lang="en-US" sz="2400" b="1" dirty="0">
                <a:solidFill>
                  <a:srgbClr val="003C6C"/>
                </a:solidFill>
              </a:rPr>
              <a:t>WHERE SHOULD WE GO</a:t>
            </a:r>
            <a:endParaRPr lang="it-IT" sz="2400" b="1" dirty="0">
              <a:solidFill>
                <a:srgbClr val="003C6C"/>
              </a:solidFill>
            </a:endParaRPr>
          </a:p>
        </p:txBody>
      </p:sp>
      <p:cxnSp>
        <p:nvCxnSpPr>
          <p:cNvPr id="11" name="Connettore 1 6">
            <a:extLst>
              <a:ext uri="{FF2B5EF4-FFF2-40B4-BE49-F238E27FC236}">
                <a16:creationId xmlns:a16="http://schemas.microsoft.com/office/drawing/2014/main" id="{3B42EB00-6B17-4C96-B95F-3479F31F1A2A}"/>
              </a:ext>
            </a:extLst>
          </p:cNvPr>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12" name="Immagine 11">
            <a:extLst>
              <a:ext uri="{FF2B5EF4-FFF2-40B4-BE49-F238E27FC236}">
                <a16:creationId xmlns:a16="http://schemas.microsoft.com/office/drawing/2014/main" id="{51183553-983E-4BC0-81CD-93B7ED6549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3" name="Immagine 12">
            <a:extLst>
              <a:ext uri="{FF2B5EF4-FFF2-40B4-BE49-F238E27FC236}">
                <a16:creationId xmlns:a16="http://schemas.microsoft.com/office/drawing/2014/main" id="{36B296E2-C7A5-4682-B83D-F412F6B5FE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4" name="Freccia destra 7">
            <a:extLst>
              <a:ext uri="{FF2B5EF4-FFF2-40B4-BE49-F238E27FC236}">
                <a16:creationId xmlns:a16="http://schemas.microsoft.com/office/drawing/2014/main" id="{B6D8805E-24C2-49B7-AE13-7D6BC5864099}"/>
              </a:ext>
            </a:extLst>
          </p:cNvPr>
          <p:cNvSpPr/>
          <p:nvPr/>
        </p:nvSpPr>
        <p:spPr>
          <a:xfrm rot="10800000">
            <a:off x="5971768" y="3509253"/>
            <a:ext cx="1681655" cy="849697"/>
          </a:xfrm>
          <a:prstGeom prst="rightArrow">
            <a:avLst/>
          </a:prstGeom>
          <a:noFill/>
          <a:ln w="28575">
            <a:solidFill>
              <a:srgbClr val="003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rgbClr val="003C6D"/>
              </a:solidFill>
            </a:endParaRPr>
          </a:p>
        </p:txBody>
      </p:sp>
      <p:sp>
        <p:nvSpPr>
          <p:cNvPr id="16" name="Sottotitolo 2">
            <a:extLst>
              <a:ext uri="{FF2B5EF4-FFF2-40B4-BE49-F238E27FC236}">
                <a16:creationId xmlns:a16="http://schemas.microsoft.com/office/drawing/2014/main" id="{8419E31C-1F3E-4369-9046-6AA2CBCE659D}"/>
              </a:ext>
            </a:extLst>
          </p:cNvPr>
          <p:cNvSpPr txBox="1">
            <a:spLocks/>
          </p:cNvSpPr>
          <p:nvPr/>
        </p:nvSpPr>
        <p:spPr>
          <a:xfrm>
            <a:off x="6366133" y="1156544"/>
            <a:ext cx="3212013" cy="362268"/>
          </a:xfrm>
          <a:prstGeom prst="rect">
            <a:avLst/>
          </a:prstGeom>
        </p:spPr>
        <p:txBody>
          <a:bodyPr wrap="square" lIns="0" tIns="0" rIns="0" bIns="0">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buClr>
                <a:schemeClr val="accent1">
                  <a:lumMod val="75000"/>
                </a:schemeClr>
              </a:buClr>
            </a:pPr>
            <a:r>
              <a:rPr lang="it-IT" sz="2333" kern="0" dirty="0" err="1">
                <a:solidFill>
                  <a:schemeClr val="bg1"/>
                </a:solidFill>
                <a:latin typeface="Futura Md BT" panose="020B0602020204020303" pitchFamily="34" charset="0"/>
              </a:rPr>
              <a:t>Type</a:t>
            </a:r>
            <a:r>
              <a:rPr lang="it-IT" sz="2333" kern="0" dirty="0">
                <a:solidFill>
                  <a:schemeClr val="bg1"/>
                </a:solidFill>
                <a:latin typeface="Futura Md BT" panose="020B0602020204020303" pitchFamily="34" charset="0"/>
              </a:rPr>
              <a:t> of </a:t>
            </a:r>
            <a:r>
              <a:rPr lang="it-IT" sz="2000" b="1" dirty="0">
                <a:solidFill>
                  <a:srgbClr val="C00000"/>
                </a:solidFill>
                <a:latin typeface="Futura Md BT" panose="020B0602020204020303" pitchFamily="34" charset="0"/>
              </a:rPr>
              <a:t>COMPETITION</a:t>
            </a:r>
          </a:p>
        </p:txBody>
      </p:sp>
      <p:sp>
        <p:nvSpPr>
          <p:cNvPr id="17" name="CasellaDiTesto 16">
            <a:extLst>
              <a:ext uri="{FF2B5EF4-FFF2-40B4-BE49-F238E27FC236}">
                <a16:creationId xmlns:a16="http://schemas.microsoft.com/office/drawing/2014/main" id="{148C16EB-3707-4EB5-A9B4-76908BC3C1EB}"/>
              </a:ext>
            </a:extLst>
          </p:cNvPr>
          <p:cNvSpPr txBox="1"/>
          <p:nvPr/>
        </p:nvSpPr>
        <p:spPr>
          <a:xfrm>
            <a:off x="9426774" y="1998819"/>
            <a:ext cx="2454679" cy="400110"/>
          </a:xfrm>
          <a:prstGeom prst="rect">
            <a:avLst/>
          </a:prstGeom>
          <a:noFill/>
        </p:spPr>
        <p:txBody>
          <a:bodyPr wrap="square" rtlCol="0">
            <a:spAutoFit/>
          </a:bodyPr>
          <a:lstStyle/>
          <a:p>
            <a:pPr marR="311588" algn="ctr"/>
            <a:r>
              <a:rPr lang="it-IT" sz="2000" b="1" dirty="0">
                <a:solidFill>
                  <a:srgbClr val="C00000"/>
                </a:solidFill>
                <a:latin typeface="Futura Md BT" panose="020B0602020204020303" pitchFamily="34" charset="0"/>
              </a:rPr>
              <a:t>COOPERATION</a:t>
            </a:r>
          </a:p>
        </p:txBody>
      </p:sp>
      <p:sp>
        <p:nvSpPr>
          <p:cNvPr id="18" name="Sottotitolo 2">
            <a:extLst>
              <a:ext uri="{FF2B5EF4-FFF2-40B4-BE49-F238E27FC236}">
                <a16:creationId xmlns:a16="http://schemas.microsoft.com/office/drawing/2014/main" id="{336EBFF7-FA6E-4615-8416-B77CBF1E899F}"/>
              </a:ext>
            </a:extLst>
          </p:cNvPr>
          <p:cNvSpPr txBox="1">
            <a:spLocks/>
          </p:cNvSpPr>
          <p:nvPr/>
        </p:nvSpPr>
        <p:spPr>
          <a:xfrm>
            <a:off x="7828147" y="2307851"/>
            <a:ext cx="1438506" cy="1027305"/>
          </a:xfrm>
          <a:prstGeom prst="rect">
            <a:avLst/>
          </a:prstGeom>
          <a:ln w="38100">
            <a:solidFill>
              <a:schemeClr val="accent1">
                <a:lumMod val="50000"/>
              </a:schemeClr>
            </a:solidFill>
          </a:ln>
        </p:spPr>
        <p:txBody>
          <a:bodyPr vert="horz" lIns="60960" tIns="30480" rIns="60960" bIns="3048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it-IT" sz="7200" b="1" dirty="0">
                <a:solidFill>
                  <a:srgbClr val="C00000"/>
                </a:solidFill>
                <a:latin typeface="Futura Md BT" panose="020B0602020204020303" pitchFamily="34" charset="0"/>
              </a:rPr>
              <a:t>5G</a:t>
            </a:r>
            <a:endParaRPr lang="it-IT" sz="7200" dirty="0">
              <a:solidFill>
                <a:srgbClr val="C00000"/>
              </a:solidFill>
              <a:latin typeface="Futura Md BT" panose="020B0602020204020303" pitchFamily="34" charset="0"/>
            </a:endParaRPr>
          </a:p>
        </p:txBody>
      </p:sp>
    </p:spTree>
    <p:extLst>
      <p:ext uri="{BB962C8B-B14F-4D97-AF65-F5344CB8AC3E}">
        <p14:creationId xmlns:p14="http://schemas.microsoft.com/office/powerpoint/2010/main" val="27660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4545" y="383162"/>
            <a:ext cx="6314263" cy="461665"/>
          </a:xfrm>
          <a:prstGeom prst="rect">
            <a:avLst/>
          </a:prstGeom>
          <a:noFill/>
        </p:spPr>
        <p:txBody>
          <a:bodyPr wrap="square" rtlCol="0">
            <a:spAutoFit/>
          </a:bodyPr>
          <a:lstStyle/>
          <a:p>
            <a:r>
              <a:rPr lang="en-US" sz="2400" b="1" dirty="0">
                <a:solidFill>
                  <a:srgbClr val="003C6C"/>
                </a:solidFill>
              </a:rPr>
              <a:t>SDOs AND SEPs IN THE 5G ECOSYSTEM</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CasellaDiTesto 9">
            <a:extLst>
              <a:ext uri="{FF2B5EF4-FFF2-40B4-BE49-F238E27FC236}">
                <a16:creationId xmlns:a16="http://schemas.microsoft.com/office/drawing/2014/main" id="{EC526586-68D7-43D4-8845-8E264D38A44E}"/>
              </a:ext>
            </a:extLst>
          </p:cNvPr>
          <p:cNvSpPr txBox="1"/>
          <p:nvPr/>
        </p:nvSpPr>
        <p:spPr>
          <a:xfrm>
            <a:off x="236982" y="3328599"/>
            <a:ext cx="10667172" cy="1163139"/>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US" sz="2200" b="1" dirty="0">
                <a:solidFill>
                  <a:srgbClr val="58B5E1"/>
                </a:solidFill>
              </a:rPr>
              <a:t>LICENSING LEVEL, Device level v component level : </a:t>
            </a:r>
            <a:r>
              <a:rPr lang="en-US" sz="2200" dirty="0"/>
              <a:t>under a theoretical economic perspective the value of the investment to be recovered, as reflected in the FRAND price levels to be paid, is independent on the specific level of the license. </a:t>
            </a:r>
            <a:endParaRPr lang="it-IT" sz="2200" dirty="0"/>
          </a:p>
        </p:txBody>
      </p:sp>
      <p:sp>
        <p:nvSpPr>
          <p:cNvPr id="14" name="CasellaDiTesto 13">
            <a:extLst>
              <a:ext uri="{FF2B5EF4-FFF2-40B4-BE49-F238E27FC236}">
                <a16:creationId xmlns:a16="http://schemas.microsoft.com/office/drawing/2014/main" id="{67E0A7B4-4044-4CCD-B5A4-0F06BA5E4955}"/>
              </a:ext>
            </a:extLst>
          </p:cNvPr>
          <p:cNvSpPr txBox="1"/>
          <p:nvPr/>
        </p:nvSpPr>
        <p:spPr>
          <a:xfrm>
            <a:off x="236982" y="1217530"/>
            <a:ext cx="10667172" cy="1887696"/>
          </a:xfrm>
          <a:prstGeom prst="rect">
            <a:avLst/>
          </a:prstGeom>
          <a:noFill/>
        </p:spPr>
        <p:txBody>
          <a:bodyPr wrap="square" rtlCol="0">
            <a:spAutoFit/>
          </a:bodyPr>
          <a:lstStyle/>
          <a:p>
            <a:pPr marL="342900" indent="-342900">
              <a:lnSpc>
                <a:spcPct val="107000"/>
              </a:lnSpc>
              <a:spcAft>
                <a:spcPts val="800"/>
              </a:spcAft>
              <a:buFont typeface="Symbol" panose="05050102010706020507" pitchFamily="18" charset="2"/>
              <a:buChar char=""/>
            </a:pPr>
            <a:r>
              <a:rPr lang="en-US" sz="2200" b="1" dirty="0">
                <a:solidFill>
                  <a:srgbClr val="58B5E1"/>
                </a:solidFill>
              </a:rPr>
              <a:t>PRICING LEVEL: </a:t>
            </a:r>
            <a:r>
              <a:rPr lang="en-US" sz="2200" dirty="0"/>
              <a:t>In the context of the cooperative process of standard-setting, a core problem is deciding the “right” distribution of rewards among innovators, and between innovators and implementers The large majority of SDOs have chosen to adopt some form of FRAND licensing which are naturally affected by “contractual incompleteness” and high intensity of litigation</a:t>
            </a:r>
          </a:p>
        </p:txBody>
      </p:sp>
      <p:sp>
        <p:nvSpPr>
          <p:cNvPr id="15" name="CasellaDiTesto 14">
            <a:extLst>
              <a:ext uri="{FF2B5EF4-FFF2-40B4-BE49-F238E27FC236}">
                <a16:creationId xmlns:a16="http://schemas.microsoft.com/office/drawing/2014/main" id="{A65BB2D1-C12E-41FA-9CFF-52812E271E5A}"/>
              </a:ext>
            </a:extLst>
          </p:cNvPr>
          <p:cNvSpPr txBox="1"/>
          <p:nvPr/>
        </p:nvSpPr>
        <p:spPr>
          <a:xfrm>
            <a:off x="236982" y="4853341"/>
            <a:ext cx="10667172" cy="800860"/>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GB" sz="2200" b="1" dirty="0">
                <a:solidFill>
                  <a:srgbClr val="58B5E1"/>
                </a:solidFill>
              </a:rPr>
              <a:t>TRANSFER OF COMPETITIVE DYNAMICS INTO SDOs AND SEPs: </a:t>
            </a:r>
            <a:r>
              <a:rPr lang="en-GB" sz="2200" dirty="0"/>
              <a:t>strategic and opportunistic behaviours, hold-up vs hold-out</a:t>
            </a:r>
            <a:endParaRPr lang="en-US" sz="2200" dirty="0"/>
          </a:p>
        </p:txBody>
      </p:sp>
    </p:spTree>
    <p:extLst>
      <p:ext uri="{BB962C8B-B14F-4D97-AF65-F5344CB8AC3E}">
        <p14:creationId xmlns:p14="http://schemas.microsoft.com/office/powerpoint/2010/main" val="84325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94545" y="383162"/>
            <a:ext cx="6314263" cy="461665"/>
          </a:xfrm>
          <a:prstGeom prst="rect">
            <a:avLst/>
          </a:prstGeom>
          <a:noFill/>
        </p:spPr>
        <p:txBody>
          <a:bodyPr wrap="square" rtlCol="0">
            <a:spAutoFit/>
          </a:bodyPr>
          <a:lstStyle/>
          <a:p>
            <a:r>
              <a:rPr lang="en-US" sz="2400" b="1" dirty="0">
                <a:solidFill>
                  <a:srgbClr val="003C6C"/>
                </a:solidFill>
              </a:rPr>
              <a:t>SDOs AND SEPs IN THE 5G ECOSYSTEM</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1" name="CasellaDiTesto 10">
            <a:extLst>
              <a:ext uri="{FF2B5EF4-FFF2-40B4-BE49-F238E27FC236}">
                <a16:creationId xmlns:a16="http://schemas.microsoft.com/office/drawing/2014/main" id="{2E76AFDC-464A-42C8-9E13-349117FD14D4}"/>
              </a:ext>
            </a:extLst>
          </p:cNvPr>
          <p:cNvSpPr txBox="1"/>
          <p:nvPr/>
        </p:nvSpPr>
        <p:spPr>
          <a:xfrm>
            <a:off x="477078" y="2910623"/>
            <a:ext cx="10667172" cy="1525418"/>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GB" sz="2200" b="1" dirty="0">
                <a:solidFill>
                  <a:srgbClr val="58B5E1"/>
                </a:solidFill>
              </a:rPr>
              <a:t>SDOs GOVERNANCE  </a:t>
            </a:r>
            <a:r>
              <a:rPr lang="en-US" sz="2200" dirty="0"/>
              <a:t>Problems afflicting SEP licensing stems from the lack of contractual or </a:t>
            </a:r>
            <a:r>
              <a:rPr lang="en-US" sz="2200" dirty="0" err="1"/>
              <a:t>organisational</a:t>
            </a:r>
            <a:r>
              <a:rPr lang="en-US" sz="2200" dirty="0"/>
              <a:t> solutions provided by SDOs which exacerbates the risk of strategic behaviors. By focusing the crucial position of SDOs, some policy recommendations can be put forward to curb the economic frictions affecting SEP licensing. </a:t>
            </a:r>
            <a:endParaRPr lang="it-IT" dirty="0"/>
          </a:p>
        </p:txBody>
      </p:sp>
      <p:sp>
        <p:nvSpPr>
          <p:cNvPr id="13" name="CasellaDiTesto 12">
            <a:extLst>
              <a:ext uri="{FF2B5EF4-FFF2-40B4-BE49-F238E27FC236}">
                <a16:creationId xmlns:a16="http://schemas.microsoft.com/office/drawing/2014/main" id="{ADC0B6C4-0895-4856-8E35-A7BDA56FC8F6}"/>
              </a:ext>
            </a:extLst>
          </p:cNvPr>
          <p:cNvSpPr txBox="1"/>
          <p:nvPr/>
        </p:nvSpPr>
        <p:spPr>
          <a:xfrm>
            <a:off x="477078" y="1361120"/>
            <a:ext cx="10667172" cy="1525418"/>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US" sz="2200" b="1" dirty="0">
                <a:solidFill>
                  <a:srgbClr val="58B5E1"/>
                </a:solidFill>
              </a:rPr>
              <a:t>USE OF ANTITRUST LAW:  </a:t>
            </a:r>
            <a:r>
              <a:rPr lang="en-US" sz="2200" dirty="0"/>
              <a:t>The schism between hold-up and reverse hold-up theories has fueled the debate about the antitrust relevance of FRAND commitments </a:t>
            </a:r>
            <a:r>
              <a:rPr lang="en-US" sz="2200" dirty="0">
                <a:sym typeface="Wingdings" panose="05000000000000000000" pitchFamily="2" charset="2"/>
              </a:rPr>
              <a:t> </a:t>
            </a:r>
            <a:r>
              <a:rPr lang="en-US" sz="2200" dirty="0"/>
              <a:t>there is no convincing reason for laying down an exceptional antitrust treatment for FRAND-encumbered patents.  / GL on </a:t>
            </a:r>
            <a:r>
              <a:rPr lang="en-US" sz="2200" dirty="0" err="1"/>
              <a:t>horizntal</a:t>
            </a:r>
            <a:r>
              <a:rPr lang="en-US" sz="2200" dirty="0"/>
              <a:t> cooperation agreements </a:t>
            </a:r>
            <a:endParaRPr lang="it-IT" sz="2200" dirty="0"/>
          </a:p>
        </p:txBody>
      </p:sp>
      <p:sp>
        <p:nvSpPr>
          <p:cNvPr id="15" name="CasellaDiTesto 14">
            <a:extLst>
              <a:ext uri="{FF2B5EF4-FFF2-40B4-BE49-F238E27FC236}">
                <a16:creationId xmlns:a16="http://schemas.microsoft.com/office/drawing/2014/main" id="{5067F486-E1D5-43FF-B689-2F5233B32B06}"/>
              </a:ext>
            </a:extLst>
          </p:cNvPr>
          <p:cNvSpPr txBox="1"/>
          <p:nvPr/>
        </p:nvSpPr>
        <p:spPr>
          <a:xfrm>
            <a:off x="477078" y="4615393"/>
            <a:ext cx="10460998" cy="1628010"/>
          </a:xfrm>
          <a:prstGeom prst="rect">
            <a:avLst/>
          </a:prstGeom>
          <a:noFill/>
        </p:spPr>
        <p:txBody>
          <a:bodyPr wrap="square" rtlCol="0">
            <a:spAutoFit/>
          </a:bodyPr>
          <a:lstStyle/>
          <a:p>
            <a:pPr marL="342900" lvl="0" indent="-342900">
              <a:lnSpc>
                <a:spcPct val="107000"/>
              </a:lnSpc>
              <a:spcAft>
                <a:spcPts val="800"/>
              </a:spcAft>
              <a:buFont typeface="Symbol" panose="05050102010706020507" pitchFamily="18" charset="2"/>
              <a:buChar char=""/>
            </a:pPr>
            <a:r>
              <a:rPr lang="en-US" sz="2200" b="1" dirty="0">
                <a:solidFill>
                  <a:srgbClr val="58B5E1"/>
                </a:solidFill>
              </a:rPr>
              <a:t>PATENT POOLS:  </a:t>
            </a:r>
            <a:r>
              <a:rPr lang="en-US" sz="2200" dirty="0"/>
              <a:t>Patent pools have been viewed as a potential mechanism to create efficiencies by bringing together multiple patent owners with complementary technologies</a:t>
            </a:r>
          </a:p>
          <a:p>
            <a:pPr marL="342900" lvl="0" indent="-342900">
              <a:lnSpc>
                <a:spcPct val="107000"/>
              </a:lnSpc>
              <a:spcAft>
                <a:spcPts val="800"/>
              </a:spcAft>
              <a:buFont typeface="Symbol" panose="05050102010706020507" pitchFamily="18" charset="2"/>
              <a:buChar char=""/>
            </a:pPr>
            <a:endParaRPr lang="it-IT" sz="2200" dirty="0"/>
          </a:p>
        </p:txBody>
      </p:sp>
    </p:spTree>
    <p:extLst>
      <p:ext uri="{BB962C8B-B14F-4D97-AF65-F5344CB8AC3E}">
        <p14:creationId xmlns:p14="http://schemas.microsoft.com/office/powerpoint/2010/main" val="100950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477078" y="904461"/>
            <a:ext cx="11300792"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477078" y="6281531"/>
            <a:ext cx="9551505" cy="0"/>
          </a:xfrm>
          <a:prstGeom prst="line">
            <a:avLst/>
          </a:prstGeom>
          <a:ln w="19050">
            <a:solidFill>
              <a:srgbClr val="003C6C"/>
            </a:solidFill>
          </a:ln>
        </p:spPr>
        <p:style>
          <a:lnRef idx="1">
            <a:schemeClr val="accent1"/>
          </a:lnRef>
          <a:fillRef idx="0">
            <a:schemeClr val="accent1"/>
          </a:fillRef>
          <a:effectRef idx="0">
            <a:schemeClr val="accent1"/>
          </a:effectRef>
          <a:fontRef idx="minor">
            <a:schemeClr val="tx1"/>
          </a:fontRef>
        </p:style>
      </p:cxn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0870" y="6100272"/>
            <a:ext cx="1397000" cy="494343"/>
          </a:xfrm>
          <a:prstGeom prst="rect">
            <a:avLst/>
          </a:prstGeom>
        </p:spPr>
      </p:pic>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78" y="6449116"/>
            <a:ext cx="3089275" cy="120650"/>
          </a:xfrm>
          <a:prstGeom prst="rect">
            <a:avLst/>
          </a:prstGeom>
        </p:spPr>
      </p:pic>
      <p:sp>
        <p:nvSpPr>
          <p:cNvPr id="10" name="Segnaposto contenuto 2">
            <a:extLst>
              <a:ext uri="{FF2B5EF4-FFF2-40B4-BE49-F238E27FC236}">
                <a16:creationId xmlns:a16="http://schemas.microsoft.com/office/drawing/2014/main" id="{781CA59D-3A53-49F9-9446-0CEB11F8B175}"/>
              </a:ext>
            </a:extLst>
          </p:cNvPr>
          <p:cNvSpPr>
            <a:spLocks noGrp="1"/>
          </p:cNvSpPr>
          <p:nvPr>
            <p:ph idx="1"/>
          </p:nvPr>
        </p:nvSpPr>
        <p:spPr>
          <a:xfrm>
            <a:off x="1038225" y="1211263"/>
            <a:ext cx="10515600" cy="4351338"/>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endParaRPr lang="it-IT" dirty="0"/>
          </a:p>
          <a:p>
            <a:pPr marL="0" marR="0" lvl="0" indent="0" algn="r" defTabSz="914400" eaLnBrk="1" fontAlgn="auto" latinLnBrk="0" hangingPunct="1">
              <a:lnSpc>
                <a:spcPct val="100000"/>
              </a:lnSpc>
              <a:spcBef>
                <a:spcPts val="0"/>
              </a:spcBef>
              <a:spcAft>
                <a:spcPts val="0"/>
              </a:spcAft>
              <a:buClrTx/>
              <a:buSzTx/>
              <a:buFontTx/>
              <a:buNone/>
              <a:tabLst/>
              <a:defRPr/>
            </a:pPr>
            <a:endParaRPr lang="it-IT" dirty="0"/>
          </a:p>
          <a:p>
            <a:pPr marL="0" marR="0" lvl="0" indent="0" algn="r" defTabSz="914400" eaLnBrk="1" fontAlgn="auto" latinLnBrk="0" hangingPunct="1">
              <a:lnSpc>
                <a:spcPct val="100000"/>
              </a:lnSpc>
              <a:spcBef>
                <a:spcPts val="0"/>
              </a:spcBef>
              <a:spcAft>
                <a:spcPts val="0"/>
              </a:spcAft>
              <a:buClrTx/>
              <a:buSzTx/>
              <a:buFontTx/>
              <a:buNone/>
              <a:tabLst/>
              <a:defRPr/>
            </a:pPr>
            <a:endParaRPr lang="it-IT" dirty="0"/>
          </a:p>
          <a:p>
            <a:pPr marL="0" marR="0" lvl="0" indent="0" algn="r" defTabSz="914400" eaLnBrk="1" fontAlgn="auto" latinLnBrk="0" hangingPunct="1">
              <a:lnSpc>
                <a:spcPct val="100000"/>
              </a:lnSpc>
              <a:spcBef>
                <a:spcPts val="0"/>
              </a:spcBef>
              <a:spcAft>
                <a:spcPts val="0"/>
              </a:spcAft>
              <a:buClrTx/>
              <a:buSzTx/>
              <a:buFontTx/>
              <a:buNone/>
              <a:tabLst/>
              <a:defRPr/>
            </a:pPr>
            <a:endParaRPr lang="it-IT" dirty="0"/>
          </a:p>
          <a:p>
            <a:pPr marL="0" marR="0" lvl="0" indent="0" algn="r" defTabSz="914400" eaLnBrk="1" fontAlgn="auto" latinLnBrk="0" hangingPunct="1">
              <a:lnSpc>
                <a:spcPct val="100000"/>
              </a:lnSpc>
              <a:spcBef>
                <a:spcPts val="0"/>
              </a:spcBef>
              <a:spcAft>
                <a:spcPts val="0"/>
              </a:spcAft>
              <a:buClrTx/>
              <a:buSzTx/>
              <a:buFontTx/>
              <a:buNone/>
              <a:tabLst/>
              <a:defRPr/>
            </a:pPr>
            <a:r>
              <a:rPr lang="it-IT" dirty="0"/>
              <a:t>Thanks!</a:t>
            </a:r>
          </a:p>
          <a:p>
            <a:pPr marL="0" marR="0" lvl="0" indent="0" algn="r" defTabSz="914400" eaLnBrk="1" fontAlgn="auto" latinLnBrk="0" hangingPunct="1">
              <a:lnSpc>
                <a:spcPct val="100000"/>
              </a:lnSpc>
              <a:spcBef>
                <a:spcPts val="0"/>
              </a:spcBef>
              <a:spcAft>
                <a:spcPts val="0"/>
              </a:spcAft>
              <a:buClrTx/>
              <a:buSzTx/>
              <a:buFontTx/>
              <a:buNone/>
              <a:tabLst/>
              <a:defRPr/>
            </a:pPr>
            <a:r>
              <a:rPr lang="it-IT" dirty="0" err="1">
                <a:solidFill>
                  <a:srgbClr val="C00000"/>
                </a:solidFill>
              </a:rPr>
              <a:t>a.manganelli@deep-in.network</a:t>
            </a:r>
            <a:endParaRPr lang="it-IT" dirty="0">
              <a:solidFill>
                <a:srgbClr val="C00000"/>
              </a:solidFill>
            </a:endParaRPr>
          </a:p>
        </p:txBody>
      </p:sp>
    </p:spTree>
    <p:extLst>
      <p:ext uri="{BB962C8B-B14F-4D97-AF65-F5344CB8AC3E}">
        <p14:creationId xmlns:p14="http://schemas.microsoft.com/office/powerpoint/2010/main" val="11583057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997</TotalTime>
  <Words>1782</Words>
  <Application>Microsoft Office PowerPoint</Application>
  <PresentationFormat>Widescreen</PresentationFormat>
  <Paragraphs>179</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Calibri Light</vt:lpstr>
      <vt:lpstr>Futura Md BT</vt:lpstr>
      <vt:lpstr>Symbol</vt:lpstr>
      <vt:lpstr>Times New Roman</vt:lpstr>
      <vt:lpstr>Verdana</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Utente di Microsoft Office</dc:creator>
  <cp:lastModifiedBy>Anne-Marie Boudou</cp:lastModifiedBy>
  <cp:revision>101</cp:revision>
  <cp:lastPrinted>2019-12-17T07:40:24Z</cp:lastPrinted>
  <dcterms:created xsi:type="dcterms:W3CDTF">2019-04-09T14:26:08Z</dcterms:created>
  <dcterms:modified xsi:type="dcterms:W3CDTF">2019-12-17T16:46:11Z</dcterms:modified>
</cp:coreProperties>
</file>