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76" r:id="rId6"/>
    <p:sldMasterId id="2147483688" r:id="rId7"/>
    <p:sldMasterId id="2147483700" r:id="rId8"/>
  </p:sldMasterIdLst>
  <p:notesMasterIdLst>
    <p:notesMasterId r:id="rId22"/>
  </p:notesMasterIdLst>
  <p:handoutMasterIdLst>
    <p:handoutMasterId r:id="rId23"/>
  </p:handoutMasterIdLst>
  <p:sldIdLst>
    <p:sldId id="397" r:id="rId9"/>
    <p:sldId id="424" r:id="rId10"/>
    <p:sldId id="407" r:id="rId11"/>
    <p:sldId id="347" r:id="rId12"/>
    <p:sldId id="394" r:id="rId13"/>
    <p:sldId id="395" r:id="rId14"/>
    <p:sldId id="427" r:id="rId15"/>
    <p:sldId id="419" r:id="rId16"/>
    <p:sldId id="420" r:id="rId17"/>
    <p:sldId id="421" r:id="rId18"/>
    <p:sldId id="425" r:id="rId19"/>
    <p:sldId id="418" r:id="rId20"/>
    <p:sldId id="415" r:id="rId21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JERSTAD Kristina (CNECT)" initials="KK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F6B3"/>
    <a:srgbClr val="A5E9F9"/>
    <a:srgbClr val="0D4D81"/>
    <a:srgbClr val="0F5494"/>
    <a:srgbClr val="EBE9A1"/>
    <a:srgbClr val="F8E078"/>
    <a:srgbClr val="FFFFFF"/>
    <a:srgbClr val="693080"/>
    <a:srgbClr val="5C2A70"/>
    <a:srgbClr val="2F6E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0975" autoAdjust="0"/>
  </p:normalViewPr>
  <p:slideViewPr>
    <p:cSldViewPr>
      <p:cViewPr varScale="1">
        <p:scale>
          <a:sx n="105" d="100"/>
          <a:sy n="105" d="100"/>
        </p:scale>
        <p:origin x="14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77" tIns="45089" rIns="90177" bIns="450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9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77" tIns="45089" rIns="90177" bIns="450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60315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77" tIns="45089" rIns="90177" bIns="450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9" y="9360315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77" tIns="45089" rIns="90177" bIns="450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5CCCBFDB-27C9-4821-B09A-FA2A6289573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078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77" tIns="45089" rIns="90177" bIns="450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9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77" tIns="45089" rIns="90177" bIns="450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7" y="4680948"/>
            <a:ext cx="5375268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77" tIns="45089" rIns="90177" bIns="450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60315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77" tIns="45089" rIns="90177" bIns="450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9" y="9360315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77" tIns="45089" rIns="90177" bIns="450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34C77895-A34D-4374-B7A0-91DFF74FD82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6235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1007-0970-40BC-ADA8-709A02467EF6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03885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200"/>
              </a:spcBef>
              <a:buClr>
                <a:srgbClr val="0F5494"/>
              </a:buClr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070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specifically: </a:t>
            </a:r>
            <a:r>
              <a:rPr lang="en-GB" baseline="0" dirty="0" smtClean="0">
                <a:solidFill>
                  <a:srgbClr val="FF0000"/>
                </a:solidFill>
              </a:rPr>
              <a:t>InnovFin Equity Facility for Early Stage - EFSI SMEW equity product</a:t>
            </a:r>
          </a:p>
          <a:p>
            <a:pPr marL="914400" lvl="4" indent="0">
              <a:spcBef>
                <a:spcPts val="0"/>
              </a:spcBef>
              <a:defRPr/>
            </a:pPr>
            <a:r>
              <a:rPr lang="en-US" altLang="en-US" kern="0" dirty="0" smtClean="0">
                <a:solidFill>
                  <a:srgbClr val="0F5494"/>
                </a:solidFill>
              </a:rPr>
              <a:t> for leading AI and BT technology development</a:t>
            </a:r>
          </a:p>
          <a:p>
            <a:pPr marL="914400" lvl="4" indent="0">
              <a:spcBef>
                <a:spcPts val="0"/>
              </a:spcBef>
              <a:defRPr/>
            </a:pPr>
            <a:r>
              <a:rPr lang="en-US" altLang="en-US" kern="0" dirty="0" smtClean="0">
                <a:solidFill>
                  <a:srgbClr val="0F5494"/>
                </a:solidFill>
              </a:rPr>
              <a:t> to adopt AI and BT in their products, services, businesses</a:t>
            </a:r>
          </a:p>
          <a:p>
            <a:pPr marL="914400" lvl="4" indent="0">
              <a:spcBef>
                <a:spcPts val="0"/>
              </a:spcBef>
              <a:defRPr/>
            </a:pPr>
            <a:r>
              <a:rPr lang="en-US" altLang="en-US" kern="0" dirty="0" smtClean="0">
                <a:solidFill>
                  <a:srgbClr val="0F5494"/>
                </a:solidFill>
              </a:rPr>
              <a:t> early and growth stages</a:t>
            </a:r>
          </a:p>
          <a:p>
            <a:pPr marL="914400" lvl="4" indent="0">
              <a:spcBef>
                <a:spcPts val="0"/>
              </a:spcBef>
              <a:defRPr/>
            </a:pPr>
            <a:r>
              <a:rPr lang="en-US" altLang="en-US" kern="0" dirty="0" smtClean="0">
                <a:solidFill>
                  <a:srgbClr val="0F5494"/>
                </a:solidFill>
              </a:rPr>
              <a:t> pilot of 100M ahead of InvestEU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77895-A34D-4374-B7A0-91DFF74FD82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337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81007-0970-40BC-ADA8-709A02467EF6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6299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990B19E-5E64-46C4-86D2-751CD9860DE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868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935BE12-D92A-43B7-B5E8-F63C834F274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013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46FDFD4-1A69-429F-B2CB-C474205EA24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8354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474" y="275014"/>
            <a:ext cx="8229057" cy="1143240"/>
          </a:xfrm>
          <a:prstGeom prst="rect">
            <a:avLst/>
          </a:prstGeom>
        </p:spPr>
        <p:txBody>
          <a:bodyPr lIns="80119" tIns="40060" rIns="80119" bIns="40060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474" y="1599673"/>
            <a:ext cx="8229057" cy="4526884"/>
          </a:xfrm>
          <a:prstGeom prst="rect">
            <a:avLst/>
          </a:prstGeom>
        </p:spPr>
        <p:txBody>
          <a:bodyPr lIns="80119" tIns="40060" rIns="80119" bIns="4006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459788" y="5732465"/>
            <a:ext cx="684212" cy="217487"/>
          </a:xfrm>
          <a:prstGeom prst="rect">
            <a:avLst/>
          </a:prstGeom>
        </p:spPr>
        <p:txBody>
          <a:bodyPr lIns="91408" tIns="45704" rIns="91408" bIns="45704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742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60089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981E2B1E-9849-4B52-94FD-F1AAE59B49FF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67111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981E2B1E-9849-4B52-94FD-F1AAE59B49FF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638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755E5-842A-4F5F-B2D0-3446E393B25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597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CCE34-F72B-4961-A9AE-E84A34BF00B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889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3A04E-4884-4C5E-B689-D3FFEA10852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031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F93A8-8AC5-40DA-A572-F3F6CD14B00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80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8366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516" y="169650"/>
            <a:ext cx="1871440" cy="49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7764" y="44624"/>
            <a:ext cx="6480720" cy="742703"/>
          </a:xfrm>
        </p:spPr>
        <p:txBody>
          <a:bodyPr wrap="square"/>
          <a:lstStyle>
            <a:lvl1pPr algn="r">
              <a:defRPr sz="2400" b="1" cap="none" spc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57924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sz="2000" b="0" i="0" cap="none" spc="0">
                <a:ln w="12700">
                  <a:noFill/>
                  <a:prstDash val="solid"/>
                </a:ln>
                <a:solidFill>
                  <a:srgbClr val="0F5494"/>
                </a:solidFill>
                <a:effectLst/>
              </a:defRPr>
            </a:lvl1pPr>
            <a:lvl2pPr>
              <a:buClr>
                <a:srgbClr val="0F5494"/>
              </a:buClr>
              <a:defRPr sz="1800" b="0" cap="none" spc="0">
                <a:ln w="12700">
                  <a:noFill/>
                  <a:prstDash val="solid"/>
                </a:ln>
                <a:solidFill>
                  <a:srgbClr val="C00000"/>
                </a:solidFill>
                <a:effectLst/>
              </a:defRPr>
            </a:lvl2pPr>
            <a:lvl3pPr marL="1200150" indent="-285750">
              <a:buFont typeface="Arial" pitchFamily="34" charset="0"/>
              <a:buChar char="•"/>
              <a:defRPr sz="1600" b="0" cap="none" spc="0">
                <a:ln w="12700">
                  <a:noFill/>
                  <a:prstDash val="solid"/>
                </a:ln>
                <a:solidFill>
                  <a:schemeClr val="accent1">
                    <a:lumMod val="10000"/>
                  </a:schemeClr>
                </a:solidFill>
                <a:effectLst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DD30192-6A73-4504-9042-00CA2091F3AB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23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90686-F11F-4D8D-81CF-5ED7275DA508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671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4EF12-20DB-4A0F-9251-00C37A02C7E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591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3BCEB-949C-49DF-91D7-DF74A67817D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0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837B4-2B2E-41A7-928A-42923F361B8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6134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042BF-D115-4B4B-8644-04C6A8DFCF6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1580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64EA9-8535-4D98-BE03-1056A232743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627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981E2B1E-9849-4B52-94FD-F1AAE59B49FF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2276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755E5-842A-4F5F-B2D0-3446E393B25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2248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CCE34-F72B-4961-A9AE-E84A34BF00B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5796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3A04E-4884-4C5E-B689-D3FFEA10852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81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FB29C58-9FFD-46CD-97F1-1119196A33B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90906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F93A8-8AC5-40DA-A572-F3F6CD14B00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503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90686-F11F-4D8D-81CF-5ED7275DA508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333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4EF12-20DB-4A0F-9251-00C37A02C7E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8511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3BCEB-949C-49DF-91D7-DF74A67817D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2588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837B4-2B2E-41A7-928A-42923F361B8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5226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042BF-D115-4B4B-8644-04C6A8DFCF6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5670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64EA9-8535-4D98-BE03-1056A232743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806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981E2B1E-9849-4B52-94FD-F1AAE59B49FF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2342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755E5-842A-4F5F-B2D0-3446E393B25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7494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CCE34-F72B-4961-A9AE-E84A34BF00B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37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554321D-7767-430D-A0C2-FBA44FADE1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74813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3A04E-4884-4C5E-B689-D3FFEA10852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9684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F93A8-8AC5-40DA-A572-F3F6CD14B00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1798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90686-F11F-4D8D-81CF-5ED7275DA508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6262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4EF12-20DB-4A0F-9251-00C37A02C7E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4424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3BCEB-949C-49DF-91D7-DF74A67817D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0167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837B4-2B2E-41A7-928A-42923F361B8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7789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042BF-D115-4B4B-8644-04C6A8DFCF6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960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64EA9-8535-4D98-BE03-1056A232743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80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9E0353A-09CC-4C06-B24E-292E0662CC1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208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2709771-1A03-4C57-9E0C-EEDC1476198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3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03E3C15-1B93-4336-9FA6-FD841D21B84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1339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C83303F-712C-4AED-B43A-D5E52A017CC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58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4710B9F-E003-4B43-851B-9ED8350D77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097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75F5BC7-9123-4DD8-BB45-D678723E549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95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35D50B68-2B2F-4ACD-B7A8-5100850FCDB6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0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35D50B68-2B2F-4ACD-B7A8-5100850FCDB6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451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35D50B68-2B2F-4ACD-B7A8-5100850FCDB6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24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www.blockchainconvergence.com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peteris.zilgalvis@ec.europa.eu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www.openaccessgovernment.org/artificial-intelligence-apps/72323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71600" y="2710433"/>
            <a:ext cx="7560840" cy="790575"/>
          </a:xfrm>
        </p:spPr>
        <p:txBody>
          <a:bodyPr/>
          <a:lstStyle/>
          <a:p>
            <a:pPr algn="ctr"/>
            <a:r>
              <a:rPr lang="fr-BE" sz="4000" dirty="0" smtClean="0"/>
              <a:t>EU </a:t>
            </a:r>
            <a:r>
              <a:rPr lang="fr-BE" sz="4000" dirty="0" err="1" smtClean="0"/>
              <a:t>Blockchain</a:t>
            </a:r>
            <a:r>
              <a:rPr lang="fr-BE" sz="4000" dirty="0" smtClean="0"/>
              <a:t> Initiatives, </a:t>
            </a:r>
            <a:r>
              <a:rPr lang="fr-BE" sz="4000" dirty="0" err="1" smtClean="0"/>
              <a:t>Converging</a:t>
            </a:r>
            <a:r>
              <a:rPr lang="fr-BE" sz="4000" dirty="0" smtClean="0"/>
              <a:t> </a:t>
            </a:r>
            <a:r>
              <a:rPr lang="fr-BE" sz="4000" dirty="0" err="1" smtClean="0"/>
              <a:t>tech</a:t>
            </a:r>
            <a:r>
              <a:rPr lang="fr-BE" sz="4000" dirty="0" smtClean="0"/>
              <a:t> &amp; data</a:t>
            </a:r>
            <a:r>
              <a:rPr lang="fr-BE" sz="4400" dirty="0" smtClean="0"/>
              <a:t/>
            </a:r>
            <a:br>
              <a:rPr lang="fr-BE" sz="4400" dirty="0" smtClean="0"/>
            </a:br>
            <a:endParaRPr lang="en-GB" sz="4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81E2B1E-9849-4B52-94FD-F1AAE59B49FF}" type="slidenum">
              <a:rPr lang="en-GB" altLang="en-US" smtClean="0"/>
              <a:pPr/>
              <a:t>1</a:t>
            </a:fld>
            <a:endParaRPr lang="en-GB" altLang="en-US"/>
          </a:p>
        </p:txBody>
      </p:sp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2843808" y="3861048"/>
            <a:ext cx="529208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endParaRPr lang="en-GB" altLang="en-US" sz="1600" dirty="0" smtClean="0"/>
          </a:p>
          <a:p>
            <a:pPr algn="r"/>
            <a:endParaRPr lang="fr-BE" altLang="en-US" sz="1600" dirty="0" smtClean="0"/>
          </a:p>
          <a:p>
            <a:pPr algn="r"/>
            <a:r>
              <a:rPr lang="fr-BE" altLang="en-US" sz="2000" dirty="0" smtClean="0"/>
              <a:t>Peteris </a:t>
            </a:r>
            <a:r>
              <a:rPr lang="fr-BE" altLang="en-US" sz="2000" dirty="0" err="1" smtClean="0"/>
              <a:t>Zilgalvis</a:t>
            </a:r>
            <a:r>
              <a:rPr lang="fr-BE" altLang="en-US" sz="2000" dirty="0" smtClean="0"/>
              <a:t>, Head of Unit </a:t>
            </a:r>
            <a:endParaRPr lang="en-GB" altLang="en-US" sz="2000" dirty="0"/>
          </a:p>
          <a:p>
            <a:pPr algn="r"/>
            <a:endParaRPr lang="en-GB" altLang="en-US" sz="1800" dirty="0" smtClean="0"/>
          </a:p>
          <a:p>
            <a:pPr algn="r"/>
            <a:r>
              <a:rPr lang="en-GB" altLang="en-US" sz="1800" dirty="0" smtClean="0"/>
              <a:t>Digital Innovation and Blockchain Digital Single Market – DG CONNECT</a:t>
            </a:r>
          </a:p>
          <a:p>
            <a:pPr algn="r"/>
            <a:r>
              <a:rPr lang="fr-BE" altLang="en-US" sz="1800" dirty="0" err="1" smtClean="0"/>
              <a:t>European</a:t>
            </a:r>
            <a:r>
              <a:rPr lang="fr-BE" altLang="en-US" sz="1800" dirty="0" smtClean="0"/>
              <a:t> Commission </a:t>
            </a:r>
            <a:endParaRPr lang="en-GB" altLang="en-US" sz="1800" dirty="0" smtClean="0"/>
          </a:p>
          <a:p>
            <a:pPr algn="r"/>
            <a:endParaRPr lang="en-GB" altLang="en-US" sz="2000" dirty="0" smtClean="0"/>
          </a:p>
          <a:p>
            <a:endParaRPr lang="en-GB" altLang="en-US" sz="2000" dirty="0" smtClean="0"/>
          </a:p>
          <a:p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59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60062"/>
            <a:ext cx="8229600" cy="936625"/>
          </a:xfrm>
        </p:spPr>
        <p:txBody>
          <a:bodyPr/>
          <a:lstStyle/>
          <a:p>
            <a:r>
              <a:rPr lang="fr-BE" dirty="0" smtClean="0">
                <a:solidFill>
                  <a:schemeClr val="bg1"/>
                </a:solidFill>
              </a:rPr>
              <a:t>Focus on GDPR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5E5-842A-4F5F-B2D0-3446E393B254}" type="slidenum">
              <a:rPr lang="en-GB" altLang="en-US" smtClean="0">
                <a:solidFill>
                  <a:srgbClr val="000000"/>
                </a:solidFill>
              </a:rPr>
              <a:pPr/>
              <a:t>10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Google Shape;136;p22"/>
          <p:cNvSpPr txBox="1">
            <a:spLocks/>
          </p:cNvSpPr>
          <p:nvPr/>
        </p:nvSpPr>
        <p:spPr bwMode="auto">
          <a:xfrm>
            <a:off x="171450" y="1268760"/>
            <a:ext cx="8153400" cy="1054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en-GB" kern="0" dirty="0" smtClean="0">
                <a:latin typeface="Arial"/>
                <a:ea typeface="Arial"/>
                <a:cs typeface="Arial"/>
                <a:sym typeface="Arial"/>
              </a:rPr>
              <a:t>Evolution from above: the GDPR</a:t>
            </a:r>
            <a:endParaRPr lang="en-GB" kern="0" dirty="0"/>
          </a:p>
        </p:txBody>
      </p:sp>
      <p:grpSp>
        <p:nvGrpSpPr>
          <p:cNvPr id="6" name="Google Shape;137;p22"/>
          <p:cNvGrpSpPr/>
          <p:nvPr/>
        </p:nvGrpSpPr>
        <p:grpSpPr>
          <a:xfrm>
            <a:off x="330375" y="2365294"/>
            <a:ext cx="2160001" cy="2834619"/>
            <a:chOff x="3231450" y="1912636"/>
            <a:chExt cx="2684719" cy="2125964"/>
          </a:xfrm>
        </p:grpSpPr>
        <p:sp>
          <p:nvSpPr>
            <p:cNvPr id="7" name="Google Shape;138;p22"/>
            <p:cNvSpPr txBox="1"/>
            <p:nvPr/>
          </p:nvSpPr>
          <p:spPr>
            <a:xfrm>
              <a:off x="3231450" y="1912636"/>
              <a:ext cx="2681100" cy="418500"/>
            </a:xfrm>
            <a:prstGeom prst="rect">
              <a:avLst/>
            </a:prstGeom>
            <a:solidFill>
              <a:srgbClr val="1155CC"/>
            </a:solidFill>
            <a:ln w="9525" cap="flat" cmpd="sng">
              <a:solidFill>
                <a:srgbClr val="2A39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Roles</a:t>
              </a:r>
              <a:endPara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139;p22"/>
            <p:cNvSpPr txBox="1"/>
            <p:nvPr/>
          </p:nvSpPr>
          <p:spPr>
            <a:xfrm>
              <a:off x="3231451" y="2312849"/>
              <a:ext cx="2684718" cy="1725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Data subject</a:t>
              </a:r>
              <a:endParaRPr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Data controller</a:t>
              </a:r>
              <a:endParaRPr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Data processor</a:t>
              </a:r>
              <a:endParaRPr/>
            </a:p>
            <a:p>
              <a:pPr marL="15240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None/>
              </a:pPr>
              <a:endParaRPr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" name="Google Shape;140;p22"/>
          <p:cNvSpPr txBox="1"/>
          <p:nvPr/>
        </p:nvSpPr>
        <p:spPr>
          <a:xfrm>
            <a:off x="330375" y="5960944"/>
            <a:ext cx="8528325" cy="410369"/>
          </a:xfrm>
          <a:prstGeom prst="rect">
            <a:avLst/>
          </a:prstGeom>
          <a:solidFill>
            <a:srgbClr val="B7CCE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Personal Data: ‘</a:t>
            </a:r>
            <a:r>
              <a:rPr lang="en-GB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any</a:t>
            </a:r>
            <a:r>
              <a:rPr lang="en-GB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information relating to an </a:t>
            </a:r>
            <a:r>
              <a:rPr lang="en-GB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identified</a:t>
            </a:r>
            <a:r>
              <a:rPr lang="en-GB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or </a:t>
            </a:r>
            <a:r>
              <a:rPr lang="en-GB" sz="1400" b="1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identifiable</a:t>
            </a:r>
            <a:r>
              <a:rPr lang="en-GB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natural person’. </a:t>
            </a:r>
            <a:endParaRPr/>
          </a:p>
        </p:txBody>
      </p:sp>
      <p:grpSp>
        <p:nvGrpSpPr>
          <p:cNvPr id="10" name="Google Shape;141;p22"/>
          <p:cNvGrpSpPr/>
          <p:nvPr/>
        </p:nvGrpSpPr>
        <p:grpSpPr>
          <a:xfrm>
            <a:off x="2578640" y="2365294"/>
            <a:ext cx="2071610" cy="2834619"/>
            <a:chOff x="3231450" y="1912636"/>
            <a:chExt cx="2826346" cy="2125964"/>
          </a:xfrm>
        </p:grpSpPr>
        <p:sp>
          <p:nvSpPr>
            <p:cNvPr id="11" name="Google Shape;142;p22"/>
            <p:cNvSpPr txBox="1"/>
            <p:nvPr/>
          </p:nvSpPr>
          <p:spPr>
            <a:xfrm>
              <a:off x="3231450" y="1912636"/>
              <a:ext cx="2681100" cy="418500"/>
            </a:xfrm>
            <a:prstGeom prst="rect">
              <a:avLst/>
            </a:prstGeom>
            <a:solidFill>
              <a:srgbClr val="1155CC"/>
            </a:solidFill>
            <a:ln w="9525" cap="flat" cmpd="sng">
              <a:solidFill>
                <a:srgbClr val="2A39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Principles</a:t>
              </a:r>
              <a:endPara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43;p22"/>
            <p:cNvSpPr txBox="1"/>
            <p:nvPr/>
          </p:nvSpPr>
          <p:spPr>
            <a:xfrm>
              <a:off x="3231451" y="2312849"/>
              <a:ext cx="2826345" cy="1725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 dirty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Lawfulness, fairness and transparency</a:t>
              </a:r>
              <a:endParaRPr dirty="0"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 dirty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Purpose limitation</a:t>
              </a:r>
              <a:endParaRPr dirty="0"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 dirty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Data minimization</a:t>
              </a:r>
              <a:endParaRPr dirty="0"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 dirty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Accuracy</a:t>
              </a:r>
              <a:endParaRPr dirty="0"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 dirty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Storage limitation</a:t>
              </a:r>
              <a:endParaRPr dirty="0"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 dirty="0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Integrity and confidentiality</a:t>
              </a:r>
              <a:endParaRPr dirty="0"/>
            </a:p>
          </p:txBody>
        </p:sp>
      </p:grpSp>
      <p:grpSp>
        <p:nvGrpSpPr>
          <p:cNvPr id="13" name="Google Shape;144;p22"/>
          <p:cNvGrpSpPr/>
          <p:nvPr/>
        </p:nvGrpSpPr>
        <p:grpSpPr>
          <a:xfrm>
            <a:off x="4628252" y="2365294"/>
            <a:ext cx="2124727" cy="2834619"/>
            <a:chOff x="3231450" y="1912636"/>
            <a:chExt cx="2684717" cy="2125964"/>
          </a:xfrm>
        </p:grpSpPr>
        <p:sp>
          <p:nvSpPr>
            <p:cNvPr id="14" name="Google Shape;145;p22"/>
            <p:cNvSpPr txBox="1"/>
            <p:nvPr/>
          </p:nvSpPr>
          <p:spPr>
            <a:xfrm>
              <a:off x="3231450" y="1912636"/>
              <a:ext cx="2681100" cy="418500"/>
            </a:xfrm>
            <a:prstGeom prst="rect">
              <a:avLst/>
            </a:prstGeom>
            <a:solidFill>
              <a:srgbClr val="1155CC"/>
            </a:solidFill>
            <a:ln w="9525" cap="flat" cmpd="sng">
              <a:solidFill>
                <a:srgbClr val="2A39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Rights</a:t>
              </a:r>
              <a:endPara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46;p22"/>
            <p:cNvSpPr txBox="1"/>
            <p:nvPr/>
          </p:nvSpPr>
          <p:spPr>
            <a:xfrm>
              <a:off x="3236256" y="2312849"/>
              <a:ext cx="2679911" cy="1725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Rectification</a:t>
              </a:r>
              <a:endParaRPr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Erasure</a:t>
              </a:r>
              <a:endParaRPr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Access</a:t>
              </a:r>
              <a:endParaRPr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Related to automated processing</a:t>
              </a:r>
              <a:endParaRPr/>
            </a:p>
            <a:p>
              <a:pPr marL="457200" indent="-22860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None/>
              </a:pPr>
              <a:endParaRPr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" name="Google Shape;147;p22"/>
          <p:cNvGrpSpPr/>
          <p:nvPr/>
        </p:nvGrpSpPr>
        <p:grpSpPr>
          <a:xfrm>
            <a:off x="6845279" y="2365294"/>
            <a:ext cx="2124727" cy="2834619"/>
            <a:chOff x="3231450" y="1912636"/>
            <a:chExt cx="2684718" cy="2125964"/>
          </a:xfrm>
        </p:grpSpPr>
        <p:sp>
          <p:nvSpPr>
            <p:cNvPr id="17" name="Google Shape;148;p22"/>
            <p:cNvSpPr txBox="1"/>
            <p:nvPr/>
          </p:nvSpPr>
          <p:spPr>
            <a:xfrm>
              <a:off x="3231450" y="1912636"/>
              <a:ext cx="2681100" cy="418500"/>
            </a:xfrm>
            <a:prstGeom prst="rect">
              <a:avLst/>
            </a:prstGeom>
            <a:solidFill>
              <a:srgbClr val="1155CC"/>
            </a:solidFill>
            <a:ln w="9525" cap="flat" cmpd="sng">
              <a:solidFill>
                <a:srgbClr val="2A39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Obligations</a:t>
              </a:r>
              <a:endPara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49;p22"/>
            <p:cNvSpPr txBox="1"/>
            <p:nvPr/>
          </p:nvSpPr>
          <p:spPr>
            <a:xfrm>
              <a:off x="3235068" y="2312849"/>
              <a:ext cx="2681100" cy="1725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Lawfulness</a:t>
              </a:r>
              <a:endParaRPr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Data protection by default and design</a:t>
              </a:r>
              <a:endParaRPr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Security of personal data</a:t>
              </a:r>
              <a:endParaRPr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Territoriality</a:t>
              </a:r>
              <a:endParaRPr/>
            </a:p>
            <a:p>
              <a:pPr marL="179388" indent="-17145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1200"/>
                <a:buFont typeface="Roboto"/>
                <a:buChar char="•"/>
              </a:pPr>
              <a:r>
                <a:rPr lang="en-GB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Governance – DPO, DPIA</a:t>
              </a: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8686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30888" y="6453336"/>
            <a:ext cx="2133600" cy="476250"/>
          </a:xfrm>
        </p:spPr>
        <p:txBody>
          <a:bodyPr/>
          <a:lstStyle/>
          <a:p>
            <a:fld id="{19F755E5-842A-4F5F-B2D0-3446E393B254}" type="slidenum">
              <a:rPr lang="en-GB" altLang="en-US" smtClean="0">
                <a:solidFill>
                  <a:srgbClr val="000000"/>
                </a:solidFill>
              </a:rPr>
              <a:pPr/>
              <a:t>11</a:t>
            </a:fld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5" name="Google Shape;197;p26"/>
          <p:cNvSpPr txBox="1"/>
          <p:nvPr/>
        </p:nvSpPr>
        <p:spPr>
          <a:xfrm>
            <a:off x="755576" y="2477790"/>
            <a:ext cx="7544550" cy="4506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1" dirty="0">
                <a:solidFill>
                  <a:srgbClr val="3152D9"/>
                </a:solidFill>
                <a:latin typeface="Arial"/>
                <a:ea typeface="Arial"/>
                <a:cs typeface="Arial"/>
                <a:sym typeface="Arial"/>
              </a:rPr>
              <a:t>Start with the big picture:</a:t>
            </a:r>
            <a:r>
              <a:rPr lang="en-GB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user value is created, how is data used, and what is blockchain really used for.</a:t>
            </a: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17145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1" dirty="0">
                <a:solidFill>
                  <a:srgbClr val="3152D9"/>
                </a:solidFill>
                <a:latin typeface="Arial"/>
                <a:ea typeface="Arial"/>
                <a:cs typeface="Arial"/>
                <a:sym typeface="Arial"/>
              </a:rPr>
              <a:t>Avoid storing personal data on a blockchain.</a:t>
            </a:r>
            <a:r>
              <a:rPr lang="en-GB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Make full use of data obfuscation, encryption and aggregation techniques in order to anonymise data.</a:t>
            </a: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17145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1" dirty="0">
                <a:solidFill>
                  <a:srgbClr val="3152D9"/>
                </a:solidFill>
                <a:latin typeface="Arial"/>
                <a:ea typeface="Arial"/>
                <a:cs typeface="Arial"/>
                <a:sym typeface="Arial"/>
              </a:rPr>
              <a:t>Collect personal data off-chain or,</a:t>
            </a:r>
            <a:r>
              <a:rPr lang="en-GB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if the blockchain can’t be avoided, on private permissioned blockchain networks. Consider personal data carefully when connecting private blockchains with public ones.</a:t>
            </a: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17145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1" dirty="0">
                <a:solidFill>
                  <a:srgbClr val="3152D9"/>
                </a:solidFill>
                <a:latin typeface="Arial"/>
                <a:ea typeface="Arial"/>
                <a:cs typeface="Arial"/>
                <a:sym typeface="Arial"/>
              </a:rPr>
              <a:t>Continue to innovate,</a:t>
            </a:r>
            <a:r>
              <a:rPr lang="en-GB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be as clear and transparent as possible with users.</a:t>
            </a:r>
            <a:endParaRPr sz="1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98;p26"/>
          <p:cNvSpPr txBox="1">
            <a:spLocks/>
          </p:cNvSpPr>
          <p:nvPr/>
        </p:nvSpPr>
        <p:spPr bwMode="auto">
          <a:xfrm>
            <a:off x="171450" y="1301923"/>
            <a:ext cx="8649022" cy="1056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Roboto"/>
              <a:buNone/>
            </a:pPr>
            <a:r>
              <a:rPr lang="en-GB" sz="2800" kern="0" dirty="0" smtClean="0">
                <a:latin typeface="Arial"/>
                <a:ea typeface="Arial"/>
                <a:cs typeface="Arial"/>
                <a:sym typeface="Arial"/>
              </a:rPr>
              <a:t>Four rule-of-thumb principles to consider when designing blockchain-based applications</a:t>
            </a:r>
            <a:endParaRPr lang="en-GB" sz="2800" kern="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199;p26"/>
          <p:cNvSpPr txBox="1">
            <a:spLocks/>
          </p:cNvSpPr>
          <p:nvPr/>
        </p:nvSpPr>
        <p:spPr bwMode="auto">
          <a:xfrm>
            <a:off x="7472932" y="7700304"/>
            <a:ext cx="1499700" cy="2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68575" tIns="34275" rIns="68575" bIns="34275" numCol="1" anchor="b" anchorCtr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Roboto"/>
              <a:buNone/>
            </a:pPr>
            <a:fld id="{00000000-1234-1234-1234-123412341234}" type="slidenum">
              <a:rPr lang="en-GB" sz="60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pPr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600"/>
                <a:buFont typeface="Roboto"/>
                <a:buNone/>
              </a:pPr>
              <a:t>11</a:t>
            </a:fld>
            <a:endParaRPr lang="en-GB" sz="6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80528" y="60062"/>
            <a:ext cx="8229600" cy="936625"/>
          </a:xfrm>
        </p:spPr>
        <p:txBody>
          <a:bodyPr/>
          <a:lstStyle/>
          <a:p>
            <a:r>
              <a:rPr lang="fr-BE" dirty="0" err="1" smtClean="0">
                <a:solidFill>
                  <a:schemeClr val="bg1"/>
                </a:solidFill>
              </a:rPr>
              <a:t>Practical</a:t>
            </a:r>
            <a:r>
              <a:rPr lang="fr-BE" dirty="0" smtClean="0">
                <a:solidFill>
                  <a:schemeClr val="bg1"/>
                </a:solidFill>
              </a:rPr>
              <a:t> </a:t>
            </a:r>
            <a:r>
              <a:rPr lang="fr-BE" dirty="0" err="1" smtClean="0">
                <a:solidFill>
                  <a:schemeClr val="bg1"/>
                </a:solidFill>
              </a:rPr>
              <a:t>tips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78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8" t="17195" r="15579" b="34717"/>
          <a:stretch/>
        </p:blipFill>
        <p:spPr bwMode="auto">
          <a:xfrm>
            <a:off x="3966245" y="9550"/>
            <a:ext cx="5184576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53767"/>
            <a:ext cx="3210668" cy="18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00808"/>
            <a:ext cx="7859216" cy="3529013"/>
          </a:xfrm>
        </p:spPr>
        <p:txBody>
          <a:bodyPr/>
          <a:lstStyle/>
          <a:p>
            <a:pPr marL="0" indent="0">
              <a:buClr>
                <a:schemeClr val="accent2"/>
              </a:buClr>
              <a:buNone/>
            </a:pPr>
            <a:r>
              <a:rPr lang="en-GB" dirty="0" smtClean="0"/>
              <a:t>The Global Blockchain 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GB" dirty="0" smtClean="0"/>
              <a:t>Congress - M</a:t>
            </a:r>
            <a:r>
              <a:rPr lang="es-ES" dirty="0"/>
              <a:t>álaga, </a:t>
            </a:r>
            <a:r>
              <a:rPr lang="es-ES" dirty="0" err="1"/>
              <a:t>Spain</a:t>
            </a:r>
            <a:endParaRPr lang="es-ES" dirty="0"/>
          </a:p>
          <a:p>
            <a:pPr marL="0" indent="0">
              <a:buClr>
                <a:schemeClr val="accent2"/>
              </a:buClr>
              <a:buNone/>
            </a:pPr>
            <a:r>
              <a:rPr lang="en-GB" dirty="0" smtClean="0"/>
              <a:t>11–13 November</a:t>
            </a:r>
          </a:p>
          <a:p>
            <a:pPr marL="0" indent="0">
              <a:buClr>
                <a:schemeClr val="accent2"/>
              </a:buClr>
              <a:buNone/>
            </a:pPr>
            <a:endParaRPr lang="en-GB" sz="2000" dirty="0" smtClean="0"/>
          </a:p>
          <a:p>
            <a:pPr marL="0" indent="0">
              <a:buClr>
                <a:schemeClr val="accent2"/>
              </a:buClr>
              <a:buNone/>
            </a:pPr>
            <a:r>
              <a:rPr lang="es-ES" sz="2000" dirty="0" err="1" smtClean="0"/>
              <a:t>Programme</a:t>
            </a:r>
            <a:r>
              <a:rPr lang="es-ES" sz="2000" dirty="0" smtClean="0"/>
              <a:t> to be </a:t>
            </a:r>
            <a:r>
              <a:rPr lang="es-ES" sz="2000" dirty="0" err="1" smtClean="0"/>
              <a:t>released</a:t>
            </a:r>
            <a:r>
              <a:rPr lang="es-ES" sz="2000" dirty="0" smtClean="0"/>
              <a:t> – 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s-ES" sz="2000" dirty="0" smtClean="0"/>
              <a:t>tickets </a:t>
            </a:r>
            <a:r>
              <a:rPr lang="es-ES" sz="2000" dirty="0" err="1" smtClean="0"/>
              <a:t>available</a:t>
            </a:r>
            <a:r>
              <a:rPr lang="es-ES" sz="2000" dirty="0" smtClean="0"/>
              <a:t>! </a:t>
            </a:r>
            <a:r>
              <a:rPr lang="en-GB" sz="2000" dirty="0" smtClean="0">
                <a:hlinkClick r:id="rId4"/>
              </a:rPr>
              <a:t>https</a:t>
            </a:r>
            <a:r>
              <a:rPr lang="en-GB" sz="2000" dirty="0">
                <a:hlinkClick r:id="rId4"/>
              </a:rPr>
              <a:t>://www.blockchainconvergence.com</a:t>
            </a:r>
            <a:r>
              <a:rPr lang="en-GB" sz="2000" dirty="0" smtClean="0">
                <a:hlinkClick r:id="rId4"/>
              </a:rPr>
              <a:t>/</a:t>
            </a:r>
            <a:r>
              <a:rPr lang="en-GB" sz="2000" dirty="0" smtClean="0"/>
              <a:t> 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s-ES" dirty="0" smtClean="0"/>
              <a:t> </a:t>
            </a:r>
          </a:p>
          <a:p>
            <a:pPr marL="0" indent="0">
              <a:buClr>
                <a:schemeClr val="accent2"/>
              </a:buClr>
              <a:buNone/>
            </a:pPr>
            <a:endParaRPr lang="es-ES" dirty="0" smtClean="0"/>
          </a:p>
          <a:p>
            <a:pPr marL="0" indent="0">
              <a:buClr>
                <a:schemeClr val="accent2"/>
              </a:buClr>
              <a:buNone/>
            </a:pPr>
            <a:endParaRPr lang="es-ES" dirty="0" smtClean="0"/>
          </a:p>
          <a:p>
            <a:pPr>
              <a:buClr>
                <a:schemeClr val="accent2"/>
              </a:buClr>
            </a:pPr>
            <a:endParaRPr lang="es-ES" dirty="0"/>
          </a:p>
          <a:p>
            <a:pPr>
              <a:buClr>
                <a:schemeClr val="accent2"/>
              </a:buClr>
            </a:pPr>
            <a:endParaRPr lang="es-ES" i="0" kern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5E5-842A-4F5F-B2D0-3446E393B254}" type="slidenum">
              <a:rPr lang="en-GB" altLang="en-US" smtClean="0">
                <a:solidFill>
                  <a:srgbClr val="000000"/>
                </a:solidFill>
              </a:rPr>
              <a:pPr/>
              <a:t>12</a:t>
            </a:fld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-396552" y="-27905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sz="2400" kern="0" dirty="0" smtClean="0">
                <a:solidFill>
                  <a:srgbClr val="FFFFFF"/>
                </a:solidFill>
              </a:rPr>
              <a:t>Convergence </a:t>
            </a:r>
          </a:p>
          <a:p>
            <a:r>
              <a:rPr lang="fr-BE" sz="2400" i="1" kern="0" dirty="0" smtClean="0">
                <a:solidFill>
                  <a:srgbClr val="FFFFFF"/>
                </a:solidFill>
              </a:rPr>
              <a:t>INATBA </a:t>
            </a:r>
            <a:r>
              <a:rPr lang="fr-BE" sz="2400" i="1" kern="0" dirty="0" err="1" smtClean="0">
                <a:solidFill>
                  <a:srgbClr val="FFFFFF"/>
                </a:solidFill>
              </a:rPr>
              <a:t>Congress</a:t>
            </a:r>
            <a:endParaRPr lang="en-GB" sz="2400" i="1" kern="0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7584" y="4416494"/>
            <a:ext cx="7776864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Clr>
                <a:srgbClr val="333399"/>
              </a:buClr>
            </a:pPr>
            <a:r>
              <a:rPr lang="es-ES" sz="3600" b="1" i="1" dirty="0" err="1">
                <a:latin typeface="Verdana"/>
              </a:rPr>
              <a:t>An</a:t>
            </a:r>
            <a:r>
              <a:rPr lang="es-ES" sz="3600" b="1" i="1" dirty="0">
                <a:latin typeface="Verdana"/>
              </a:rPr>
              <a:t> </a:t>
            </a:r>
            <a:r>
              <a:rPr lang="es-ES" sz="3600" b="1" i="1" dirty="0" err="1">
                <a:latin typeface="Verdana"/>
              </a:rPr>
              <a:t>event</a:t>
            </a:r>
            <a:r>
              <a:rPr lang="es-ES" sz="3600" b="1" i="1" dirty="0">
                <a:latin typeface="Verdana"/>
              </a:rPr>
              <a:t> </a:t>
            </a:r>
            <a:r>
              <a:rPr lang="es-ES" sz="3600" b="1" i="1" dirty="0" err="1">
                <a:latin typeface="Verdana"/>
              </a:rPr>
              <a:t>all</a:t>
            </a:r>
            <a:r>
              <a:rPr lang="es-ES" sz="3600" b="1" i="1" dirty="0">
                <a:latin typeface="Verdana"/>
              </a:rPr>
              <a:t> </a:t>
            </a:r>
            <a:r>
              <a:rPr lang="es-ES" sz="3600" b="1" i="1" dirty="0" err="1">
                <a:latin typeface="Verdana"/>
              </a:rPr>
              <a:t>about</a:t>
            </a:r>
            <a:endParaRPr lang="es-ES" sz="3600" b="1" i="1" dirty="0">
              <a:latin typeface="Verdana"/>
            </a:endParaRPr>
          </a:p>
          <a:p>
            <a:pPr algn="ctr">
              <a:buClr>
                <a:srgbClr val="333399"/>
              </a:buClr>
            </a:pPr>
            <a:r>
              <a:rPr lang="es-ES" sz="33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Convergence</a:t>
            </a:r>
            <a:r>
              <a:rPr lang="es-ES" sz="3300" b="1" dirty="0" smtClean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>
              <a:buClr>
                <a:srgbClr val="333399"/>
              </a:buClr>
            </a:pPr>
            <a:r>
              <a:rPr lang="es-ES" sz="2400" i="1" dirty="0">
                <a:latin typeface="Verdana"/>
              </a:rPr>
              <a:t>(</a:t>
            </a:r>
            <a:r>
              <a:rPr lang="es-ES" sz="2400" i="1" dirty="0" err="1">
                <a:latin typeface="Verdana"/>
              </a:rPr>
              <a:t>regulation</a:t>
            </a:r>
            <a:r>
              <a:rPr lang="es-ES" sz="2400" i="1" dirty="0">
                <a:latin typeface="Verdana"/>
              </a:rPr>
              <a:t>, </a:t>
            </a:r>
            <a:r>
              <a:rPr lang="es-ES" sz="2400" i="1" dirty="0" err="1" smtClean="0">
                <a:latin typeface="Verdana"/>
              </a:rPr>
              <a:t>technologies</a:t>
            </a:r>
            <a:r>
              <a:rPr lang="es-ES" sz="2400" i="1" dirty="0" smtClean="0">
                <a:latin typeface="Verdana"/>
              </a:rPr>
              <a:t>, </a:t>
            </a:r>
            <a:r>
              <a:rPr lang="es-ES" sz="2400" i="1" dirty="0" err="1" smtClean="0">
                <a:latin typeface="Verdana"/>
              </a:rPr>
              <a:t>society</a:t>
            </a:r>
            <a:r>
              <a:rPr lang="es-ES" sz="2400" i="1" dirty="0" smtClean="0">
                <a:latin typeface="Verdana"/>
              </a:rPr>
              <a:t>                       and </a:t>
            </a:r>
            <a:r>
              <a:rPr lang="es-ES" sz="2400" i="1" dirty="0">
                <a:latin typeface="Verdana"/>
              </a:rPr>
              <a:t>new </a:t>
            </a:r>
            <a:r>
              <a:rPr lang="es-ES" sz="2400" i="1" dirty="0" err="1">
                <a:latin typeface="Verdana"/>
              </a:rPr>
              <a:t>business</a:t>
            </a:r>
            <a:r>
              <a:rPr lang="es-ES" sz="2400" i="1" dirty="0">
                <a:latin typeface="Verdana"/>
              </a:rPr>
              <a:t> </a:t>
            </a:r>
            <a:r>
              <a:rPr lang="es-ES" sz="2400" i="1" dirty="0" err="1">
                <a:latin typeface="Verdana"/>
              </a:rPr>
              <a:t>models</a:t>
            </a:r>
            <a:r>
              <a:rPr lang="es-ES" sz="2400" i="1" dirty="0">
                <a:latin typeface="Verdana"/>
              </a:rPr>
              <a:t>)</a:t>
            </a:r>
            <a:endParaRPr lang="en-GB" sz="2400" i="1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1095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14" t="18568" r="31337" b="61780"/>
          <a:stretch/>
        </p:blipFill>
        <p:spPr bwMode="auto">
          <a:xfrm>
            <a:off x="7380312" y="476672"/>
            <a:ext cx="1597104" cy="118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1" t="38558" r="31337" b="8271"/>
          <a:stretch/>
        </p:blipFill>
        <p:spPr bwMode="auto">
          <a:xfrm>
            <a:off x="1547664" y="3297170"/>
            <a:ext cx="6192688" cy="3444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961256" y="1412155"/>
            <a:ext cx="6707088" cy="352901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i="0" dirty="0" smtClean="0"/>
              <a:t>Thank you!</a:t>
            </a:r>
          </a:p>
          <a:p>
            <a:pPr marL="0" indent="0" algn="ctr">
              <a:buNone/>
            </a:pPr>
            <a:r>
              <a:rPr lang="en-US" b="1" i="0" dirty="0" smtClean="0">
                <a:solidFill>
                  <a:srgbClr val="FFD624"/>
                </a:solidFill>
                <a:hlinkClick r:id="rId4"/>
              </a:rPr>
              <a:t>peteris.zilgalvis@ec.europa.eu</a:t>
            </a:r>
            <a:endParaRPr lang="en-US" b="1" i="0" dirty="0" smtClean="0">
              <a:solidFill>
                <a:srgbClr val="FFD624"/>
              </a:solidFill>
            </a:endParaRPr>
          </a:p>
          <a:p>
            <a:pPr marL="0" indent="0" algn="ctr">
              <a:buNone/>
            </a:pPr>
            <a:r>
              <a:rPr lang="en-US" sz="2800" b="1" i="0" dirty="0" smtClean="0">
                <a:solidFill>
                  <a:srgbClr val="FFD624"/>
                </a:solidFill>
              </a:rPr>
              <a:t>  </a:t>
            </a:r>
            <a:r>
              <a:rPr lang="en-US" b="1" i="0" dirty="0" smtClean="0">
                <a:solidFill>
                  <a:srgbClr val="FFD624"/>
                </a:solidFill>
              </a:rPr>
              <a:t>@EUBlockchain </a:t>
            </a:r>
          </a:p>
          <a:p>
            <a:pPr marL="0" indent="0" algn="ctr">
              <a:buNone/>
            </a:pPr>
            <a:r>
              <a:rPr lang="en-US" b="1" i="0" dirty="0" smtClean="0">
                <a:solidFill>
                  <a:srgbClr val="FFD624"/>
                </a:solidFill>
              </a:rPr>
              <a:t>@</a:t>
            </a:r>
            <a:r>
              <a:rPr lang="en-US" b="1" i="0" dirty="0" err="1" smtClean="0">
                <a:solidFill>
                  <a:srgbClr val="FFD624"/>
                </a:solidFill>
              </a:rPr>
              <a:t>PZilgalvis</a:t>
            </a:r>
            <a:r>
              <a:rPr lang="en-US" b="1" i="0" dirty="0" smtClean="0">
                <a:solidFill>
                  <a:srgbClr val="FFD624"/>
                </a:solidFill>
              </a:rPr>
              <a:t> </a:t>
            </a:r>
            <a:endParaRPr lang="en-US" b="1" i="0" dirty="0">
              <a:solidFill>
                <a:srgbClr val="FFD624"/>
              </a:solidFill>
            </a:endParaRPr>
          </a:p>
          <a:p>
            <a:pPr algn="ctr"/>
            <a:endParaRPr lang="en-US" sz="2800" b="1" i="0" dirty="0" smtClean="0">
              <a:solidFill>
                <a:srgbClr val="FFD624"/>
              </a:solidFill>
            </a:endParaRPr>
          </a:p>
          <a:p>
            <a:pPr algn="ctr"/>
            <a:endParaRPr lang="en-US" sz="2000" b="1" i="0" dirty="0">
              <a:solidFill>
                <a:srgbClr val="FFD624"/>
              </a:solidFill>
            </a:endParaRPr>
          </a:p>
          <a:p>
            <a:pPr algn="ctr"/>
            <a:endParaRPr lang="en-US" sz="2000" b="1" i="0" dirty="0" smtClean="0"/>
          </a:p>
          <a:p>
            <a:pPr algn="ctr"/>
            <a:endParaRPr lang="en-US" sz="2000" b="1" i="0" dirty="0"/>
          </a:p>
          <a:p>
            <a:pPr algn="ctr"/>
            <a:endParaRPr lang="en-US" sz="2000" b="1" i="0" dirty="0" smtClean="0"/>
          </a:p>
          <a:p>
            <a:pPr algn="ctr"/>
            <a:endParaRPr lang="el-GR" sz="2000" b="1" i="0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5E5-842A-4F5F-B2D0-3446E393B254}" type="slidenum">
              <a:rPr lang="en-GB" altLang="en-US" smtClean="0"/>
              <a:pPr/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8024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 bwMode="auto">
          <a:xfrm rot="16200000">
            <a:off x="5917747" y="3811449"/>
            <a:ext cx="3176653" cy="3275855"/>
          </a:xfrm>
          <a:prstGeom prst="triangle">
            <a:avLst>
              <a:gd name="adj" fmla="val 0"/>
            </a:avLst>
          </a:prstGeom>
          <a:solidFill>
            <a:srgbClr val="0F5494"/>
          </a:solidFill>
          <a:ln>
            <a:noFill/>
          </a:ln>
        </p:spPr>
        <p:txBody>
          <a:bodyPr rtlCol="0" anchor="t"/>
          <a:lstStyle/>
          <a:p>
            <a:pPr algn="ctr" eaLnBrk="0" hangingPunct="0"/>
            <a:endParaRPr lang="en-GB" sz="825" dirty="0">
              <a:solidFill>
                <a:srgbClr val="646567"/>
              </a:solidFill>
              <a:latin typeface="Verdana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536" y="-27905"/>
            <a:ext cx="8424936" cy="936625"/>
          </a:xfrm>
        </p:spPr>
        <p:txBody>
          <a:bodyPr/>
          <a:lstStyle/>
          <a:p>
            <a:pPr indent="3175" algn="ctr"/>
            <a:r>
              <a:rPr lang="en-GB" sz="1800" dirty="0" smtClean="0">
                <a:latin typeface="EC"/>
              </a:rPr>
              <a:t>AN AMBITIOUS EU BLOCKCHAIN STRATEGY</a:t>
            </a:r>
            <a:r>
              <a:rPr lang="en-GB" sz="1400" dirty="0" smtClean="0">
                <a:latin typeface="EC"/>
              </a:rPr>
              <a:t/>
            </a:r>
            <a:br>
              <a:rPr lang="en-GB" sz="1400" dirty="0" smtClean="0">
                <a:latin typeface="EC"/>
              </a:rPr>
            </a:br>
            <a:endParaRPr lang="en-GB" sz="1400" b="0" dirty="0">
              <a:latin typeface="E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1301862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3E6F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C"/>
              </a:rPr>
              <a:t>ESTABLISHING GLOBAL LEADERSHIP IN BLOCKCHAIN AND DISTRIBUTED LEDGER TECHNOLOGIES</a:t>
            </a:r>
            <a:endParaRPr lang="en-US" sz="1600" dirty="0" smtClean="0">
              <a:solidFill>
                <a:srgbClr val="646567"/>
              </a:solidFill>
            </a:endParaRPr>
          </a:p>
        </p:txBody>
      </p:sp>
      <p:pic>
        <p:nvPicPr>
          <p:cNvPr id="9" name="Picture 4" descr="https://d30y9cdsu7xlg0.cloudfront.net/png/196471-200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06" y="3916898"/>
            <a:ext cx="591776" cy="65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96737" y="3236750"/>
            <a:ext cx="66967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3E6F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C"/>
              </a:rPr>
              <a:t>PUBLIC-PRIVATE PARTNERSHIP</a:t>
            </a:r>
          </a:p>
          <a:p>
            <a:r>
              <a:rPr lang="en-US" sz="800" dirty="0" smtClean="0">
                <a:solidFill>
                  <a:srgbClr val="646567"/>
                </a:solidFill>
                <a:latin typeface="EC"/>
              </a:rPr>
              <a:t>SUPPORTING THE CREATION OF </a:t>
            </a:r>
            <a:r>
              <a:rPr lang="en-US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C"/>
              </a:rPr>
              <a:t>THE INTERNATIONAL ASSOCIATION OF TRUSTED BLOCKCHAIN APPLICATIONS</a:t>
            </a:r>
            <a:r>
              <a:rPr lang="en-US" sz="800" dirty="0" smtClean="0">
                <a:solidFill>
                  <a:srgbClr val="646567"/>
                </a:solidFill>
                <a:latin typeface="EC"/>
              </a:rPr>
              <a:t> [INATBA]; A MULTISTAKEHOLDER ORGANISATION TO PROMOTE TRUST AND INTEROPERABILITY AT GLOBAL LEVEL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14965" y="2348880"/>
            <a:ext cx="66244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3E6F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C"/>
              </a:rPr>
              <a:t>JOINED-UP POLITICAL VISION (EU-MS)</a:t>
            </a:r>
          </a:p>
          <a:p>
            <a:r>
              <a:rPr lang="en-US" sz="800" dirty="0" smtClean="0">
                <a:solidFill>
                  <a:srgbClr val="646567"/>
                </a:solidFill>
                <a:latin typeface="EC"/>
              </a:rPr>
              <a:t>JOINT DECLARATION ON THE ESTABLISHMENT OF THE </a:t>
            </a:r>
            <a:r>
              <a:rPr lang="en-US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C"/>
              </a:rPr>
              <a:t>EUROPEAN BLOCKCHAIN PARTNERSHIP </a:t>
            </a:r>
            <a:r>
              <a:rPr lang="en-US" sz="800" dirty="0" smtClean="0">
                <a:solidFill>
                  <a:srgbClr val="646567"/>
                </a:solidFill>
                <a:latin typeface="EC"/>
              </a:rPr>
              <a:t>[EBP] AND THE DEVELOPMENT OF THE </a:t>
            </a:r>
            <a:r>
              <a:rPr lang="en-US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C"/>
              </a:rPr>
              <a:t>EUROPEAN BLOCKCHAIN SERVICES INFRASTRUCTURE </a:t>
            </a:r>
            <a:r>
              <a:rPr lang="en-US" sz="800" dirty="0" smtClean="0">
                <a:solidFill>
                  <a:srgbClr val="646567"/>
                </a:solidFill>
                <a:latin typeface="EC"/>
              </a:rPr>
              <a:t>[EBSI] FOR CROSS-BORDER DIGITAL SERVICES OF PUBLIC INTEREST</a:t>
            </a:r>
          </a:p>
        </p:txBody>
      </p:sp>
      <p:pic>
        <p:nvPicPr>
          <p:cNvPr id="14" name="Picture 8" descr="https://d30y9cdsu7xlg0.cloudfront.net/png/1101454-200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77" y="2386378"/>
            <a:ext cx="521127" cy="57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248557" y="4762211"/>
            <a:ext cx="69238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3E6F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C"/>
              </a:rPr>
              <a:t>INVESTING IN EU RESEARCH, INNOVATION AND START-UPS</a:t>
            </a:r>
          </a:p>
          <a:p>
            <a:r>
              <a:rPr lang="en-US" sz="800" dirty="0" smtClean="0">
                <a:solidFill>
                  <a:srgbClr val="646567"/>
                </a:solidFill>
                <a:latin typeface="EC"/>
              </a:rPr>
              <a:t>THROUGH THE CONNECTING EUROPE FACILITY AND H2020 PROGRAMMES, THE EU IS CO-INVESTING IN THE MOST ADVANCED DIGITAL INFRASTRUCTURE AND THE MOST INNOVATIVE EU START-UPS</a:t>
            </a:r>
          </a:p>
          <a:p>
            <a:r>
              <a:rPr lang="en-US" sz="800" dirty="0" smtClean="0">
                <a:latin typeface="EC"/>
              </a:rPr>
              <a:t>NEW </a:t>
            </a:r>
            <a:r>
              <a:rPr lang="en-US" sz="800" dirty="0" smtClean="0">
                <a:solidFill>
                  <a:srgbClr val="646567"/>
                </a:solidFill>
                <a:latin typeface="EC"/>
              </a:rPr>
              <a:t>EU INVESTMENT SCHEME FOR AI AND BLOCKCHAIN + SUPPORT PROGRAMME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48559" y="3958874"/>
            <a:ext cx="666153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3E6F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C"/>
              </a:rPr>
              <a:t>CONNECTING GLOBAL and EUROPEAN EXPERTISE</a:t>
            </a:r>
          </a:p>
          <a:p>
            <a:r>
              <a:rPr lang="en-US" sz="800" dirty="0" smtClean="0">
                <a:solidFill>
                  <a:srgbClr val="646567"/>
                </a:solidFill>
                <a:latin typeface="EC"/>
              </a:rPr>
              <a:t>THE </a:t>
            </a:r>
            <a:r>
              <a:rPr lang="en-US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C"/>
              </a:rPr>
              <a:t>EU BLOCKCHAIN OBSERVATORY AND FORUM</a:t>
            </a:r>
            <a:r>
              <a:rPr lang="en-US" sz="800" dirty="0" smtClean="0">
                <a:solidFill>
                  <a:srgbClr val="646567"/>
                </a:solidFill>
                <a:latin typeface="EC"/>
              </a:rPr>
              <a:t> BRINGS TOGETHER THE LEADING GLOBAL EXPERTS TO IDENTIFY OBSTACLES, INCENTIVES AND PRACTICAL SOLUTIONS TO PROMOTE BLOCKCHAIN UPTAKE.</a:t>
            </a:r>
          </a:p>
        </p:txBody>
      </p:sp>
      <p:pic>
        <p:nvPicPr>
          <p:cNvPr id="17" name="Picture 10" descr="https://d30y9cdsu7xlg0.cloudfront.net/png/1390149-200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77" y="4762211"/>
            <a:ext cx="577920" cy="642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Résultat de recherche d'images pour &quot;Tour de Table Image PNG&quot;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35" y="3349311"/>
            <a:ext cx="608297" cy="46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277860" y="5655379"/>
            <a:ext cx="6678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3E6F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C"/>
              </a:rPr>
              <a:t>PROMOTING AN ENABLING DSM LEGAL FRAMEWORK, INTEROPERABLE STANDARDS and SKILLS DEVELOPMENT</a:t>
            </a:r>
            <a:endParaRPr lang="en-US" sz="800" dirty="0" smtClean="0">
              <a:solidFill>
                <a:srgbClr val="646567"/>
              </a:solidFill>
              <a:latin typeface="EC"/>
            </a:endParaRPr>
          </a:p>
        </p:txBody>
      </p:sp>
      <p:pic>
        <p:nvPicPr>
          <p:cNvPr id="20" name="Picture 6" descr="https://d30y9cdsu7xlg0.cloudfront.net/png/1804-200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20" y="6014893"/>
            <a:ext cx="258725" cy="30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s://d30y9cdsu7xlg0.cloudfront.net/png/587834-200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89548">
            <a:off x="881879" y="5821737"/>
            <a:ext cx="348099" cy="25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https://d30y9cdsu7xlg0.cloudfront.net/png/1786048-200.png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75" y="5624699"/>
            <a:ext cx="408697" cy="56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Τίτλος 1"/>
          <p:cNvSpPr txBox="1">
            <a:spLocks/>
          </p:cNvSpPr>
          <p:nvPr/>
        </p:nvSpPr>
        <p:spPr bwMode="auto">
          <a:xfrm>
            <a:off x="-252536" y="44626"/>
            <a:ext cx="8568952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kern="0" dirty="0" smtClean="0">
                <a:solidFill>
                  <a:srgbClr val="FFFFFF"/>
                </a:solidFill>
              </a:rPr>
              <a:t>EU Strategy </a:t>
            </a:r>
          </a:p>
          <a:p>
            <a:r>
              <a:rPr lang="fr-BE" sz="1800" i="1" kern="0" dirty="0">
                <a:solidFill>
                  <a:srgbClr val="FFFFFF"/>
                </a:solidFill>
              </a:rPr>
              <a:t>Blockchain </a:t>
            </a:r>
            <a:r>
              <a:rPr lang="fr-BE" sz="1800" i="1" kern="0" dirty="0" err="1">
                <a:solidFill>
                  <a:srgbClr val="FFFFFF"/>
                </a:solidFill>
              </a:rPr>
              <a:t>holistic</a:t>
            </a:r>
            <a:r>
              <a:rPr lang="fr-BE" sz="1800" i="1" kern="0" dirty="0">
                <a:solidFill>
                  <a:srgbClr val="FFFFFF"/>
                </a:solidFill>
              </a:rPr>
              <a:t> </a:t>
            </a:r>
            <a:r>
              <a:rPr lang="fr-BE" sz="1800" i="1" kern="0" dirty="0" err="1">
                <a:solidFill>
                  <a:srgbClr val="FFFFFF"/>
                </a:solidFill>
              </a:rPr>
              <a:t>approach</a:t>
            </a:r>
            <a:endParaRPr lang="el-GR" sz="1800" i="1"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61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2800" dirty="0"/>
              <a:t/>
            </a:r>
            <a:br>
              <a:rPr lang="fr-BE" sz="2800" dirty="0"/>
            </a:br>
            <a:r>
              <a:rPr lang="en-GB" sz="2800" dirty="0" smtClean="0"/>
              <a:t>Why AI &amp; Blockchain?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9348"/>
            <a:ext cx="8075240" cy="46419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F</a:t>
            </a:r>
            <a:r>
              <a:rPr lang="en-US" dirty="0" smtClean="0"/>
              <a:t>oundational technologies that will underpin the future of digital transformation across whole economy 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deep-tech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at a stage of development where volumes of investments make a difference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embedding values of society</a:t>
            </a:r>
            <a:endParaRPr lang="en-GB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Leadership role of Europe 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The EU has leading </a:t>
            </a:r>
            <a:r>
              <a:rPr lang="en-US" dirty="0" smtClean="0"/>
              <a:t>research, knowledge and talents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High AI and </a:t>
            </a:r>
            <a:r>
              <a:rPr lang="en-US" dirty="0" err="1" smtClean="0"/>
              <a:t>Blockchain</a:t>
            </a:r>
            <a:r>
              <a:rPr lang="en-US" dirty="0" smtClean="0"/>
              <a:t> standards (data/privacy protection; ethical guidelines and cybersecurity)  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 smtClean="0"/>
              <a:t>Engine for innovation-led economic growth 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Role </a:t>
            </a:r>
            <a:r>
              <a:rPr lang="en-GB" dirty="0"/>
              <a:t>for public bodies and the private sector </a:t>
            </a:r>
          </a:p>
          <a:p>
            <a:pPr>
              <a:spcBef>
                <a:spcPts val="1200"/>
              </a:spcBef>
              <a:buClr>
                <a:srgbClr val="0F5494"/>
              </a:buClr>
            </a:pPr>
            <a:endParaRPr lang="en-GB" dirty="0"/>
          </a:p>
          <a:p>
            <a:pPr>
              <a:spcBef>
                <a:spcPts val="1200"/>
              </a:spcBef>
              <a:buClr>
                <a:srgbClr val="0F5494"/>
              </a:buClr>
            </a:pPr>
            <a:endParaRPr lang="en-GB" sz="2000" dirty="0" smtClean="0"/>
          </a:p>
          <a:p>
            <a:pPr marL="0" indent="0">
              <a:buClr>
                <a:srgbClr val="0F5494"/>
              </a:buClr>
              <a:buNone/>
            </a:pPr>
            <a:endParaRPr lang="fr-BE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5E5-842A-4F5F-B2D0-3446E393B254}" type="slidenum">
              <a:rPr lang="en-GB" altLang="en-US" smtClean="0">
                <a:solidFill>
                  <a:srgbClr val="000000"/>
                </a:solidFill>
              </a:rPr>
              <a:pPr/>
              <a:t>3</a:t>
            </a:fld>
            <a:endParaRPr lang="en-GB" altLang="en-US" dirty="0">
              <a:solidFill>
                <a:srgbClr val="00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894237" y="5785371"/>
            <a:ext cx="2317723" cy="936104"/>
          </a:xfrm>
          <a:prstGeom prst="roundRect">
            <a:avLst/>
          </a:prstGeom>
          <a:solidFill>
            <a:srgbClr val="ECB6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5800" eaLnBrk="0" hangingPunct="0">
              <a:defRPr/>
            </a:pPr>
            <a:r>
              <a:rPr lang="en-US" sz="1400" b="0" dirty="0" smtClean="0">
                <a:solidFill>
                  <a:srgbClr val="0F5494"/>
                </a:solidFill>
                <a:latin typeface="Verdana"/>
              </a:rPr>
              <a:t>AI declaration joined </a:t>
            </a:r>
            <a:r>
              <a:rPr lang="en-US" sz="1400" b="0" dirty="0">
                <a:solidFill>
                  <a:srgbClr val="0F5494"/>
                </a:solidFill>
                <a:latin typeface="Verdana"/>
              </a:rPr>
              <a:t>by </a:t>
            </a:r>
            <a:r>
              <a:rPr lang="en-US" sz="1400" b="1" dirty="0">
                <a:solidFill>
                  <a:srgbClr val="0F5494"/>
                </a:solidFill>
                <a:latin typeface="Verdana"/>
              </a:rPr>
              <a:t>all 28 Member States and </a:t>
            </a:r>
            <a:r>
              <a:rPr lang="en-US" sz="1400" b="1" dirty="0" smtClean="0">
                <a:solidFill>
                  <a:srgbClr val="0F5494"/>
                </a:solidFill>
                <a:latin typeface="Verdana"/>
              </a:rPr>
              <a:t>Norway</a:t>
            </a:r>
            <a:endParaRPr lang="en-US" sz="1400" b="1" dirty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788024" y="5762072"/>
            <a:ext cx="2313602" cy="982702"/>
          </a:xfrm>
          <a:prstGeom prst="roundRect">
            <a:avLst/>
          </a:prstGeom>
          <a:solidFill>
            <a:srgbClr val="ECB6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5800" eaLnBrk="0" hangingPunct="0">
              <a:defRPr/>
            </a:pPr>
            <a:r>
              <a:rPr lang="en-US" sz="1400" b="0" dirty="0" smtClean="0">
                <a:solidFill>
                  <a:srgbClr val="0F5494"/>
                </a:solidFill>
                <a:latin typeface="Verdana"/>
              </a:rPr>
              <a:t>Blockchain declaration with </a:t>
            </a:r>
            <a:r>
              <a:rPr lang="en-US" sz="1400" b="1" dirty="0" smtClean="0">
                <a:solidFill>
                  <a:srgbClr val="0F5494"/>
                </a:solidFill>
                <a:latin typeface="Verdana"/>
              </a:rPr>
              <a:t>28 </a:t>
            </a:r>
            <a:r>
              <a:rPr lang="en-US" sz="1400" b="1" dirty="0">
                <a:solidFill>
                  <a:srgbClr val="0F5494"/>
                </a:solidFill>
                <a:latin typeface="Verdana"/>
              </a:rPr>
              <a:t>Member </a:t>
            </a:r>
            <a:r>
              <a:rPr lang="en-US" sz="1400" b="1" dirty="0" smtClean="0">
                <a:solidFill>
                  <a:srgbClr val="0F5494"/>
                </a:solidFill>
                <a:latin typeface="Verdana"/>
              </a:rPr>
              <a:t>States, Norway and Lichtenstein</a:t>
            </a:r>
            <a:endParaRPr lang="en-US" sz="1400" b="1" dirty="0">
              <a:solidFill>
                <a:srgbClr val="0F5494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54090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aseline="30000" dirty="0" smtClean="0"/>
              <a:t/>
            </a:r>
            <a:br>
              <a:rPr lang="en-GB" sz="3600" baseline="30000" dirty="0" smtClean="0"/>
            </a:br>
            <a:r>
              <a:rPr lang="en-GB" sz="3600" baseline="30000" dirty="0" smtClean="0"/>
              <a:t>AI/</a:t>
            </a:r>
            <a:r>
              <a:rPr lang="en-GB" sz="3600" baseline="30000" dirty="0" err="1" smtClean="0"/>
              <a:t>Blockchain</a:t>
            </a:r>
            <a:r>
              <a:rPr lang="en-GB" sz="3600" baseline="30000" dirty="0" smtClean="0"/>
              <a:t> Investment Fund </a:t>
            </a:r>
            <a:endParaRPr lang="en-GB" sz="3600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29932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I</a:t>
            </a:r>
            <a:r>
              <a:rPr lang="en-US" b="1" dirty="0" smtClean="0"/>
              <a:t>nvestments </a:t>
            </a:r>
            <a:r>
              <a:rPr lang="en-US" b="1" dirty="0"/>
              <a:t>in </a:t>
            </a:r>
            <a:r>
              <a:rPr lang="en-US" b="1" dirty="0" smtClean="0"/>
              <a:t>AI/</a:t>
            </a:r>
            <a:r>
              <a:rPr lang="en-US" b="1" dirty="0" err="1" smtClean="0"/>
              <a:t>Blockchain</a:t>
            </a:r>
            <a:r>
              <a:rPr lang="en-US" b="1" dirty="0" smtClean="0"/>
              <a:t> “</a:t>
            </a:r>
            <a:r>
              <a:rPr lang="en-US" b="1" dirty="0"/>
              <a:t>made in Europe”</a:t>
            </a:r>
          </a:p>
          <a:p>
            <a:endParaRPr lang="en-GB" dirty="0"/>
          </a:p>
          <a:p>
            <a:r>
              <a:rPr lang="en-US" dirty="0" smtClean="0"/>
              <a:t>Investment for start-ups, early and growth stages</a:t>
            </a:r>
          </a:p>
          <a:p>
            <a:r>
              <a:rPr lang="en-US" dirty="0" smtClean="0"/>
              <a:t>EUR 100 million (EU contribution in 2020)</a:t>
            </a:r>
          </a:p>
          <a:p>
            <a:r>
              <a:rPr lang="en-US" dirty="0" smtClean="0"/>
              <a:t>With ambitious objectives: </a:t>
            </a:r>
          </a:p>
          <a:p>
            <a:pPr lvl="1"/>
            <a:r>
              <a:rPr lang="en-US" b="1" dirty="0" smtClean="0"/>
              <a:t>Financing a </a:t>
            </a:r>
            <a:r>
              <a:rPr lang="en-US" b="1" dirty="0"/>
              <a:t>portfolio </a:t>
            </a:r>
            <a:r>
              <a:rPr lang="en-US" dirty="0"/>
              <a:t>of innovative AI/</a:t>
            </a:r>
            <a:r>
              <a:rPr lang="en-US" dirty="0" err="1"/>
              <a:t>blockchain</a:t>
            </a:r>
            <a:r>
              <a:rPr lang="en-US" dirty="0"/>
              <a:t> </a:t>
            </a:r>
            <a:r>
              <a:rPr lang="en-US" dirty="0" smtClean="0"/>
              <a:t>companies</a:t>
            </a:r>
          </a:p>
          <a:p>
            <a:pPr lvl="1"/>
            <a:r>
              <a:rPr lang="en-US" dirty="0" smtClean="0"/>
              <a:t>Developing a </a:t>
            </a:r>
            <a:r>
              <a:rPr lang="en-US" b="1" dirty="0"/>
              <a:t>dynamic EU-wide investors community </a:t>
            </a:r>
            <a:r>
              <a:rPr lang="en-US" dirty="0"/>
              <a:t>focusing on </a:t>
            </a:r>
            <a:r>
              <a:rPr lang="en-US" dirty="0" smtClean="0"/>
              <a:t>AI</a:t>
            </a:r>
          </a:p>
          <a:p>
            <a:pPr lvl="1"/>
            <a:r>
              <a:rPr lang="en-US" b="1" dirty="0" smtClean="0"/>
              <a:t>Scaling up the volume of investments </a:t>
            </a:r>
            <a:r>
              <a:rPr lang="en-US" dirty="0"/>
              <a:t>at the national level by involving the national promotional banks (NPBs) that are willing to </a:t>
            </a:r>
            <a:r>
              <a:rPr lang="en-US" dirty="0" smtClean="0"/>
              <a:t>participate</a:t>
            </a:r>
          </a:p>
          <a:p>
            <a:pPr lvl="1"/>
            <a:r>
              <a:rPr lang="en-US" b="1" dirty="0" err="1" smtClean="0"/>
              <a:t>Incentivising</a:t>
            </a:r>
            <a:r>
              <a:rPr lang="en-US" b="1" dirty="0" smtClean="0"/>
              <a:t> further private </a:t>
            </a:r>
            <a:r>
              <a:rPr lang="en-US" b="1" dirty="0"/>
              <a:t>sector </a:t>
            </a:r>
            <a:r>
              <a:rPr lang="en-US" b="1" dirty="0" smtClean="0"/>
              <a:t>investments</a:t>
            </a:r>
          </a:p>
          <a:p>
            <a:pPr lvl="1"/>
            <a:r>
              <a:rPr lang="en-US" dirty="0" smtClean="0"/>
              <a:t>making </a:t>
            </a:r>
            <a:r>
              <a:rPr lang="en-US" b="1" dirty="0"/>
              <a:t>Europe become more attractive for start-ups </a:t>
            </a:r>
            <a:r>
              <a:rPr lang="en-US" dirty="0"/>
              <a:t>to stay and </a:t>
            </a:r>
            <a:r>
              <a:rPr lang="en-US" dirty="0" smtClean="0"/>
              <a:t>grow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dirty="0" smtClean="0"/>
              <a:t>Prepare </a:t>
            </a:r>
            <a:r>
              <a:rPr lang="en-US" b="1" dirty="0" smtClean="0"/>
              <a:t>future support through </a:t>
            </a:r>
            <a:r>
              <a:rPr lang="en-US" b="1" dirty="0" err="1" smtClean="0"/>
              <a:t>InvestEU</a:t>
            </a:r>
            <a:r>
              <a:rPr lang="en-US" b="1" dirty="0" smtClean="0"/>
              <a:t> </a:t>
            </a:r>
            <a:r>
              <a:rPr lang="en-US" b="1" dirty="0" err="1" smtClean="0"/>
              <a:t>Programme</a:t>
            </a:r>
            <a:r>
              <a:rPr lang="en-US" b="1" dirty="0" smtClean="0"/>
              <a:t> </a:t>
            </a:r>
            <a:r>
              <a:rPr lang="en-US" dirty="0" smtClean="0"/>
              <a:t>(starting in 2021)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30192-6A73-4504-9042-00CA2091F3AB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965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7596844" cy="742703"/>
          </a:xfrm>
        </p:spPr>
        <p:txBody>
          <a:bodyPr/>
          <a:lstStyle/>
          <a:p>
            <a:pPr algn="ctr"/>
            <a:r>
              <a:rPr lang="en-GB" sz="3200" baseline="30000" dirty="0" smtClean="0"/>
              <a:t/>
            </a:r>
            <a:br>
              <a:rPr lang="en-GB" sz="3200" baseline="30000" dirty="0" smtClean="0"/>
            </a:br>
            <a:r>
              <a:rPr lang="en-GB" sz="3200" baseline="30000" dirty="0" smtClean="0"/>
              <a:t>AI/</a:t>
            </a:r>
            <a:r>
              <a:rPr lang="en-GB" sz="3200" baseline="30000" dirty="0" err="1" smtClean="0"/>
              <a:t>Blockchain</a:t>
            </a:r>
            <a:r>
              <a:rPr lang="en-GB" sz="3200" baseline="30000" dirty="0" smtClean="0"/>
              <a:t> </a:t>
            </a:r>
            <a:r>
              <a:rPr lang="en-GB" sz="3200" baseline="30000" dirty="0"/>
              <a:t>Investment Fund </a:t>
            </a:r>
            <a:endParaRPr lang="en-US" sz="3200" dirty="0">
              <a:latin typeface="Calibri" panose="020F0502020204030204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539552" y="1124744"/>
            <a:ext cx="8208911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457200" lvl="3" indent="0">
              <a:spcBef>
                <a:spcPts val="0"/>
              </a:spcBef>
              <a:buNone/>
              <a:defRPr/>
            </a:pPr>
            <a:r>
              <a:rPr lang="en-US" altLang="en-US" u="sng" kern="0" dirty="0" smtClean="0">
                <a:solidFill>
                  <a:srgbClr val="0F5494"/>
                </a:solidFill>
              </a:rPr>
              <a:t>Target</a:t>
            </a:r>
            <a:r>
              <a:rPr lang="en-US" altLang="en-US" kern="0" dirty="0" smtClean="0">
                <a:solidFill>
                  <a:srgbClr val="0F5494"/>
                </a:solidFill>
              </a:rPr>
              <a:t>: 1) SME &amp; startups, for latest technology </a:t>
            </a:r>
            <a:r>
              <a:rPr lang="en-US" altLang="en-US" b="1" kern="0" dirty="0" smtClean="0">
                <a:solidFill>
                  <a:srgbClr val="0F5494"/>
                </a:solidFill>
              </a:rPr>
              <a:t>development</a:t>
            </a:r>
            <a:r>
              <a:rPr lang="en-US" altLang="en-US" kern="0" dirty="0" smtClean="0">
                <a:solidFill>
                  <a:srgbClr val="0F5494"/>
                </a:solidFill>
              </a:rPr>
              <a:t> as</a:t>
            </a:r>
          </a:p>
          <a:p>
            <a:pPr marL="457200" lvl="3" indent="0">
              <a:spcBef>
                <a:spcPts val="0"/>
              </a:spcBef>
              <a:buNone/>
              <a:defRPr/>
            </a:pPr>
            <a:r>
              <a:rPr lang="en-US" altLang="en-US" kern="0" dirty="0">
                <a:solidFill>
                  <a:srgbClr val="0F5494"/>
                </a:solidFill>
              </a:rPr>
              <a:t> </a:t>
            </a:r>
            <a:r>
              <a:rPr lang="en-US" altLang="en-US" kern="0" dirty="0" smtClean="0">
                <a:solidFill>
                  <a:srgbClr val="0F5494"/>
                </a:solidFill>
              </a:rPr>
              <a:t>                well as </a:t>
            </a:r>
            <a:r>
              <a:rPr lang="en-US" altLang="en-US" b="1" kern="0" dirty="0" smtClean="0">
                <a:solidFill>
                  <a:srgbClr val="0F5494"/>
                </a:solidFill>
              </a:rPr>
              <a:t>applications adopting and scaling up </a:t>
            </a:r>
            <a:r>
              <a:rPr lang="en-US" altLang="en-US" kern="0" dirty="0" smtClean="0">
                <a:solidFill>
                  <a:srgbClr val="0F5494"/>
                </a:solidFill>
              </a:rPr>
              <a:t>AI/BT</a:t>
            </a:r>
          </a:p>
          <a:p>
            <a:pPr marL="457200" lvl="3" indent="0">
              <a:spcBef>
                <a:spcPts val="0"/>
              </a:spcBef>
              <a:buNone/>
              <a:defRPr/>
            </a:pPr>
            <a:r>
              <a:rPr lang="en-US" altLang="en-US" kern="0" dirty="0">
                <a:solidFill>
                  <a:srgbClr val="0F5494"/>
                </a:solidFill>
              </a:rPr>
              <a:t>	 </a:t>
            </a:r>
            <a:r>
              <a:rPr lang="en-US" altLang="en-US" kern="0" dirty="0" smtClean="0">
                <a:solidFill>
                  <a:srgbClr val="0F5494"/>
                </a:solidFill>
              </a:rPr>
              <a:t>     2) AI </a:t>
            </a:r>
            <a:r>
              <a:rPr lang="en-US" altLang="en-US" kern="0" dirty="0">
                <a:solidFill>
                  <a:srgbClr val="0F5494"/>
                </a:solidFill>
              </a:rPr>
              <a:t>and/or BT element is </a:t>
            </a:r>
            <a:r>
              <a:rPr lang="en-US" altLang="en-US" b="1" kern="0" dirty="0">
                <a:solidFill>
                  <a:srgbClr val="0F5494"/>
                </a:solidFill>
              </a:rPr>
              <a:t>core </a:t>
            </a:r>
            <a:r>
              <a:rPr lang="en-US" altLang="en-US" kern="0" dirty="0" smtClean="0">
                <a:solidFill>
                  <a:srgbClr val="0F5494"/>
                </a:solidFill>
              </a:rPr>
              <a:t>for offering solutions</a:t>
            </a:r>
          </a:p>
          <a:p>
            <a:pPr marL="457200" lvl="3" indent="0">
              <a:spcBef>
                <a:spcPts val="0"/>
              </a:spcBef>
              <a:buNone/>
              <a:defRPr/>
            </a:pPr>
            <a:r>
              <a:rPr lang="en-US" altLang="en-US" kern="0" dirty="0" smtClean="0">
                <a:solidFill>
                  <a:srgbClr val="0F5494"/>
                </a:solidFill>
              </a:rPr>
              <a:t>	      3) strong EU </a:t>
            </a:r>
            <a:r>
              <a:rPr lang="en-US" altLang="en-US" kern="0" dirty="0">
                <a:solidFill>
                  <a:srgbClr val="0F5494"/>
                </a:solidFill>
              </a:rPr>
              <a:t>technology </a:t>
            </a:r>
            <a:r>
              <a:rPr lang="en-US" altLang="en-US" b="1" kern="0" dirty="0">
                <a:solidFill>
                  <a:srgbClr val="0F5494"/>
                </a:solidFill>
              </a:rPr>
              <a:t>investor </a:t>
            </a:r>
            <a:r>
              <a:rPr lang="en-US" altLang="en-US" b="1" kern="0" dirty="0" smtClean="0">
                <a:solidFill>
                  <a:srgbClr val="0F5494"/>
                </a:solidFill>
              </a:rPr>
              <a:t>community </a:t>
            </a:r>
            <a:r>
              <a:rPr lang="en-US" altLang="en-US" kern="0" dirty="0" smtClean="0">
                <a:solidFill>
                  <a:srgbClr val="0F5494"/>
                </a:solidFill>
              </a:rPr>
              <a:t>(advice, </a:t>
            </a:r>
          </a:p>
          <a:p>
            <a:pPr marL="457200" lvl="3" indent="0">
              <a:spcBef>
                <a:spcPts val="0"/>
              </a:spcBef>
              <a:buNone/>
              <a:defRPr/>
            </a:pPr>
            <a:r>
              <a:rPr lang="en-US" altLang="en-US" kern="0" dirty="0">
                <a:solidFill>
                  <a:srgbClr val="0F5494"/>
                </a:solidFill>
              </a:rPr>
              <a:t> </a:t>
            </a:r>
            <a:r>
              <a:rPr lang="en-US" altLang="en-US" kern="0" dirty="0" smtClean="0">
                <a:solidFill>
                  <a:srgbClr val="0F5494"/>
                </a:solidFill>
              </a:rPr>
              <a:t>                networking, management support, …)</a:t>
            </a:r>
            <a:endParaRPr lang="en-US" altLang="en-US" kern="0" dirty="0">
              <a:solidFill>
                <a:srgbClr val="0F5494"/>
              </a:solidFill>
            </a:endParaRPr>
          </a:p>
          <a:p>
            <a:pPr marL="457200" lvl="3" indent="0">
              <a:spcBef>
                <a:spcPts val="0"/>
              </a:spcBef>
              <a:buNone/>
              <a:defRPr/>
            </a:pPr>
            <a:endParaRPr lang="en-US" altLang="en-US" kern="0" dirty="0" smtClean="0">
              <a:solidFill>
                <a:srgbClr val="0F5494"/>
              </a:solidFill>
            </a:endParaRPr>
          </a:p>
          <a:p>
            <a:pPr marL="457200" lvl="3" indent="0">
              <a:spcBef>
                <a:spcPts val="0"/>
              </a:spcBef>
              <a:buNone/>
              <a:defRPr/>
            </a:pPr>
            <a:r>
              <a:rPr lang="en-US" altLang="en-US" u="sng" kern="0" dirty="0" smtClean="0">
                <a:solidFill>
                  <a:srgbClr val="0F5494"/>
                </a:solidFill>
              </a:rPr>
              <a:t>Stage</a:t>
            </a:r>
            <a:r>
              <a:rPr lang="en-US" altLang="en-US" kern="0" dirty="0" smtClean="0">
                <a:solidFill>
                  <a:srgbClr val="0F5494"/>
                </a:solidFill>
              </a:rPr>
              <a:t>: early stage and growth stage</a:t>
            </a:r>
          </a:p>
          <a:p>
            <a:pPr marL="457200" lvl="3" indent="0">
              <a:spcBef>
                <a:spcPts val="0"/>
              </a:spcBef>
              <a:buNone/>
              <a:defRPr/>
            </a:pPr>
            <a:endParaRPr lang="en-US" altLang="en-US" kern="0" dirty="0" smtClean="0">
              <a:solidFill>
                <a:srgbClr val="0F5494"/>
              </a:solidFill>
            </a:endParaRPr>
          </a:p>
          <a:p>
            <a:pPr marL="457200" lvl="3" indent="0">
              <a:spcBef>
                <a:spcPts val="0"/>
              </a:spcBef>
              <a:buNone/>
              <a:defRPr/>
            </a:pPr>
            <a:r>
              <a:rPr lang="en-US" altLang="en-US" u="sng" kern="0" dirty="0" smtClean="0">
                <a:solidFill>
                  <a:srgbClr val="0F5494"/>
                </a:solidFill>
              </a:rPr>
              <a:t>Instrument</a:t>
            </a:r>
            <a:r>
              <a:rPr lang="en-US" altLang="en-US" kern="0" dirty="0" smtClean="0">
                <a:solidFill>
                  <a:srgbClr val="0F5494"/>
                </a:solidFill>
              </a:rPr>
              <a:t>: </a:t>
            </a:r>
            <a:r>
              <a:rPr lang="en-US" altLang="en-US" kern="0" dirty="0">
                <a:solidFill>
                  <a:srgbClr val="0F5494"/>
                </a:solidFill>
              </a:rPr>
              <a:t> </a:t>
            </a:r>
            <a:r>
              <a:rPr lang="en-US" altLang="en-US" kern="0" dirty="0" smtClean="0">
                <a:solidFill>
                  <a:srgbClr val="0F5494"/>
                </a:solidFill>
              </a:rPr>
              <a:t>existing instrument</a:t>
            </a:r>
            <a:r>
              <a:rPr lang="en-US" altLang="en-US" kern="0" dirty="0">
                <a:solidFill>
                  <a:srgbClr val="0F5494"/>
                </a:solidFill>
              </a:rPr>
              <a:t> </a:t>
            </a:r>
            <a:r>
              <a:rPr lang="en-US" altLang="en-US" kern="0" dirty="0" smtClean="0">
                <a:solidFill>
                  <a:srgbClr val="0F5494"/>
                </a:solidFill>
              </a:rPr>
              <a:t>program managed by EIF </a:t>
            </a:r>
            <a:br>
              <a:rPr lang="en-US" altLang="en-US" kern="0" dirty="0" smtClean="0">
                <a:solidFill>
                  <a:srgbClr val="0F5494"/>
                </a:solidFill>
              </a:rPr>
            </a:br>
            <a:r>
              <a:rPr lang="en-US" altLang="en-US" kern="0" dirty="0" smtClean="0">
                <a:solidFill>
                  <a:srgbClr val="0F5494"/>
                </a:solidFill>
              </a:rPr>
              <a:t>		(</a:t>
            </a:r>
            <a:r>
              <a:rPr lang="en-US" altLang="en-US" kern="0" dirty="0" err="1">
                <a:solidFill>
                  <a:srgbClr val="0F5494"/>
                </a:solidFill>
              </a:rPr>
              <a:t>InnovFin</a:t>
            </a:r>
            <a:r>
              <a:rPr lang="en-US" altLang="en-US" kern="0" dirty="0">
                <a:solidFill>
                  <a:srgbClr val="0F5494"/>
                </a:solidFill>
              </a:rPr>
              <a:t> </a:t>
            </a:r>
            <a:r>
              <a:rPr lang="en-US" altLang="en-US" kern="0" dirty="0" smtClean="0">
                <a:solidFill>
                  <a:srgbClr val="0F5494"/>
                </a:solidFill>
              </a:rPr>
              <a:t>Equity Facility – ESFI SME Window</a:t>
            </a:r>
            <a:r>
              <a:rPr lang="en-US" altLang="en-US" kern="0" dirty="0">
                <a:solidFill>
                  <a:srgbClr val="0F5494"/>
                </a:solidFill>
              </a:rPr>
              <a:t>)</a:t>
            </a:r>
            <a:endParaRPr lang="en-US" altLang="en-US" kern="0" dirty="0" smtClean="0">
              <a:solidFill>
                <a:srgbClr val="0F5494"/>
              </a:solidFill>
            </a:endParaRPr>
          </a:p>
          <a:p>
            <a:pPr marL="457200" lvl="3" indent="0">
              <a:spcBef>
                <a:spcPts val="0"/>
              </a:spcBef>
              <a:buNone/>
              <a:defRPr/>
            </a:pPr>
            <a:endParaRPr lang="en-US" altLang="en-US" kern="0" dirty="0">
              <a:solidFill>
                <a:srgbClr val="0F5494"/>
              </a:solidFill>
            </a:endParaRPr>
          </a:p>
          <a:p>
            <a:pPr marL="457200" lvl="3" indent="0">
              <a:spcBef>
                <a:spcPts val="0"/>
              </a:spcBef>
              <a:buNone/>
              <a:defRPr/>
            </a:pPr>
            <a:r>
              <a:rPr lang="en-US" altLang="en-US" u="sng" kern="0" dirty="0" smtClean="0">
                <a:solidFill>
                  <a:srgbClr val="0F5494"/>
                </a:solidFill>
              </a:rPr>
              <a:t>Total Volume</a:t>
            </a:r>
            <a:r>
              <a:rPr lang="en-US" altLang="en-US" kern="0" dirty="0">
                <a:solidFill>
                  <a:srgbClr val="0F5494"/>
                </a:solidFill>
              </a:rPr>
              <a:t>: </a:t>
            </a:r>
            <a:r>
              <a:rPr lang="en-US" altLang="en-US" kern="0" dirty="0" smtClean="0">
                <a:solidFill>
                  <a:srgbClr val="0F5494"/>
                </a:solidFill>
              </a:rPr>
              <a:t>EUR 300m- leverage EU investments through </a:t>
            </a:r>
          </a:p>
          <a:p>
            <a:pPr marL="457200" lvl="3" indent="0">
              <a:spcBef>
                <a:spcPts val="0"/>
              </a:spcBef>
              <a:buNone/>
              <a:defRPr/>
            </a:pPr>
            <a:r>
              <a:rPr lang="en-US" altLang="en-US" kern="0" dirty="0" smtClean="0">
                <a:solidFill>
                  <a:srgbClr val="0F5494"/>
                </a:solidFill>
              </a:rPr>
              <a:t>                       financial</a:t>
            </a:r>
            <a:r>
              <a:rPr lang="en-US" altLang="en-US" kern="0" dirty="0">
                <a:solidFill>
                  <a:srgbClr val="0F5494"/>
                </a:solidFill>
              </a:rPr>
              <a:t> </a:t>
            </a:r>
            <a:r>
              <a:rPr lang="en-US" altLang="en-US" kern="0" dirty="0" smtClean="0">
                <a:solidFill>
                  <a:srgbClr val="0F5494"/>
                </a:solidFill>
              </a:rPr>
              <a:t>intermediaries </a:t>
            </a:r>
            <a:r>
              <a:rPr lang="en-US" altLang="en-US" kern="0" dirty="0">
                <a:solidFill>
                  <a:srgbClr val="0F5494"/>
                </a:solidFill>
              </a:rPr>
              <a:t>(funds investing in AI &amp; </a:t>
            </a:r>
            <a:r>
              <a:rPr lang="en-US" altLang="en-US" kern="0" dirty="0" smtClean="0">
                <a:solidFill>
                  <a:srgbClr val="0F5494"/>
                </a:solidFill>
              </a:rPr>
              <a:t>		    </a:t>
            </a:r>
            <a:r>
              <a:rPr lang="en-US" altLang="en-US" kern="0" dirty="0" err="1" smtClean="0">
                <a:solidFill>
                  <a:srgbClr val="0F5494"/>
                </a:solidFill>
              </a:rPr>
              <a:t>blockchain</a:t>
            </a:r>
            <a:r>
              <a:rPr lang="en-US" altLang="en-US" kern="0" dirty="0" smtClean="0">
                <a:solidFill>
                  <a:srgbClr val="0F5494"/>
                </a:solidFill>
              </a:rPr>
              <a:t>) </a:t>
            </a:r>
            <a:br>
              <a:rPr lang="en-US" altLang="en-US" kern="0" dirty="0" smtClean="0">
                <a:solidFill>
                  <a:srgbClr val="0F5494"/>
                </a:solidFill>
              </a:rPr>
            </a:br>
            <a:endParaRPr lang="en-US" altLang="en-US" u="sng" kern="0" dirty="0" smtClean="0">
              <a:solidFill>
                <a:srgbClr val="0F5494"/>
              </a:solidFill>
            </a:endParaRPr>
          </a:p>
          <a:p>
            <a:pPr marL="457200" lvl="3" indent="0">
              <a:spcBef>
                <a:spcPts val="0"/>
              </a:spcBef>
              <a:buNone/>
              <a:defRPr/>
            </a:pPr>
            <a:r>
              <a:rPr lang="en-US" altLang="en-US" u="sng" kern="0" dirty="0" smtClean="0">
                <a:solidFill>
                  <a:srgbClr val="0F5494"/>
                </a:solidFill>
              </a:rPr>
              <a:t>Possible </a:t>
            </a:r>
            <a:r>
              <a:rPr lang="en-US" altLang="en-US" u="sng" kern="0" dirty="0">
                <a:solidFill>
                  <a:srgbClr val="0F5494"/>
                </a:solidFill>
              </a:rPr>
              <a:t>co-investments by Member </a:t>
            </a:r>
            <a:r>
              <a:rPr lang="en-US" altLang="en-US" u="sng" kern="0" dirty="0" smtClean="0">
                <a:solidFill>
                  <a:srgbClr val="0F5494"/>
                </a:solidFill>
              </a:rPr>
              <a:t>States (MS) </a:t>
            </a:r>
          </a:p>
          <a:p>
            <a:pPr marL="457200" lvl="3" indent="0" algn="r">
              <a:spcBef>
                <a:spcPts val="0"/>
              </a:spcBef>
              <a:buNone/>
              <a:defRPr/>
            </a:pPr>
            <a:r>
              <a:rPr lang="en-US" altLang="en-US" kern="0" dirty="0" smtClean="0">
                <a:solidFill>
                  <a:srgbClr val="0F5494"/>
                </a:solidFill>
              </a:rPr>
              <a:t>A </a:t>
            </a:r>
            <a:r>
              <a:rPr lang="en-US" altLang="en-US" kern="0" dirty="0">
                <a:solidFill>
                  <a:srgbClr val="0F5494"/>
                </a:solidFill>
              </a:rPr>
              <a:t>priority action for </a:t>
            </a:r>
            <a:r>
              <a:rPr lang="en-US" altLang="en-US" kern="0" dirty="0" smtClean="0">
                <a:solidFill>
                  <a:srgbClr val="0F5494"/>
                </a:solidFill>
              </a:rPr>
              <a:t>MS under </a:t>
            </a:r>
            <a:r>
              <a:rPr lang="en-US" altLang="en-US" kern="0" dirty="0">
                <a:solidFill>
                  <a:srgbClr val="0F5494"/>
                </a:solidFill>
              </a:rPr>
              <a:t>the Coordinated Plan on AI</a:t>
            </a:r>
          </a:p>
          <a:p>
            <a:pPr marL="457200" lvl="3" indent="0">
              <a:spcBef>
                <a:spcPts val="0"/>
              </a:spcBef>
              <a:buNone/>
              <a:defRPr/>
            </a:pPr>
            <a:endParaRPr lang="en-US" altLang="en-US" u="sng" kern="0" dirty="0">
              <a:solidFill>
                <a:srgbClr val="0F5494"/>
              </a:solidFill>
            </a:endParaRPr>
          </a:p>
          <a:p>
            <a:pPr marL="457200" lvl="3" indent="0">
              <a:spcBef>
                <a:spcPts val="0"/>
              </a:spcBef>
              <a:buNone/>
              <a:defRPr/>
            </a:pPr>
            <a:endParaRPr lang="en-US" altLang="en-US" u="sng" kern="0" dirty="0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4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aseline="30000" dirty="0" smtClean="0"/>
              <a:t/>
            </a:r>
            <a:br>
              <a:rPr lang="en-GB" sz="3600" baseline="30000" dirty="0" smtClean="0"/>
            </a:br>
            <a:r>
              <a:rPr lang="en-GB" sz="3600" baseline="30000" dirty="0" smtClean="0"/>
              <a:t>Investment Support Program </a:t>
            </a:r>
            <a:endParaRPr lang="en-GB" sz="3600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504056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Enabling AI/</a:t>
            </a:r>
            <a:r>
              <a:rPr lang="en-US" b="1" dirty="0" err="1" smtClean="0"/>
              <a:t>Blockchain</a:t>
            </a:r>
            <a:r>
              <a:rPr lang="en-US" b="1" dirty="0" smtClean="0"/>
              <a:t> Ecosystems</a:t>
            </a:r>
            <a:endParaRPr lang="en-GB" dirty="0" smtClean="0"/>
          </a:p>
          <a:p>
            <a:endParaRPr lang="en-GB" sz="1200" dirty="0" smtClean="0"/>
          </a:p>
          <a:p>
            <a:r>
              <a:rPr lang="en-GB" b="1" dirty="0"/>
              <a:t>Rapid Market </a:t>
            </a:r>
            <a:r>
              <a:rPr lang="en-GB" b="1" dirty="0" smtClean="0"/>
              <a:t>Assessment/ Market Consultations : </a:t>
            </a:r>
            <a:r>
              <a:rPr lang="en-GB" dirty="0"/>
              <a:t>identify key investment gaps </a:t>
            </a:r>
            <a:r>
              <a:rPr lang="en-GB" dirty="0" smtClean="0"/>
              <a:t>and geographic </a:t>
            </a:r>
            <a:r>
              <a:rPr lang="en-GB" dirty="0" err="1" smtClean="0"/>
              <a:t>prirorities</a:t>
            </a:r>
            <a:endParaRPr lang="en-GB" dirty="0"/>
          </a:p>
          <a:p>
            <a:endParaRPr lang="en-GB" sz="600" b="1" dirty="0" smtClean="0"/>
          </a:p>
          <a:p>
            <a:r>
              <a:rPr lang="en-GB" b="1" dirty="0" smtClean="0"/>
              <a:t>Awareness </a:t>
            </a:r>
            <a:r>
              <a:rPr lang="en-GB" b="1" dirty="0"/>
              <a:t>Raising and Community-Building </a:t>
            </a:r>
            <a:r>
              <a:rPr lang="en-GB" dirty="0"/>
              <a:t>by connecting innovators with investors </a:t>
            </a:r>
            <a:endParaRPr lang="en-GB" dirty="0" smtClean="0"/>
          </a:p>
          <a:p>
            <a:endParaRPr lang="en-GB" sz="600" dirty="0" smtClean="0"/>
          </a:p>
          <a:p>
            <a:r>
              <a:rPr lang="en-GB" b="1" dirty="0" smtClean="0"/>
              <a:t>Knowledge Sharing </a:t>
            </a:r>
            <a:r>
              <a:rPr lang="en-GB" dirty="0" smtClean="0"/>
              <a:t>through a </a:t>
            </a:r>
            <a:r>
              <a:rPr lang="en-GB" b="1" i="1" dirty="0"/>
              <a:t>Massive Open Online Course</a:t>
            </a:r>
            <a:r>
              <a:rPr lang="en-GB" dirty="0"/>
              <a:t> </a:t>
            </a:r>
            <a:r>
              <a:rPr lang="en-GB" dirty="0" smtClean="0"/>
              <a:t>(MOOC) on digital innovations </a:t>
            </a:r>
          </a:p>
          <a:p>
            <a:endParaRPr lang="en-GB" sz="600" dirty="0"/>
          </a:p>
          <a:p>
            <a:r>
              <a:rPr lang="en-GB" b="1" dirty="0"/>
              <a:t>Matchmaking </a:t>
            </a:r>
            <a:r>
              <a:rPr lang="en-GB" dirty="0"/>
              <a:t>between AI/</a:t>
            </a:r>
            <a:r>
              <a:rPr lang="en-GB" dirty="0" err="1"/>
              <a:t>blockchain</a:t>
            </a:r>
            <a:r>
              <a:rPr lang="en-GB" dirty="0"/>
              <a:t> </a:t>
            </a:r>
            <a:r>
              <a:rPr lang="en-GB" dirty="0" err="1"/>
              <a:t>startups</a:t>
            </a:r>
            <a:r>
              <a:rPr lang="en-GB" dirty="0"/>
              <a:t> and finance </a:t>
            </a:r>
            <a:r>
              <a:rPr lang="en-GB" dirty="0" smtClean="0"/>
              <a:t>community </a:t>
            </a:r>
          </a:p>
          <a:p>
            <a:endParaRPr lang="en-GB" sz="600" dirty="0"/>
          </a:p>
          <a:p>
            <a:r>
              <a:rPr lang="en-GB" b="1" dirty="0"/>
              <a:t>P</a:t>
            </a:r>
            <a:r>
              <a:rPr lang="en-GB" b="1" dirty="0" smtClean="0"/>
              <a:t>ortfolio </a:t>
            </a:r>
            <a:r>
              <a:rPr lang="en-GB" b="1" dirty="0"/>
              <a:t>development </a:t>
            </a:r>
            <a:r>
              <a:rPr lang="en-GB" dirty="0"/>
              <a:t>of investment ready projects </a:t>
            </a:r>
            <a:endParaRPr lang="en-GB" dirty="0" smtClean="0"/>
          </a:p>
          <a:p>
            <a:endParaRPr lang="en-GB" sz="600" dirty="0"/>
          </a:p>
          <a:p>
            <a:r>
              <a:rPr lang="en-GB" b="1" dirty="0"/>
              <a:t>Investment Portal </a:t>
            </a:r>
            <a:r>
              <a:rPr lang="en-GB" dirty="0"/>
              <a:t>virtual marketplace for AI/</a:t>
            </a:r>
            <a:r>
              <a:rPr lang="en-GB" dirty="0" err="1"/>
              <a:t>blockchain</a:t>
            </a:r>
            <a:r>
              <a:rPr lang="en-GB" dirty="0"/>
              <a:t> innovators, researchers, the VC community and investors </a:t>
            </a:r>
            <a:endParaRPr lang="en-GB" b="1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30192-6A73-4504-9042-00CA2091F3A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726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5E5-842A-4F5F-B2D0-3446E393B254}" type="slidenum">
              <a:rPr lang="en-GB" altLang="en-US" smtClean="0">
                <a:solidFill>
                  <a:srgbClr val="000000"/>
                </a:solidFill>
              </a:rPr>
              <a:pPr/>
              <a:t>7</a:t>
            </a:fld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5" t="12631" r="11926" b="12875"/>
          <a:stretch/>
        </p:blipFill>
        <p:spPr bwMode="auto">
          <a:xfrm>
            <a:off x="179512" y="1196752"/>
            <a:ext cx="5543551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5" t="20846" r="10437" b="7096"/>
          <a:stretch/>
        </p:blipFill>
        <p:spPr bwMode="auto">
          <a:xfrm>
            <a:off x="1331640" y="3720852"/>
            <a:ext cx="6517585" cy="3137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72200" y="2737098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 smtClean="0"/>
              <a:t>More info: </a:t>
            </a:r>
            <a:r>
              <a:rPr lang="en-GB" b="1" dirty="0">
                <a:hlinkClick r:id="rId4"/>
              </a:rPr>
              <a:t>https://www.openaccessgovernment.org/artificial-intelligence-apps/72323</a:t>
            </a:r>
            <a:r>
              <a:rPr lang="en-GB" b="1" dirty="0" smtClean="0">
                <a:hlinkClick r:id="rId4"/>
              </a:rPr>
              <a:t>/</a:t>
            </a:r>
            <a:r>
              <a:rPr lang="en-GB" b="1" dirty="0" smtClean="0"/>
              <a:t> </a:t>
            </a:r>
            <a:endParaRPr lang="en-GB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1" t="25735" r="14995" b="9706"/>
          <a:stretch/>
        </p:blipFill>
        <p:spPr bwMode="auto">
          <a:xfrm>
            <a:off x="5985035" y="1196752"/>
            <a:ext cx="3117338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" t="13971" r="87696" b="81066"/>
          <a:stretch/>
        </p:blipFill>
        <p:spPr bwMode="auto">
          <a:xfrm>
            <a:off x="-36512" y="529668"/>
            <a:ext cx="2592288" cy="595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49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5E5-842A-4F5F-B2D0-3446E393B254}" type="slidenum">
              <a:rPr lang="en-GB" altLang="en-US" smtClean="0">
                <a:solidFill>
                  <a:srgbClr val="000000"/>
                </a:solidFill>
              </a:rPr>
              <a:pPr/>
              <a:t>8</a:t>
            </a:fld>
            <a:endParaRPr lang="en-GB" altLang="en-US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54" t="25707" r="14978" b="16349"/>
          <a:stretch/>
        </p:blipFill>
        <p:spPr bwMode="auto">
          <a:xfrm>
            <a:off x="-3676" y="1268760"/>
            <a:ext cx="9147676" cy="484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8"/>
          <p:cNvSpPr txBox="1"/>
          <p:nvPr/>
        </p:nvSpPr>
        <p:spPr>
          <a:xfrm>
            <a:off x="23050" y="35411"/>
            <a:ext cx="7429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fr-BE" sz="2400" b="1" dirty="0" smtClean="0">
                <a:solidFill>
                  <a:srgbClr val="FFFFFF"/>
                </a:solidFill>
              </a:rPr>
              <a:t>EU Blockchain Observatory and Forum</a:t>
            </a:r>
          </a:p>
          <a:p>
            <a:r>
              <a:rPr lang="fr-BE" sz="2400" b="1" i="1" dirty="0" err="1" smtClean="0">
                <a:solidFill>
                  <a:srgbClr val="FFFFFF"/>
                </a:solidFill>
              </a:rPr>
              <a:t>Achievements</a:t>
            </a:r>
            <a:r>
              <a:rPr lang="fr-BE" sz="2400" b="1" i="1" dirty="0" smtClean="0">
                <a:solidFill>
                  <a:srgbClr val="FFFFFF"/>
                </a:solidFill>
              </a:rPr>
              <a:t> </a:t>
            </a:r>
            <a:endParaRPr lang="en-GB" sz="2400" b="1" i="1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602128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Symbol" panose="05050102010706020507" pitchFamily="18" charset="2"/>
              <a:buChar char=""/>
            </a:pPr>
            <a:r>
              <a:rPr lang="fr-BE" sz="1050" b="1" dirty="0" smtClean="0">
                <a:solidFill>
                  <a:srgbClr val="4F4F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fr-BE" sz="1050" b="1" dirty="0" smtClean="0">
                <a:solidFill>
                  <a:srgbClr val="4F4F4F"/>
                </a:solidFill>
                <a:latin typeface="Albertus Medium" pitchFamily="34" charset="0"/>
                <a:cs typeface="Arial" panose="020B0604020202020204" pitchFamily="34" charset="0"/>
              </a:rPr>
              <a:t>Blockchain and </a:t>
            </a:r>
            <a:r>
              <a:rPr lang="fr-BE" sz="1050" b="1" dirty="0" err="1" smtClean="0">
                <a:solidFill>
                  <a:srgbClr val="4F4F4F"/>
                </a:solidFill>
                <a:latin typeface="Albertus Medium" pitchFamily="34" charset="0"/>
                <a:cs typeface="Arial" panose="020B0604020202020204" pitchFamily="34" charset="0"/>
              </a:rPr>
              <a:t>Governance</a:t>
            </a:r>
            <a:r>
              <a:rPr lang="fr-BE" sz="1050" b="1" dirty="0" smtClean="0">
                <a:solidFill>
                  <a:srgbClr val="4F4F4F"/>
                </a:solidFill>
                <a:latin typeface="Albertus Medium" pitchFamily="34" charset="0"/>
                <a:cs typeface="Arial" panose="020B0604020202020204" pitchFamily="34" charset="0"/>
              </a:rPr>
              <a:t> </a:t>
            </a:r>
            <a:endParaRPr lang="en-GB" sz="1050" b="1" dirty="0" smtClean="0">
              <a:solidFill>
                <a:srgbClr val="4F4F4F"/>
              </a:solidFill>
              <a:latin typeface="Albertus Medium" pitchFamily="34" charset="0"/>
              <a:cs typeface="Arial" panose="020B0604020202020204" pitchFamily="34" charset="0"/>
            </a:endParaRPr>
          </a:p>
          <a:p>
            <a:pPr marL="171450" indent="-171450">
              <a:buFont typeface="Symbol" panose="05050102010706020507" pitchFamily="18" charset="2"/>
              <a:buChar char=""/>
            </a:pPr>
            <a:r>
              <a:rPr lang="fr-BE" sz="1050" b="1" dirty="0">
                <a:solidFill>
                  <a:srgbClr val="4F4F4F"/>
                </a:solidFill>
                <a:latin typeface="Albertus Medium" pitchFamily="34" charset="0"/>
                <a:cs typeface="Arial" panose="020B0604020202020204" pitchFamily="34" charset="0"/>
              </a:rPr>
              <a:t> </a:t>
            </a:r>
            <a:r>
              <a:rPr lang="fr-BE" sz="1050" b="1" dirty="0" smtClean="0">
                <a:solidFill>
                  <a:srgbClr val="4F4F4F"/>
                </a:solidFill>
                <a:latin typeface="Albertus Medium" pitchFamily="34" charset="0"/>
                <a:cs typeface="Arial" panose="020B0604020202020204" pitchFamily="34" charset="0"/>
              </a:rPr>
              <a:t>  Digital </a:t>
            </a:r>
            <a:r>
              <a:rPr lang="fr-BE" sz="1050" b="1" dirty="0" err="1" smtClean="0">
                <a:solidFill>
                  <a:srgbClr val="4F4F4F"/>
                </a:solidFill>
                <a:latin typeface="Albertus Medium" pitchFamily="34" charset="0"/>
                <a:cs typeface="Arial" panose="020B0604020202020204" pitchFamily="34" charset="0"/>
              </a:rPr>
              <a:t>Assets</a:t>
            </a:r>
            <a:endParaRPr lang="fr-BE" sz="1050" b="1" dirty="0" smtClean="0">
              <a:solidFill>
                <a:srgbClr val="4F4F4F"/>
              </a:solidFill>
              <a:latin typeface="Albertus Medium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4707577"/>
            <a:ext cx="361032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BE" sz="1050" b="1" dirty="0" smtClean="0"/>
              <a:t>Ten </a:t>
            </a:r>
            <a:endParaRPr lang="en-GB" sz="1050" b="1" dirty="0"/>
          </a:p>
        </p:txBody>
      </p:sp>
      <p:sp>
        <p:nvSpPr>
          <p:cNvPr id="8" name="Rectangle 7"/>
          <p:cNvSpPr/>
          <p:nvPr/>
        </p:nvSpPr>
        <p:spPr>
          <a:xfrm>
            <a:off x="35496" y="6611779"/>
            <a:ext cx="43204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7F7F7F"/>
                </a:solidFill>
                <a:latin typeface="Roboto-Regular"/>
              </a:rPr>
              <a:t>Prepared by ConsenSys for the EU Blockchain Observatory and Forum</a:t>
            </a:r>
            <a:endParaRPr lang="en-GB" sz="10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77" t="74208" r="36299" b="12896"/>
          <a:stretch/>
        </p:blipFill>
        <p:spPr bwMode="auto">
          <a:xfrm>
            <a:off x="6329733" y="4941168"/>
            <a:ext cx="2583253" cy="90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51" t="74208" r="59274" b="12896"/>
          <a:stretch/>
        </p:blipFill>
        <p:spPr bwMode="auto">
          <a:xfrm>
            <a:off x="6347530" y="5805264"/>
            <a:ext cx="2616958" cy="959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4" t="71753" r="19520" b="22481"/>
          <a:stretch/>
        </p:blipFill>
        <p:spPr bwMode="auto">
          <a:xfrm>
            <a:off x="6638632" y="4437112"/>
            <a:ext cx="1981200" cy="482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08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1196752"/>
            <a:ext cx="9252520" cy="936625"/>
          </a:xfrm>
        </p:spPr>
        <p:txBody>
          <a:bodyPr/>
          <a:lstStyle/>
          <a:p>
            <a:r>
              <a:rPr lang="fr-BE" dirty="0" err="1" smtClean="0"/>
              <a:t>Blockchain</a:t>
            </a:r>
            <a:r>
              <a:rPr lang="fr-BE" u="sng" dirty="0" err="1" smtClean="0"/>
              <a:t>S</a:t>
            </a:r>
            <a:r>
              <a:rPr lang="fr-BE" dirty="0" smtClean="0"/>
              <a:t> compatibility </a:t>
            </a:r>
            <a:r>
              <a:rPr lang="fr-BE" dirty="0" err="1" smtClean="0"/>
              <a:t>with</a:t>
            </a:r>
            <a:r>
              <a:rPr lang="fr-BE" dirty="0" smtClean="0"/>
              <a:t> GDPR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5E5-842A-4F5F-B2D0-3446E393B254}" type="slidenum">
              <a:rPr lang="en-GB" altLang="en-US" smtClean="0">
                <a:solidFill>
                  <a:srgbClr val="000000"/>
                </a:solidFill>
              </a:rPr>
              <a:pPr/>
              <a:t>9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1623" y="2132856"/>
            <a:ext cx="5112568" cy="3300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ym typeface="Arial"/>
              </a:rPr>
              <a:t>“GDPR compliance is not about the technology, it is about how the technology is used. Just like there is no GDPR-compliant Internet, or GDPR-compliant artificial intelligence algorithm, </a:t>
            </a:r>
            <a:r>
              <a:rPr lang="en-GB" sz="1800" b="1" dirty="0">
                <a:sym typeface="Arial"/>
              </a:rPr>
              <a:t>there is no such thing as a GDPR-compliant blockchain technology</a:t>
            </a:r>
            <a:r>
              <a:rPr lang="en-GB" sz="1800" dirty="0">
                <a:sym typeface="Arial"/>
              </a:rPr>
              <a:t>. There are only GDPR-compliant use cases and applications.”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5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i="1" dirty="0"/>
          </a:p>
        </p:txBody>
      </p:sp>
      <p:pic>
        <p:nvPicPr>
          <p:cNvPr id="6" name="Google Shape;122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99592" y="2204864"/>
            <a:ext cx="2592288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692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EC Document" ma:contentTypeID="0x010100258AA79CEB83498886A3A08681123250008D9B630D4A081141BD16D56472D42EC5" ma:contentTypeVersion="9" ma:contentTypeDescription="Create a new document." ma:contentTypeScope="" ma:versionID="5cbc764bb78383dad5375bcf995cf999">
  <xsd:schema xmlns:xsd="http://www.w3.org/2001/XMLSchema" xmlns:xs="http://www.w3.org/2001/XMLSchema" xmlns:p="http://schemas.microsoft.com/office/2006/metadata/properties" xmlns:ns3="4a2fefce-64c8-48b7-9d79-39ccccc53643" xmlns:ns4="866aabb8-7ec2-447a-a7ff-f911015037e7" targetNamespace="http://schemas.microsoft.com/office/2006/metadata/properties" ma:root="true" ma:fieldsID="88f8dd637e4bcc743be84ae027ddb241" ns3:_="" ns4:_="">
    <xsd:import namespace="4a2fefce-64c8-48b7-9d79-39ccccc53643"/>
    <xsd:import namespace="866aabb8-7ec2-447a-a7ff-f911015037e7"/>
    <xsd:element name="properties">
      <xsd:complexType>
        <xsd:sequence>
          <xsd:element name="documentManagement">
            <xsd:complexType>
              <xsd:all>
                <xsd:element ref="ns3:EC_Collab_Reference" minOccurs="0"/>
                <xsd:element ref="ns3:EC_Collab_DocumentLanguage" minOccurs="0"/>
                <xsd:element ref="ns4:_dlc_DocId" minOccurs="0"/>
                <xsd:element ref="ns4:_dlc_DocIdUrl" minOccurs="0"/>
                <xsd:element ref="ns4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2fefce-64c8-48b7-9d79-39ccccc53643" elementFormDefault="qualified">
    <xsd:import namespace="http://schemas.microsoft.com/office/2006/documentManagement/types"/>
    <xsd:import namespace="http://schemas.microsoft.com/office/infopath/2007/PartnerControls"/>
    <xsd:element name="EC_Collab_Reference" ma:index="12" nillable="true" ma:displayName="Reference" ma:internalName="EC_Collab_Reference">
      <xsd:simpleType>
        <xsd:restriction base="dms:Text"/>
      </xsd:simpleType>
    </xsd:element>
    <xsd:element name="EC_Collab_DocumentLanguage" ma:index="13" nillable="true" ma:displayName="Language" ma:default="EN" ma:internalName="EC_Collab_DocumentLanguage" ma:readOnly="false">
      <xsd:simpleType>
        <xsd:restriction base="dms:Choice">
          <xsd:enumeration value="BG"/>
          <xsd:enumeration value="ES"/>
          <xsd:enumeration value="CS"/>
          <xsd:enumeration value="DA"/>
          <xsd:enumeration value="DE"/>
          <xsd:enumeration value="ET"/>
          <xsd:enumeration value="EL"/>
          <xsd:enumeration value="EN"/>
          <xsd:enumeration value="FR"/>
          <xsd:enumeration value="GA"/>
          <xsd:enumeration value="IT"/>
          <xsd:enumeration value="LT"/>
          <xsd:enumeration value="LV"/>
          <xsd:enumeration value="HU"/>
          <xsd:enumeration value="MT"/>
          <xsd:enumeration value="NL"/>
          <xsd:enumeration value="PL"/>
          <xsd:enumeration value="PT"/>
          <xsd:enumeration value="RO"/>
          <xsd:enumeration value="SK"/>
          <xsd:enumeration value="SL"/>
          <xsd:enumeration value="FI"/>
          <xsd:enumeration value="SV"/>
          <xsd:enumeration value="HR"/>
          <xsd:enumeration value="MK"/>
          <xsd:enumeration value="TR"/>
          <xsd:enumeration value="EU"/>
          <xsd:enumeration value="CA"/>
          <xsd:enumeration value="GL"/>
          <xsd:enumeration value="AB"/>
          <xsd:enumeration value="AA"/>
          <xsd:enumeration value="AF"/>
          <xsd:enumeration value="AK"/>
          <xsd:enumeration value="SQ"/>
          <xsd:enumeration value="AM"/>
          <xsd:enumeration value="AR"/>
          <xsd:enumeration value="AN"/>
          <xsd:enumeration value="HY"/>
          <xsd:enumeration value="AS"/>
          <xsd:enumeration value="AV"/>
          <xsd:enumeration value="AE"/>
          <xsd:enumeration value="AY"/>
          <xsd:enumeration value="AZ"/>
          <xsd:enumeration value="BM"/>
          <xsd:enumeration value="BA"/>
          <xsd:enumeration value="BE"/>
          <xsd:enumeration value="BN"/>
          <xsd:enumeration value="BH"/>
          <xsd:enumeration value="BI"/>
          <xsd:enumeration value="NB"/>
          <xsd:enumeration value="BS"/>
          <xsd:enumeration value="BR"/>
          <xsd:enumeration value="MY"/>
          <xsd:enumeration value="KM"/>
          <xsd:enumeration value="CH"/>
          <xsd:enumeration value="CE"/>
          <xsd:enumeration value="NY"/>
          <xsd:enumeration value="ZH"/>
          <xsd:enumeration value="CU"/>
          <xsd:enumeration value="CV"/>
          <xsd:enumeration value="KW"/>
          <xsd:enumeration value="CO"/>
          <xsd:enumeration value="CR"/>
          <xsd:enumeration value="DV"/>
          <xsd:enumeration value="DZ"/>
          <xsd:enumeration value="EO"/>
          <xsd:enumeration value="EE"/>
          <xsd:enumeration value="FO"/>
          <xsd:enumeration value="FJ"/>
          <xsd:enumeration value="FF"/>
          <xsd:enumeration value="GD"/>
          <xsd:enumeration value="LG"/>
          <xsd:enumeration value="KA"/>
          <xsd:enumeration value="GN"/>
          <xsd:enumeration value="GU"/>
          <xsd:enumeration value="HT"/>
          <xsd:enumeration value="HA"/>
          <xsd:enumeration value="HE"/>
          <xsd:enumeration value="HZ"/>
          <xsd:enumeration value="HI"/>
          <xsd:enumeration value="HO"/>
          <xsd:enumeration value="IS"/>
          <xsd:enumeration value="IO"/>
          <xsd:enumeration value="IG"/>
          <xsd:enumeration value="ID"/>
          <xsd:enumeration value="IA"/>
          <xsd:enumeration value="IE"/>
          <xsd:enumeration value="IU"/>
          <xsd:enumeration value="IK"/>
          <xsd:enumeration value="JA"/>
          <xsd:enumeration value="JV"/>
          <xsd:enumeration value="KL"/>
          <xsd:enumeration value="KN"/>
          <xsd:enumeration value="KR"/>
          <xsd:enumeration value="KS"/>
          <xsd:enumeration value="KK"/>
          <xsd:enumeration value="KI"/>
          <xsd:enumeration value="RW"/>
          <xsd:enumeration value="KY"/>
          <xsd:enumeration value="KV"/>
          <xsd:enumeration value="KG"/>
          <xsd:enumeration value="KO"/>
          <xsd:enumeration value="KJ"/>
          <xsd:enumeration value="KU"/>
          <xsd:enumeration value="LO"/>
          <xsd:enumeration value="LA"/>
          <xsd:enumeration value="LI"/>
          <xsd:enumeration value="LN"/>
          <xsd:enumeration value="LU"/>
          <xsd:enumeration value="LB"/>
          <xsd:enumeration value="MG"/>
          <xsd:enumeration value="MS"/>
          <xsd:enumeration value="ML"/>
          <xsd:enumeration value="GV"/>
          <xsd:enumeration value="MI"/>
          <xsd:enumeration value="MR"/>
          <xsd:enumeration value="MH"/>
          <xsd:enumeration value="MN"/>
          <xsd:enumeration value="NA"/>
          <xsd:enumeration value="NV"/>
          <xsd:enumeration value="ND"/>
          <xsd:enumeration value="NR"/>
          <xsd:enumeration value="NG"/>
          <xsd:enumeration value="NE"/>
          <xsd:enumeration value="SE"/>
          <xsd:enumeration value="NO"/>
          <xsd:enumeration value="NN"/>
          <xsd:enumeration value="OC"/>
          <xsd:enumeration value="OJ"/>
          <xsd:enumeration value="OR"/>
          <xsd:enumeration value="OM"/>
          <xsd:enumeration value="OS"/>
          <xsd:enumeration value="PI"/>
          <xsd:enumeration value="PA"/>
          <xsd:enumeration value="FA"/>
          <xsd:enumeration value="PS"/>
          <xsd:enumeration value="QU"/>
          <xsd:enumeration value="RM"/>
          <xsd:enumeration value="RN"/>
          <xsd:enumeration value="RU"/>
          <xsd:enumeration value="SM"/>
          <xsd:enumeration value="SG"/>
          <xsd:enumeration value="SA"/>
          <xsd:enumeration value="SC"/>
          <xsd:enumeration value="SR"/>
          <xsd:enumeration value="SN"/>
          <xsd:enumeration value="II"/>
          <xsd:enumeration value="SD"/>
          <xsd:enumeration value="SI"/>
          <xsd:enumeration value="SO"/>
          <xsd:enumeration value="ST"/>
          <xsd:enumeration value="SU"/>
          <xsd:enumeration value="SW"/>
          <xsd:enumeration value="SS"/>
          <xsd:enumeration value="TL"/>
          <xsd:enumeration value="TY"/>
          <xsd:enumeration value="TG"/>
          <xsd:enumeration value="TA"/>
          <xsd:enumeration value="TT"/>
          <xsd:enumeration value="TE"/>
          <xsd:enumeration value="TH"/>
          <xsd:enumeration value="BO"/>
          <xsd:enumeration value="TI"/>
          <xsd:enumeration value="TO"/>
          <xsd:enumeration value="TS"/>
          <xsd:enumeration value="TN"/>
          <xsd:enumeration value="TK"/>
          <xsd:enumeration value="TW"/>
          <xsd:enumeration value="UG"/>
          <xsd:enumeration value="UK"/>
          <xsd:enumeration value="UR"/>
          <xsd:enumeration value="UZ"/>
          <xsd:enumeration value="VE"/>
          <xsd:enumeration value="VI"/>
          <xsd:enumeration value="VO"/>
          <xsd:enumeration value="WA"/>
          <xsd:enumeration value="CY"/>
          <xsd:enumeration value="FY"/>
          <xsd:enumeration value="WO"/>
          <xsd:enumeration value="XH"/>
          <xsd:enumeration value="YI"/>
          <xsd:enumeration value="YO"/>
          <xsd:enumeration value="ZA"/>
          <xsd:enumeration value="ZU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6aabb8-7ec2-447a-a7ff-f911015037e7" elementFormDefault="qualified">
    <xsd:import namespace="http://schemas.microsoft.com/office/2006/documentManagement/types"/>
    <xsd:import namespace="http://schemas.microsoft.com/office/infopath/2007/PartnerControls"/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9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 ma:index="8" ma:displayName="Subject"/>
        <xsd:element ref="dc:description" minOccurs="0" maxOccurs="1" ma:index="11" ma:displayName="Comments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66aabb8-7ec2-447a-a7ff-f911015037e7">UVNUSV5RWJH5-526992852-1556</_dlc_DocId>
    <_dlc_DocIdUrl xmlns="866aabb8-7ec2-447a-a7ff-f911015037e7">
      <Url>https://myintracomm-collab.ec.europa.eu/dg/CONNECT/directorateA/UnitA2/_layouts/15/DocIdRedir.aspx?ID=UVNUSV5RWJH5-526992852-1556</Url>
      <Description>UVNUSV5RWJH5-526992852-1556</Description>
    </_dlc_DocIdUrl>
    <EC_Collab_Reference xmlns="4a2fefce-64c8-48b7-9d79-39ccccc53643" xsi:nil="true"/>
    <EC_Collab_DocumentLanguage xmlns="4a2fefce-64c8-48b7-9d79-39ccccc53643">EN</EC_Collab_DocumentLanguage>
  </documentManagement>
</p:properties>
</file>

<file path=customXml/itemProps1.xml><?xml version="1.0" encoding="utf-8"?>
<ds:datastoreItem xmlns:ds="http://schemas.openxmlformats.org/officeDocument/2006/customXml" ds:itemID="{8EDA85F9-30E0-48A9-97AD-444F51E429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45A64E0-E9C4-42F7-A4C8-D580F28BB766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5A81A85-DFBE-4F72-AD5D-9BF5725451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2fefce-64c8-48b7-9d79-39ccccc53643"/>
    <ds:schemaRef ds:uri="866aabb8-7ec2-447a-a7ff-f911015037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3C74582D-510E-4578-B1FC-7359588E887B}">
  <ds:schemaRefs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866aabb8-7ec2-447a-a7ff-f911015037e7"/>
    <ds:schemaRef ds:uri="4a2fefce-64c8-48b7-9d79-39ccccc53643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3855</TotalTime>
  <Words>854</Words>
  <Application>Microsoft Office PowerPoint</Application>
  <PresentationFormat>On-screen Show (4:3)</PresentationFormat>
  <Paragraphs>171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Albertus Medium</vt:lpstr>
      <vt:lpstr>Arial</vt:lpstr>
      <vt:lpstr>Calibri</vt:lpstr>
      <vt:lpstr>EC</vt:lpstr>
      <vt:lpstr>Roboto</vt:lpstr>
      <vt:lpstr>Roboto-Regular</vt:lpstr>
      <vt:lpstr>Symbol</vt:lpstr>
      <vt:lpstr>Verdana</vt:lpstr>
      <vt:lpstr>Default Design</vt:lpstr>
      <vt:lpstr>Blank</vt:lpstr>
      <vt:lpstr>1_Blank</vt:lpstr>
      <vt:lpstr>2_Blank</vt:lpstr>
      <vt:lpstr>EU Blockchain Initiatives, Converging tech &amp; data </vt:lpstr>
      <vt:lpstr>AN AMBITIOUS EU BLOCKCHAIN STRATEGY </vt:lpstr>
      <vt:lpstr> Why AI &amp; Blockchain? </vt:lpstr>
      <vt:lpstr> AI/Blockchain Investment Fund </vt:lpstr>
      <vt:lpstr> AI/Blockchain Investment Fund </vt:lpstr>
      <vt:lpstr> Investment Support Program </vt:lpstr>
      <vt:lpstr>PowerPoint Presentation</vt:lpstr>
      <vt:lpstr>PowerPoint Presentation</vt:lpstr>
      <vt:lpstr>BlockchainS compatibility with GDPR</vt:lpstr>
      <vt:lpstr>Focus on GDPR </vt:lpstr>
      <vt:lpstr>Practical tips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Digitalisation funds for SME - an informal Roundtable</dc:title>
  <dc:creator>Yves.Paindaveine@ec.europa.eu</dc:creator>
  <cp:lastModifiedBy>Anne-Marie Boudou</cp:lastModifiedBy>
  <cp:revision>341</cp:revision>
  <cp:lastPrinted>2019-01-30T14:19:39Z</cp:lastPrinted>
  <dcterms:created xsi:type="dcterms:W3CDTF">2016-05-17T12:56:59Z</dcterms:created>
  <dcterms:modified xsi:type="dcterms:W3CDTF">2019-09-11T07:08:15Z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niqueId">
    <vt:lpwstr>108883</vt:lpwstr>
  </property>
  <property fmtid="{D5CDD505-2E9C-101B-9397-08002B2CF9AE}" pid="4" name="Offisync_UpdateToken">
    <vt:lpwstr>1</vt:lpwstr>
  </property>
  <property fmtid="{D5CDD505-2E9C-101B-9397-08002B2CF9AE}" pid="5" name="Offisync_ProviderInitializationData">
    <vt:lpwstr>https://connected.cnect.cec.eu.int</vt:lpwstr>
  </property>
  <property fmtid="{D5CDD505-2E9C-101B-9397-08002B2CF9AE}" pid="6" name="Jive_LatestUserAccountName">
    <vt:lpwstr>paindyv</vt:lpwstr>
  </property>
  <property fmtid="{D5CDD505-2E9C-101B-9397-08002B2CF9AE}" pid="7" name="Jive_VersionGuid">
    <vt:lpwstr>9f6a5944-aa8c-4ac2-ac03-28374be2fdba</vt:lpwstr>
  </property>
  <property fmtid="{D5CDD505-2E9C-101B-9397-08002B2CF9AE}" pid="8" name="Jive_ModifiedButNotPublished">
    <vt:lpwstr/>
  </property>
  <property fmtid="{D5CDD505-2E9C-101B-9397-08002B2CF9AE}" pid="9" name="ContentTypeId">
    <vt:lpwstr>0x010100258AA79CEB83498886A3A08681123250008D9B630D4A081141BD16D56472D42EC5</vt:lpwstr>
  </property>
  <property fmtid="{D5CDD505-2E9C-101B-9397-08002B2CF9AE}" pid="10" name="_dlc_DocIdItemGuid">
    <vt:lpwstr>76e03cd6-85f7-4c56-9a75-f84194dd8b08</vt:lpwstr>
  </property>
</Properties>
</file>