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12192000" cy="6858000"/>
  <p:notesSz cx="6888163" cy="10018713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1" autoAdjust="0"/>
  </p:normalViewPr>
  <p:slideViewPr>
    <p:cSldViewPr snapToGrid="0">
      <p:cViewPr varScale="1">
        <p:scale>
          <a:sx n="109" d="100"/>
          <a:sy n="109" d="100"/>
        </p:scale>
        <p:origin x="672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6AA47-6130-40D8-A83C-1D8329933549}" type="datetimeFigureOut">
              <a:rPr lang="en-BE" smtClean="0"/>
              <a:t>09/11/2019</a:t>
            </a:fld>
            <a:endParaRPr lang="en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5832B-B857-408E-8362-1D3D5E6EB9DD}" type="slidenum">
              <a:rPr lang="en-BE" smtClean="0"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69379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A5832B-B857-408E-8362-1D3D5E6EB9DD}" type="slidenum">
              <a:rPr lang="en-BE" smtClean="0"/>
              <a:t>4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139248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x-non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FF527C2-0363-431A-9B76-A1A46DF863D0}" type="datetimeFigureOut">
              <a:rPr lang="x-none" smtClean="0"/>
              <a:pPr/>
              <a:t>9/11/2019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495F228-061B-485F-896B-7D80EA0A086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7B550-D0DD-4189-878E-67210F61EA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Blockchain—Success Stories</a:t>
            </a:r>
            <a:endParaRPr lang="x-none" sz="5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F96CD3-D6DC-427B-993E-77EF84C434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Dagmar Tricot</a:t>
            </a:r>
          </a:p>
          <a:p>
            <a:r>
              <a:rPr lang="en-US" sz="2800" b="1" dirty="0"/>
              <a:t>General Counsel of Ferrum</a:t>
            </a:r>
          </a:p>
          <a:p>
            <a:r>
              <a:rPr lang="en-US" sz="2800" b="1" i="1" dirty="0"/>
              <a:t>September 9, 2019</a:t>
            </a:r>
          </a:p>
          <a:p>
            <a:endParaRPr lang="x-none" dirty="0"/>
          </a:p>
        </p:txBody>
      </p:sp>
      <p:sp>
        <p:nvSpPr>
          <p:cNvPr id="5122" name="AutoShape 2" descr="logo"/>
          <p:cNvSpPr>
            <a:spLocks noChangeAspect="1" noChangeArrowheads="1"/>
          </p:cNvSpPr>
          <p:nvPr/>
        </p:nvSpPr>
        <p:spPr bwMode="auto">
          <a:xfrm>
            <a:off x="155575" y="-274638"/>
            <a:ext cx="2457450" cy="571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" name="Picture 4" descr="FERRUM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0045" y="5353029"/>
            <a:ext cx="4902558" cy="114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67216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82BA6-E79C-4C0A-9835-FF5F0E582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Topics</a:t>
            </a:r>
            <a:r>
              <a:rPr lang="en-US" dirty="0"/>
              <a:t> 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7E2CF-AAD2-4563-AB34-6031C37BB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Challenge for equipment leasing and patents</a:t>
            </a:r>
          </a:p>
          <a:p>
            <a:pPr lvl="1"/>
            <a:r>
              <a:rPr lang="en-US" sz="2800" dirty="0"/>
              <a:t>No central market </a:t>
            </a:r>
          </a:p>
          <a:p>
            <a:r>
              <a:rPr lang="en-US" sz="3200" dirty="0"/>
              <a:t>Solution—blockchain and why?</a:t>
            </a:r>
          </a:p>
          <a:p>
            <a:r>
              <a:rPr lang="en-US" sz="3200" dirty="0"/>
              <a:t>Conclusion</a:t>
            </a:r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63807895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8F41F-764D-4B9F-A498-2271FDC48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91E16-A201-4DDF-8768-7106E258B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667" y="2249424"/>
            <a:ext cx="10410779" cy="3763314"/>
          </a:xfrm>
        </p:spPr>
        <p:txBody>
          <a:bodyPr>
            <a:normAutofit/>
          </a:bodyPr>
          <a:lstStyle/>
          <a:p>
            <a:r>
              <a:rPr lang="en-US" dirty="0"/>
              <a:t>Equipment leasing and patent markets are segmented and inefficient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/>
              <a:t>Lengthy process to enter into a transaction  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/>
              <a:t>Costs are high</a:t>
            </a:r>
          </a:p>
        </p:txBody>
      </p:sp>
      <p:pic>
        <p:nvPicPr>
          <p:cNvPr id="5" name="Picture 4" descr="A truck driving down a dirt road&#10;&#10;Description automatically generated">
            <a:extLst>
              <a:ext uri="{FF2B5EF4-FFF2-40B4-BE49-F238E27FC236}">
                <a16:creationId xmlns:a16="http://schemas.microsoft.com/office/drawing/2014/main" id="{F17F2FE5-85D2-4D6F-939F-55B3A8449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20" y="4348976"/>
            <a:ext cx="3407811" cy="2045912"/>
          </a:xfrm>
          <a:prstGeom prst="rect">
            <a:avLst/>
          </a:prstGeom>
        </p:spPr>
      </p:pic>
      <p:pic>
        <p:nvPicPr>
          <p:cNvPr id="9" name="Picture 8" descr="A close up of a blackboard&#10;&#10;Description automatically generated">
            <a:extLst>
              <a:ext uri="{FF2B5EF4-FFF2-40B4-BE49-F238E27FC236}">
                <a16:creationId xmlns:a16="http://schemas.microsoft.com/office/drawing/2014/main" id="{4DDFEF1A-85EE-4D2E-AD24-4537F538444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086" y="4246383"/>
            <a:ext cx="3465799" cy="214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4982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C4C5A-95C5-4273-9524-70C4F5CE6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Leasing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6E6E8-2D93-4CFE-A0A3-2AA165628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market:  $2T</a:t>
            </a:r>
          </a:p>
          <a:p>
            <a:r>
              <a:rPr lang="en-US" dirty="0"/>
              <a:t>A number of players in the field but no central place to transact</a:t>
            </a:r>
          </a:p>
          <a:p>
            <a:pPr lvl="1"/>
            <a:r>
              <a:rPr lang="en-US" sz="2400" dirty="0"/>
              <a:t>Time consuming to negotiate a lease</a:t>
            </a:r>
          </a:p>
          <a:p>
            <a:pPr lvl="1"/>
            <a:r>
              <a:rPr lang="en-US" sz="2400" dirty="0"/>
              <a:t>Lease payments are high</a:t>
            </a:r>
          </a:p>
          <a:p>
            <a:pPr lvl="1"/>
            <a:endParaRPr lang="en-US" dirty="0"/>
          </a:p>
          <a:p>
            <a:endParaRPr lang="en-BE" dirty="0"/>
          </a:p>
        </p:txBody>
      </p:sp>
      <p:pic>
        <p:nvPicPr>
          <p:cNvPr id="7" name="Picture 6" descr="A picture containing sky, transport, outdoor&#10;&#10;Description automatically generated">
            <a:extLst>
              <a:ext uri="{FF2B5EF4-FFF2-40B4-BE49-F238E27FC236}">
                <a16:creationId xmlns:a16="http://schemas.microsoft.com/office/drawing/2014/main" id="{120159D5-D47D-456D-9D55-F59E20A955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099" y="4268689"/>
            <a:ext cx="3528246" cy="221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8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E22A2-0CC1-4459-A932-8EA8D934D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Patents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29AE8-CE0A-4A42-A659-CB5E80DC4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Large market:  $180B</a:t>
            </a:r>
          </a:p>
          <a:p>
            <a:r>
              <a:rPr lang="en-US" dirty="0"/>
              <a:t>Millions spent on R&amp;D/patent prosecution and regulation</a:t>
            </a:r>
          </a:p>
          <a:p>
            <a:r>
              <a:rPr lang="en-US" dirty="0"/>
              <a:t>Numerous parties but no one place to transact </a:t>
            </a:r>
          </a:p>
          <a:p>
            <a:pPr lvl="2"/>
            <a:r>
              <a:rPr lang="en-US" dirty="0"/>
              <a:t>Only 2% of all patents monetized</a:t>
            </a:r>
          </a:p>
          <a:p>
            <a:pPr lvl="2"/>
            <a:r>
              <a:rPr lang="en-US" dirty="0"/>
              <a:t>Transaction costs high</a:t>
            </a:r>
          </a:p>
          <a:p>
            <a:pPr lvl="2"/>
            <a:r>
              <a:rPr lang="en-US" dirty="0"/>
              <a:t>Negotiations lengthy</a:t>
            </a:r>
          </a:p>
        </p:txBody>
      </p:sp>
      <p:pic>
        <p:nvPicPr>
          <p:cNvPr id="9" name="Picture 8" descr="A picture containing linedrawing, text&#10;&#10;Description automatically generated">
            <a:extLst>
              <a:ext uri="{FF2B5EF4-FFF2-40B4-BE49-F238E27FC236}">
                <a16:creationId xmlns:a16="http://schemas.microsoft.com/office/drawing/2014/main" id="{BC949A1A-63F3-4BEA-8402-CAAD52E3C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770" y="3920767"/>
            <a:ext cx="3407813" cy="250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246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0EEFE-3EEE-4A6E-B838-EE0977476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Solution—Permissioned Blockchain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48A50-FD65-41C6-8731-9D61521F4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Blockchain brings all participants together </a:t>
            </a:r>
          </a:p>
          <a:p>
            <a:r>
              <a:rPr lang="en-US" sz="3200" dirty="0"/>
              <a:t>Recorded data can be trusted </a:t>
            </a:r>
          </a:p>
          <a:p>
            <a:r>
              <a:rPr lang="en-US" sz="3200" dirty="0"/>
              <a:t>You can trust the parties you are dealing with</a:t>
            </a:r>
          </a:p>
          <a:p>
            <a:r>
              <a:rPr lang="en-US" sz="3200" dirty="0"/>
              <a:t>Transparent transactions</a:t>
            </a:r>
          </a:p>
          <a:p>
            <a:r>
              <a:rPr lang="en-US" sz="3200" dirty="0"/>
              <a:t>Eliminates intermediaries—reduces costs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21381044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D098-1F5A-4965-99AF-19459DEF3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  <a:endParaRPr lang="x-non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E39A96-E725-4AA6-A561-9E8285A58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Blockchain </a:t>
            </a:r>
          </a:p>
          <a:p>
            <a:pPr lvl="1"/>
            <a:r>
              <a:rPr lang="en-US" sz="2800" dirty="0"/>
              <a:t>Creates efficient markets</a:t>
            </a:r>
          </a:p>
          <a:p>
            <a:pPr lvl="1"/>
            <a:r>
              <a:rPr lang="en-US" sz="2800" dirty="0"/>
              <a:t>“The new technological revolution” and “the 2</a:t>
            </a:r>
            <a:r>
              <a:rPr lang="en-US" sz="2800" baseline="30000" dirty="0"/>
              <a:t>nd</a:t>
            </a:r>
            <a:r>
              <a:rPr lang="en-US" sz="2800" dirty="0"/>
              <a:t> generation of the Internet”</a:t>
            </a:r>
          </a:p>
          <a:p>
            <a:pPr lvl="1"/>
            <a:r>
              <a:rPr lang="en-US" sz="2800" dirty="0"/>
              <a:t>Powerhouses are still in their infancy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033093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10027</TotalTime>
  <Words>163</Words>
  <Application>Microsoft Office PowerPoint</Application>
  <PresentationFormat>Widescreen</PresentationFormat>
  <Paragraphs>37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Georgia</vt:lpstr>
      <vt:lpstr>Trebuchet MS</vt:lpstr>
      <vt:lpstr>Wingdings</vt:lpstr>
      <vt:lpstr>Wingdings 2</vt:lpstr>
      <vt:lpstr>Urban</vt:lpstr>
      <vt:lpstr>Blockchain—Success Stories</vt:lpstr>
      <vt:lpstr>Topics </vt:lpstr>
      <vt:lpstr>Challenge</vt:lpstr>
      <vt:lpstr>Equipment Leasing</vt:lpstr>
      <vt:lpstr>Patents</vt:lpstr>
      <vt:lpstr>Solution—Permissioned Blockchain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Blockchain—Not a Hype</dc:title>
  <dc:creator>Dagmar Tricot</dc:creator>
  <cp:lastModifiedBy>Anne-Marie Boudou</cp:lastModifiedBy>
  <cp:revision>38</cp:revision>
  <cp:lastPrinted>2019-09-06T20:14:36Z</cp:lastPrinted>
  <dcterms:created xsi:type="dcterms:W3CDTF">2019-08-11T21:02:37Z</dcterms:created>
  <dcterms:modified xsi:type="dcterms:W3CDTF">2019-09-11T07:12:16Z</dcterms:modified>
</cp:coreProperties>
</file>