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4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8" r:id="rId2"/>
    <p:sldId id="259" r:id="rId3"/>
    <p:sldId id="269" r:id="rId4"/>
    <p:sldId id="262" r:id="rId5"/>
    <p:sldId id="266" r:id="rId6"/>
    <p:sldId id="261" r:id="rId7"/>
    <p:sldId id="270" r:id="rId8"/>
    <p:sldId id="265" r:id="rId9"/>
    <p:sldId id="267" r:id="rId10"/>
  </p:sldIdLst>
  <p:sldSz cx="12192000" cy="6858000"/>
  <p:notesSz cx="6858000" cy="9144000"/>
  <p:custDataLst>
    <p:tags r:id="rId12"/>
  </p:custDataLst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Fagiolini Edoardo (Open Fiber)" initials="FE(F" lastIdx="5" clrIdx="0">
    <p:extLst>
      <p:ext uri="{19B8F6BF-5375-455C-9EA6-DF929625EA0E}">
        <p15:presenceInfo xmlns:p15="http://schemas.microsoft.com/office/powerpoint/2012/main" userId="S-1-5-21-209216993-2763362892-3104057069-100620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0A1B5D5-9B99-4C35-A422-299274C87663}" styleName="Stile medio 1 - Color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Stile medio 4 - Color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E3FDE45-AF77-4B5C-9715-49D594BDF05E}" styleName="Stile chiaro 1 - Color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Stile chiaro 1 - Color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5294" autoAdjust="0"/>
  </p:normalViewPr>
  <p:slideViewPr>
    <p:cSldViewPr snapToGrid="0">
      <p:cViewPr varScale="1">
        <p:scale>
          <a:sx n="115" d="100"/>
          <a:sy n="115" d="100"/>
        </p:scale>
        <p:origin x="43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760390\Desktop\file%20di%20calcolo%20per%20grafico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724759405074366"/>
          <c:y val="0.17171296296296296"/>
          <c:w val="0.83675240594925637"/>
          <c:h val="0.72088764946048411"/>
        </c:manualLayout>
      </c:layout>
      <c:scatterChart>
        <c:scatterStyle val="lineMarker"/>
        <c:varyColors val="0"/>
        <c:ser>
          <c:idx val="0"/>
          <c:order val="0"/>
          <c:tx>
            <c:strRef>
              <c:f>Foglio3!$C$2</c:f>
              <c:strCache>
                <c:ptCount val="1"/>
                <c:pt idx="0">
                  <c:v>FTTH costs of deployment in Urban areas 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Foglio3!$B$3:$B$22</c:f>
              <c:numCache>
                <c:formatCode>General</c:formatCode>
                <c:ptCount val="2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</c:numCache>
            </c:numRef>
          </c:xVal>
          <c:yVal>
            <c:numRef>
              <c:f>Foglio3!$C$3:$C$22</c:f>
              <c:numCache>
                <c:formatCode>0</c:formatCode>
                <c:ptCount val="20"/>
                <c:pt idx="0">
                  <c:v>1000.001</c:v>
                </c:pt>
                <c:pt idx="1">
                  <c:v>1000.032</c:v>
                </c:pt>
                <c:pt idx="2">
                  <c:v>1000.2430000000001</c:v>
                </c:pt>
                <c:pt idx="3">
                  <c:v>1001.024</c:v>
                </c:pt>
                <c:pt idx="4">
                  <c:v>1003.125</c:v>
                </c:pt>
                <c:pt idx="5">
                  <c:v>1007.776</c:v>
                </c:pt>
                <c:pt idx="6">
                  <c:v>1016.807</c:v>
                </c:pt>
                <c:pt idx="7">
                  <c:v>1032.768</c:v>
                </c:pt>
                <c:pt idx="8">
                  <c:v>1059.049</c:v>
                </c:pt>
                <c:pt idx="9">
                  <c:v>1100</c:v>
                </c:pt>
                <c:pt idx="10">
                  <c:v>1161.0509999999999</c:v>
                </c:pt>
                <c:pt idx="11">
                  <c:v>1248.8320000000001</c:v>
                </c:pt>
                <c:pt idx="12">
                  <c:v>1371.2929999999999</c:v>
                </c:pt>
                <c:pt idx="13">
                  <c:v>1537.8240000000001</c:v>
                </c:pt>
                <c:pt idx="14">
                  <c:v>1759.375</c:v>
                </c:pt>
                <c:pt idx="15">
                  <c:v>2048.576</c:v>
                </c:pt>
                <c:pt idx="16">
                  <c:v>2419.857</c:v>
                </c:pt>
                <c:pt idx="17">
                  <c:v>2889.5680000000002</c:v>
                </c:pt>
                <c:pt idx="18">
                  <c:v>3476.0990000000002</c:v>
                </c:pt>
                <c:pt idx="19">
                  <c:v>4200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641-4581-96CE-2592A8B146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3610664"/>
        <c:axId val="223611056"/>
      </c:scatterChart>
      <c:valAx>
        <c:axId val="223610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3611056"/>
        <c:crosses val="autoZero"/>
        <c:crossBetween val="midCat"/>
        <c:majorUnit val="1"/>
        <c:minorUnit val="1"/>
      </c:valAx>
      <c:valAx>
        <c:axId val="223611056"/>
        <c:scaling>
          <c:orientation val="minMax"/>
        </c:scaling>
        <c:delete val="0"/>
        <c:axPos val="l"/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361066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8635B6-4B85-435F-9BF2-31808B4B9048}" type="datetimeFigureOut">
              <a:rPr lang="it-IT" smtClean="0"/>
              <a:t>25/06/2019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046099-4911-445A-AED7-350B0BF5809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512943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046099-4911-445A-AED7-350B0BF58096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180077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046099-4911-445A-AED7-350B0BF58096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41007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046099-4911-445A-AED7-350B0BF58096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60687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046099-4911-445A-AED7-350B0BF58096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41767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A0A6E07-0C02-4B2A-963A-E342AE4FC0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1184" y="1695386"/>
            <a:ext cx="4114800" cy="2471109"/>
          </a:xfrm>
        </p:spPr>
        <p:txBody>
          <a:bodyPr anchor="b">
            <a:noAutofit/>
          </a:bodyPr>
          <a:lstStyle>
            <a:lvl1pPr algn="ctr">
              <a:defRPr sz="3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FA3158D-F731-424A-B2BF-D8E9B41903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1184" y="4175062"/>
            <a:ext cx="4114800" cy="665162"/>
          </a:xfrm>
        </p:spPr>
        <p:txBody>
          <a:bodyPr/>
          <a:lstStyle>
            <a:lvl1pPr marL="0" indent="0" algn="ctr"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dirty="0"/>
              <a:t>Fare clic per modificare lo stile del sottotitolo dello schema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FBC8321-ABB9-4F9E-B41C-DA36EEFBA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30952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it-IT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308D7721-6EC3-42A4-AB2A-E26ECA0CE5A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4984" y="5708278"/>
            <a:ext cx="1746744" cy="40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113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7F5EC7E-213B-4858-9402-4AA4FBDA5C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444415F-B09F-4018-8359-8276B72DD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DE35A-732E-4D94-B6B1-C87A416326DB}" type="slidenum">
              <a:rPr lang="it-IT" smtClean="0"/>
              <a:t>‹#›</a:t>
            </a:fld>
            <a:endParaRPr lang="it-IT"/>
          </a:p>
        </p:txBody>
      </p:sp>
      <p:sp>
        <p:nvSpPr>
          <p:cNvPr id="7" name="Segnaposto SmartArt 6">
            <a:extLst>
              <a:ext uri="{FF2B5EF4-FFF2-40B4-BE49-F238E27FC236}">
                <a16:creationId xmlns:a16="http://schemas.microsoft.com/office/drawing/2014/main" id="{A919B2C1-9CA9-4995-8D39-E19A34CFE9ED}"/>
              </a:ext>
            </a:extLst>
          </p:cNvPr>
          <p:cNvSpPr>
            <a:spLocks noGrp="1"/>
          </p:cNvSpPr>
          <p:nvPr>
            <p:ph type="dgm" sz="quarter" idx="13"/>
          </p:nvPr>
        </p:nvSpPr>
        <p:spPr>
          <a:xfrm>
            <a:off x="838200" y="1390650"/>
            <a:ext cx="5380038" cy="4741863"/>
          </a:xfr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9" name="Segnaposto immagine 8">
            <a:extLst>
              <a:ext uri="{FF2B5EF4-FFF2-40B4-BE49-F238E27FC236}">
                <a16:creationId xmlns:a16="http://schemas.microsoft.com/office/drawing/2014/main" id="{97820D5B-7391-45B3-8F08-7F1FB710898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76988" y="1390650"/>
            <a:ext cx="4976812" cy="4741863"/>
          </a:xfrm>
        </p:spPr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9443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0DE8CCA-BDDC-46D2-9FE3-4EFBAA01D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DE35A-732E-4D94-B6B1-C87A416326D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9528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8FD0A60-5A4D-4DA7-8771-B7B8752A1D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44347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BDBF930-2B8B-4FCF-AD67-A82223ADD9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AE1842F-E418-44F9-A27B-783BBC60A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7D3DB16-E56E-4C00-AD52-49849D7DF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DE35A-732E-4D94-B6B1-C87A416326D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307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E8F9B92-D55A-484C-B6BB-EDE976195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84225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BE40058D-AB47-45F6-93E5-7D7AB0F9910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8B82959-F6E1-4AF9-BAFB-B68D13B276A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EDE35A-732E-4D94-B6B1-C87A416326DB}" type="slidenum">
              <a:rPr lang="it-IT" smtClean="0"/>
              <a:t>‹#›</a:t>
            </a:fld>
            <a:endParaRPr lang="it-IT"/>
          </a:p>
        </p:txBody>
      </p:sp>
      <p:sp>
        <p:nvSpPr>
          <p:cNvPr id="6" name="Segnaposto immagine 5">
            <a:extLst>
              <a:ext uri="{FF2B5EF4-FFF2-40B4-BE49-F238E27FC236}">
                <a16:creationId xmlns:a16="http://schemas.microsoft.com/office/drawing/2014/main" id="{20EE5969-A393-43C5-91F3-41EBC1E3960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38200" y="1414463"/>
            <a:ext cx="4806950" cy="4632325"/>
          </a:xfrm>
        </p:spPr>
        <p:txBody>
          <a:bodyPr/>
          <a:lstStyle/>
          <a:p>
            <a:endParaRPr lang="it-IT"/>
          </a:p>
        </p:txBody>
      </p:sp>
      <p:sp>
        <p:nvSpPr>
          <p:cNvPr id="8" name="Segnaposto testo 7">
            <a:extLst>
              <a:ext uri="{FF2B5EF4-FFF2-40B4-BE49-F238E27FC236}">
                <a16:creationId xmlns:a16="http://schemas.microsoft.com/office/drawing/2014/main" id="{5A162003-89A9-4295-875A-B9BBBF53A18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0" y="1414463"/>
            <a:ext cx="5413375" cy="4632325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354326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E407AE72-7928-446E-AEBE-DE243760326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C1E6CC2-5694-46EC-9718-7AA7C2AA0DB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EDE35A-732E-4D94-B6B1-C87A416326DB}" type="slidenum">
              <a:rPr lang="it-IT" smtClean="0"/>
              <a:t>‹#›</a:t>
            </a:fld>
            <a:endParaRPr lang="it-IT"/>
          </a:p>
        </p:txBody>
      </p:sp>
      <p:sp>
        <p:nvSpPr>
          <p:cNvPr id="7" name="Segnaposto immagine 6">
            <a:extLst>
              <a:ext uri="{FF2B5EF4-FFF2-40B4-BE49-F238E27FC236}">
                <a16:creationId xmlns:a16="http://schemas.microsoft.com/office/drawing/2014/main" id="{9ABCBBBE-C553-4883-9B18-9F917257FEA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937504" y="0"/>
            <a:ext cx="6254496" cy="6858000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endParaRPr lang="it-IT"/>
          </a:p>
        </p:txBody>
      </p:sp>
      <p:sp>
        <p:nvSpPr>
          <p:cNvPr id="8" name="Titolo 7">
            <a:extLst>
              <a:ext uri="{FF2B5EF4-FFF2-40B4-BE49-F238E27FC236}">
                <a16:creationId xmlns:a16="http://schemas.microsoft.com/office/drawing/2014/main" id="{FF67AB33-AAF6-422A-B61F-41D5517E74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365126"/>
            <a:ext cx="4925568" cy="77341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10" name="Segnaposto testo 9">
            <a:extLst>
              <a:ext uri="{FF2B5EF4-FFF2-40B4-BE49-F238E27FC236}">
                <a16:creationId xmlns:a16="http://schemas.microsoft.com/office/drawing/2014/main" id="{B6CDB567-83C1-4B54-BF6E-A23C928054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41374" y="1401763"/>
            <a:ext cx="4888865" cy="4729162"/>
          </a:xfrm>
        </p:spPr>
        <p:txBody>
          <a:bodyPr/>
          <a:lstStyle/>
          <a:p>
            <a:pPr lvl="0"/>
            <a:r>
              <a:rPr lang="it-IT" dirty="0"/>
              <a:t>Modifica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2154978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346D3B-7BF3-4805-8078-8086160039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478A1ED-FB85-4DE1-8BA9-707B350F72A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8510F70-9BF6-4EA7-B595-38AC86FED1E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EDE35A-732E-4D94-B6B1-C87A416326DB}" type="slidenum">
              <a:rPr lang="it-IT" smtClean="0"/>
              <a:t>‹#›</a:t>
            </a:fld>
            <a:endParaRPr lang="it-IT"/>
          </a:p>
        </p:txBody>
      </p:sp>
      <p:sp>
        <p:nvSpPr>
          <p:cNvPr id="6" name="Segnaposto grafico 5">
            <a:extLst>
              <a:ext uri="{FF2B5EF4-FFF2-40B4-BE49-F238E27FC236}">
                <a16:creationId xmlns:a16="http://schemas.microsoft.com/office/drawing/2014/main" id="{A2091100-A050-4446-9DBC-D0DB97B8B209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838200" y="1401763"/>
            <a:ext cx="10683875" cy="4657725"/>
          </a:xfr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7322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346D3B-7BF3-4805-8078-8086160039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478A1ED-FB85-4DE1-8BA9-707B350F72A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8510F70-9BF6-4EA7-B595-38AC86FED1E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EDE35A-732E-4D94-B6B1-C87A416326DB}" type="slidenum">
              <a:rPr lang="it-IT" smtClean="0"/>
              <a:t>‹#›</a:t>
            </a:fld>
            <a:endParaRPr lang="it-IT"/>
          </a:p>
        </p:txBody>
      </p:sp>
      <p:sp>
        <p:nvSpPr>
          <p:cNvPr id="7" name="Segnaposto SmartArt 6">
            <a:extLst>
              <a:ext uri="{FF2B5EF4-FFF2-40B4-BE49-F238E27FC236}">
                <a16:creationId xmlns:a16="http://schemas.microsoft.com/office/drawing/2014/main" id="{D69F98DA-BBFD-443B-809E-7A493988C277}"/>
              </a:ext>
            </a:extLst>
          </p:cNvPr>
          <p:cNvSpPr>
            <a:spLocks noGrp="1"/>
          </p:cNvSpPr>
          <p:nvPr>
            <p:ph type="dgm" sz="quarter" idx="12"/>
          </p:nvPr>
        </p:nvSpPr>
        <p:spPr>
          <a:xfrm>
            <a:off x="838200" y="1427163"/>
            <a:ext cx="10634663" cy="4400550"/>
          </a:xfrm>
        </p:spPr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6315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405DA86-ECE2-4AC1-ABC3-03F8AEA88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DE35A-732E-4D94-B6B1-C87A416326DB}" type="slidenum">
              <a:rPr lang="it-IT" smtClean="0"/>
              <a:t>‹#›</a:t>
            </a:fld>
            <a:endParaRPr lang="it-IT"/>
          </a:p>
        </p:txBody>
      </p:sp>
      <p:sp>
        <p:nvSpPr>
          <p:cNvPr id="11" name="Segnaposto testo 10">
            <a:extLst>
              <a:ext uri="{FF2B5EF4-FFF2-40B4-BE49-F238E27FC236}">
                <a16:creationId xmlns:a16="http://schemas.microsoft.com/office/drawing/2014/main" id="{FBA0F3C2-83BB-45F0-87F5-00277825396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1" y="1450848"/>
            <a:ext cx="10807700" cy="4473703"/>
          </a:xfrm>
        </p:spPr>
        <p:txBody>
          <a:bodyPr numCol="2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it-IT" dirty="0"/>
              <a:t>Testo a due colonne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4"/>
            <a:endParaRPr lang="it-IT" dirty="0"/>
          </a:p>
          <a:p>
            <a:pPr lvl="0"/>
            <a:endParaRPr lang="it-IT" dirty="0"/>
          </a:p>
          <a:p>
            <a:pPr lvl="0"/>
            <a:endParaRPr lang="it-IT" dirty="0"/>
          </a:p>
          <a:p>
            <a:pPr lvl="0"/>
            <a:endParaRPr lang="it-IT" dirty="0"/>
          </a:p>
          <a:p>
            <a:pPr lvl="0"/>
            <a:endParaRPr lang="it-IT" dirty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t-IT" dirty="0"/>
              <a:t>Testo a due colonne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  <a:p>
            <a:pPr lvl="4"/>
            <a:endParaRPr lang="it-IT" dirty="0"/>
          </a:p>
        </p:txBody>
      </p:sp>
      <p:sp>
        <p:nvSpPr>
          <p:cNvPr id="12" name="Titolo 11">
            <a:extLst>
              <a:ext uri="{FF2B5EF4-FFF2-40B4-BE49-F238E27FC236}">
                <a16:creationId xmlns:a16="http://schemas.microsoft.com/office/drawing/2014/main" id="{B2733990-9874-40EA-9630-CB5433C52B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060043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CC9E00F-D83B-40CA-905E-3B267A66F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5473312-9926-48EF-AF6E-C3FF4945B5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50848"/>
            <a:ext cx="5181600" cy="4726115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BB07197-7D5B-48D0-A65B-9D9C338AAF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450848"/>
            <a:ext cx="5181600" cy="4726115"/>
          </a:xfrm>
        </p:spPr>
        <p:txBody>
          <a:bodyPr/>
          <a:lstStyle/>
          <a:p>
            <a:pPr lvl="0"/>
            <a:r>
              <a:rPr lang="it-IT" dirty="0"/>
              <a:t>Modifica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ECF799D-8B86-4ACA-B11F-0352046F1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DE35A-732E-4D94-B6B1-C87A416326D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6390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7D3BF0E-6A9F-4A55-A7B1-E5818DD44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707771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0BFD80D-DE1C-413D-AE2F-5EF16FDB71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2FCE5BD-215C-4A52-B5C8-DDD34C4F1A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478CC150-7342-433D-B76C-8A2E9B51BF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D9774FE4-02DF-434D-9337-8E59F1DBB2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0146E65F-E533-4B8F-8DE3-20E18CE02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DE35A-732E-4D94-B6B1-C87A416326D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5839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2BA58946-4639-4B6C-837A-2710503D59FC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302" y="6019908"/>
            <a:ext cx="801990" cy="791793"/>
          </a:xfrm>
          <a:prstGeom prst="rect">
            <a:avLst/>
          </a:prstGeom>
        </p:spPr>
      </p:pic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9227957F-3188-41AD-B84A-22F0E09C43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734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57E92AE-FF28-48E0-BE29-FB34277DC7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08149"/>
            <a:ext cx="10515600" cy="47688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CCA4467-72CB-4A41-95D2-63F983D96A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23816" y="631190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DC56867-6286-4B54-BAB1-2EF7DDF87D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21568" y="6233241"/>
            <a:ext cx="624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EDE35A-732E-4D94-B6B1-C87A416326DB}" type="slidenum">
              <a:rPr lang="it-IT" smtClean="0"/>
              <a:t>‹#›</a:t>
            </a:fld>
            <a:endParaRPr lang="it-IT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5CDCF648-1AD5-4CB5-853C-7873ACA9928C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599" y="6311900"/>
            <a:ext cx="1581795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329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>
              <a:lumMod val="50000"/>
              <a:lumOff val="50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1.bin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7" Type="http://schemas.openxmlformats.org/officeDocument/2006/relationships/image" Target="../media/image5.emf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7" Type="http://schemas.openxmlformats.org/officeDocument/2006/relationships/image" Target="../media/image5.emf"/><Relationship Id="rId2" Type="http://schemas.openxmlformats.org/officeDocument/2006/relationships/tags" Target="../tags/tag6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tags" Target="../tags/tag9.xml"/><Relationship Id="rId7" Type="http://schemas.openxmlformats.org/officeDocument/2006/relationships/image" Target="../media/image5.emf"/><Relationship Id="rId2" Type="http://schemas.openxmlformats.org/officeDocument/2006/relationships/tags" Target="../tags/tag8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5.bin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7" Type="http://schemas.openxmlformats.org/officeDocument/2006/relationships/image" Target="../media/image5.emf"/><Relationship Id="rId2" Type="http://schemas.openxmlformats.org/officeDocument/2006/relationships/tags" Target="../tags/tag1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6.bin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7.bin"/><Relationship Id="rId4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8.bin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9.bin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ggetto 4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03412391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7" name="Diapositiva think-cell" r:id="rId5" imgW="470" imgH="469" progId="TCLayout.ActiveDocument.1">
                  <p:embed/>
                </p:oleObj>
              </mc:Choice>
              <mc:Fallback>
                <p:oleObj name="Diapositiva think-cell" r:id="rId5" imgW="470" imgH="469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ttangolo 3" hidden="1"/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it-IT" sz="3200" b="1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7D8F17B7-8255-4ABC-ACFA-DA842AD0E3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9704" y="1695387"/>
            <a:ext cx="5157216" cy="2343214"/>
          </a:xfrm>
        </p:spPr>
        <p:txBody>
          <a:bodyPr/>
          <a:lstStyle/>
          <a:p>
            <a:r>
              <a:rPr lang="it-IT" b="0" dirty="0"/>
              <a:t/>
            </a:r>
            <a:br>
              <a:rPr lang="it-IT" b="0" dirty="0"/>
            </a:br>
            <a:r>
              <a:rPr lang="en-US" b="0" dirty="0"/>
              <a:t> </a:t>
            </a:r>
            <a:r>
              <a:rPr lang="en-US" dirty="0"/>
              <a:t>Very High Capacity and 5G Networks: </a:t>
            </a:r>
            <a:r>
              <a:rPr lang="en-US" b="0" dirty="0"/>
              <a:t/>
            </a:r>
            <a:br>
              <a:rPr lang="en-US" b="0" dirty="0"/>
            </a:br>
            <a:r>
              <a:rPr lang="en-US" dirty="0"/>
              <a:t>from the EU code to the EU market </a:t>
            </a:r>
            <a:r>
              <a:rPr lang="it-IT" dirty="0" smtClean="0"/>
              <a:t> </a:t>
            </a:r>
            <a:endParaRPr lang="it-IT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40465F08-7428-468C-8699-399AB75CE52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it-IT" sz="2000" dirty="0" err="1" smtClean="0"/>
              <a:t>June</a:t>
            </a:r>
            <a:r>
              <a:rPr lang="it-IT" sz="2000" dirty="0" smtClean="0"/>
              <a:t> 24, </a:t>
            </a:r>
            <a:r>
              <a:rPr lang="it-IT" sz="2000" dirty="0"/>
              <a:t>2019</a:t>
            </a:r>
          </a:p>
        </p:txBody>
      </p:sp>
      <p:sp>
        <p:nvSpPr>
          <p:cNvPr id="6" name="Sottotitolo 2">
            <a:extLst>
              <a:ext uri="{FF2B5EF4-FFF2-40B4-BE49-F238E27FC236}">
                <a16:creationId xmlns:a16="http://schemas.microsoft.com/office/drawing/2014/main" id="{40465F08-7428-468C-8699-399AB75CE525}"/>
              </a:ext>
            </a:extLst>
          </p:cNvPr>
          <p:cNvSpPr txBox="1">
            <a:spLocks/>
          </p:cNvSpPr>
          <p:nvPr/>
        </p:nvSpPr>
        <p:spPr>
          <a:xfrm>
            <a:off x="6639498" y="5344929"/>
            <a:ext cx="3760095" cy="7343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smtClean="0"/>
              <a:t>Francesco Nonno</a:t>
            </a:r>
          </a:p>
          <a:p>
            <a:pPr algn="l"/>
            <a:r>
              <a:rPr lang="en-US" dirty="0"/>
              <a:t>Head of Regulatory </a:t>
            </a:r>
            <a:r>
              <a:rPr lang="en-US" dirty="0" smtClean="0"/>
              <a:t>Affairs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89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ggetto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1328190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" name="Diapositiva think-cell" r:id="rId6" imgW="470" imgH="469" progId="TCLayout.ActiveDocument.1">
                  <p:embed/>
                </p:oleObj>
              </mc:Choice>
              <mc:Fallback>
                <p:oleObj name="Diapositiva think-cell" r:id="rId6" imgW="470" imgH="469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ttangolo 5" hidden="1"/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it-IT" sz="2800" i="1" dirty="0">
              <a:latin typeface="Calibri" panose="020F0502020204030204" pitchFamily="34" charset="0"/>
              <a:ea typeface="+mj-ea"/>
              <a:cs typeface="+mj-cs"/>
              <a:sym typeface="Calibri" panose="020F0502020204030204" pitchFamily="34" charset="0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67D4C88C-1B7F-4A5F-9655-C3ED3F4F3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8601"/>
            <a:ext cx="10808208" cy="880872"/>
          </a:xfrm>
        </p:spPr>
        <p:txBody>
          <a:bodyPr>
            <a:normAutofit fontScale="90000"/>
          </a:bodyPr>
          <a:lstStyle/>
          <a:p>
            <a:r>
              <a:rPr lang="it-IT" sz="3100" dirty="0"/>
              <a:t>The EU Electronic Communications Code (EECC) </a:t>
            </a:r>
            <a:br>
              <a:rPr lang="it-IT" sz="3100" dirty="0"/>
            </a:br>
            <a:r>
              <a:rPr lang="it-IT" sz="3100" b="0" i="1" dirty="0" smtClean="0">
                <a:latin typeface="Calibri" panose="020F0502020204030204" pitchFamily="34" charset="0"/>
              </a:rPr>
              <a:t>The general </a:t>
            </a:r>
            <a:r>
              <a:rPr lang="it-IT" sz="3100" b="0" i="1" dirty="0" err="1" smtClean="0">
                <a:latin typeface="Calibri" panose="020F0502020204030204" pitchFamily="34" charset="0"/>
              </a:rPr>
              <a:t>provisions</a:t>
            </a:r>
            <a:endParaRPr lang="it-IT" sz="3100" b="0" i="1" dirty="0">
              <a:latin typeface="Calibri" panose="020F0502020204030204" pitchFamily="34" charset="0"/>
            </a:endParaRP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F0DCE5F-A502-40A7-9D96-62579FF2B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DE35A-732E-4D94-B6B1-C87A416326DB}" type="slidenum">
              <a:rPr lang="it-IT" smtClean="0"/>
              <a:t>2</a:t>
            </a:fld>
            <a:endParaRPr lang="it-IT"/>
          </a:p>
        </p:txBody>
      </p:sp>
      <p:sp>
        <p:nvSpPr>
          <p:cNvPr id="5" name="Segnaposto contenuto 2">
            <a:extLst>
              <a:ext uri="{FF2B5EF4-FFF2-40B4-BE49-F238E27FC236}">
                <a16:creationId xmlns:a16="http://schemas.microsoft.com/office/drawing/2014/main" id="{5B72E803-22EA-4AC7-A515-2962DF3A8CE5}"/>
              </a:ext>
            </a:extLst>
          </p:cNvPr>
          <p:cNvSpPr txBox="1">
            <a:spLocks/>
          </p:cNvSpPr>
          <p:nvPr/>
        </p:nvSpPr>
        <p:spPr>
          <a:xfrm>
            <a:off x="610022" y="1236473"/>
            <a:ext cx="10749366" cy="47173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0850" indent="-355600" algn="just">
              <a:lnSpc>
                <a:spcPct val="100000"/>
              </a:lnSpc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it-IT" sz="18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The </a:t>
            </a:r>
            <a:r>
              <a:rPr lang="en-US" sz="1800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EU Electronic Communications Code (EECC) </a:t>
            </a:r>
            <a:r>
              <a:rPr lang="en-US" sz="18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introduces the following general objectives:</a:t>
            </a:r>
            <a:endParaRPr lang="en-US" sz="1800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</a:endParaRPr>
          </a:p>
          <a:p>
            <a:pPr marL="793750" indent="-342900" algn="just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</a:pPr>
            <a:r>
              <a:rPr lang="en-US" sz="18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promoting the </a:t>
            </a:r>
            <a:r>
              <a:rPr lang="en-US" sz="1800" b="1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deployment </a:t>
            </a:r>
            <a:r>
              <a:rPr lang="en-US" sz="1800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and take-up of </a:t>
            </a:r>
            <a:r>
              <a:rPr lang="en-US" sz="1800" b="1" i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V</a:t>
            </a:r>
            <a:r>
              <a:rPr lang="en-US" sz="1800" b="1" i="1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ery </a:t>
            </a:r>
            <a:r>
              <a:rPr lang="en-US" sz="1800" b="1" i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H</a:t>
            </a:r>
            <a:r>
              <a:rPr lang="en-US" sz="1800" b="1" i="1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igh </a:t>
            </a:r>
            <a:r>
              <a:rPr lang="en-US" sz="1800" b="1" i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C</a:t>
            </a:r>
            <a:r>
              <a:rPr lang="en-US" sz="1800" b="1" i="1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apacity 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N</a:t>
            </a:r>
            <a:r>
              <a:rPr lang="en-US" sz="18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etworks 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(VHCN’s</a:t>
            </a:r>
            <a:r>
              <a:rPr lang="en-US" sz="18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);</a:t>
            </a:r>
          </a:p>
          <a:p>
            <a:pPr marL="793750" indent="-342900" algn="just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</a:pPr>
            <a:r>
              <a:rPr lang="en-US" sz="18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promoting </a:t>
            </a:r>
            <a:r>
              <a:rPr lang="en-US" sz="1800" b="1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sustainable</a:t>
            </a:r>
            <a:r>
              <a:rPr lang="en-US" sz="18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sz="1800" b="1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competition</a:t>
            </a:r>
            <a:r>
              <a:rPr lang="en-US" sz="18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 in the provision of electronic communications networks;</a:t>
            </a:r>
          </a:p>
          <a:p>
            <a:pPr marL="793750" indent="-342900" algn="just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</a:pPr>
            <a:r>
              <a:rPr lang="en-US" sz="18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ensuring 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the provision of “</a:t>
            </a:r>
            <a:r>
              <a:rPr lang="en-US" sz="1800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good quality, affordable, publicly available services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”</a:t>
            </a:r>
            <a:r>
              <a:rPr lang="en-US" sz="1800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to end </a:t>
            </a:r>
            <a:r>
              <a:rPr lang="en-US" sz="18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users.</a:t>
            </a:r>
          </a:p>
          <a:p>
            <a:pPr marL="450850" indent="-355600" algn="just">
              <a:lnSpc>
                <a:spcPct val="100000"/>
              </a:lnSpc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It changes the 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traditional regulatory </a:t>
            </a:r>
            <a:r>
              <a:rPr lang="en-US" sz="1800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trade-off between competition and incentives to </a:t>
            </a:r>
            <a:r>
              <a:rPr lang="en-US" sz="1800" b="1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investments</a:t>
            </a:r>
            <a:r>
              <a:rPr lang="en-US" sz="18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: the 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NRAs </a:t>
            </a:r>
            <a:r>
              <a:rPr lang="en-US" sz="1800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are entrusted 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to provide regulatory measures </a:t>
            </a:r>
            <a:r>
              <a:rPr lang="en-US" sz="18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aimed at fostering 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investments in </a:t>
            </a:r>
            <a:r>
              <a:rPr lang="en-US" sz="1800" i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ultra-broadband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sz="18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infrastructures</a:t>
            </a:r>
            <a:r>
              <a:rPr lang="it-IT" sz="18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. </a:t>
            </a:r>
            <a:endParaRPr lang="en-US" sz="1800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</a:endParaRPr>
          </a:p>
          <a:p>
            <a:pPr marL="450850" indent="-355600" algn="just">
              <a:lnSpc>
                <a:spcPct val="100000"/>
              </a:lnSpc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it-IT" sz="1800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</a:endParaRPr>
          </a:p>
          <a:p>
            <a:pPr marL="450850" indent="-355600" algn="just">
              <a:lnSpc>
                <a:spcPct val="100000"/>
              </a:lnSpc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it-IT" sz="1800" dirty="0" smtClean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</a:endParaRPr>
          </a:p>
          <a:p>
            <a:pPr marL="450850" indent="-355600" algn="just">
              <a:lnSpc>
                <a:spcPct val="100000"/>
              </a:lnSpc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it-IT" sz="1800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</a:endParaRPr>
          </a:p>
          <a:p>
            <a:pPr marL="95250" indent="0" algn="just">
              <a:lnSpc>
                <a:spcPct val="100000"/>
              </a:lnSpc>
              <a:spcAft>
                <a:spcPts val="1200"/>
              </a:spcAft>
              <a:buClr>
                <a:schemeClr val="accent1"/>
              </a:buClr>
              <a:buNone/>
            </a:pPr>
            <a:endParaRPr lang="en-US" sz="1800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</a:endParaRPr>
          </a:p>
          <a:p>
            <a:pPr marL="95250" indent="0" algn="just">
              <a:lnSpc>
                <a:spcPct val="100000"/>
              </a:lnSpc>
              <a:spcAft>
                <a:spcPts val="1200"/>
              </a:spcAft>
              <a:buClr>
                <a:schemeClr val="accent1"/>
              </a:buClr>
              <a:buNone/>
            </a:pPr>
            <a:endParaRPr lang="en-US" sz="1800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9" name="Tabel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5967926"/>
              </p:ext>
            </p:extLst>
          </p:nvPr>
        </p:nvGraphicFramePr>
        <p:xfrm>
          <a:off x="838200" y="3671048"/>
          <a:ext cx="10521188" cy="2282800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3749173">
                  <a:extLst>
                    <a:ext uri="{9D8B030D-6E8A-4147-A177-3AD203B41FA5}">
                      <a16:colId xmlns:a16="http://schemas.microsoft.com/office/drawing/2014/main" val="2689607873"/>
                    </a:ext>
                  </a:extLst>
                </a:gridCol>
                <a:gridCol w="6772015">
                  <a:extLst>
                    <a:ext uri="{9D8B030D-6E8A-4147-A177-3AD203B41FA5}">
                      <a16:colId xmlns:a16="http://schemas.microsoft.com/office/drawing/2014/main" val="220907734"/>
                    </a:ext>
                  </a:extLst>
                </a:gridCol>
              </a:tblGrid>
              <a:tr h="45142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it-IT" sz="1400" b="1" i="0" kern="1200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Article</a:t>
                      </a:r>
                      <a:endParaRPr lang="it-IT" sz="1400" b="1" i="0" kern="1200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US" sz="1400" b="1" i="0" kern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Regulatory provisions</a:t>
                      </a: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545886411"/>
                  </a:ext>
                </a:extLst>
              </a:tr>
              <a:tr h="686767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 kern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SMP Wholesale-only operators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 kern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(art. 80)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0" i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Light regulation that provides the following</a:t>
                      </a:r>
                      <a:r>
                        <a:rPr lang="en-US" sz="1400" b="0" i="0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conditions to all wholesale services:</a:t>
                      </a:r>
                      <a:endParaRPr lang="en-US" sz="1400" b="0" i="0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non-discrimination and</a:t>
                      </a:r>
                      <a:r>
                        <a:rPr lang="en-US" sz="1400" b="0" i="0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access </a:t>
                      </a:r>
                      <a:r>
                        <a:rPr lang="en-US" sz="1400" b="0" i="0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obligations to networks</a:t>
                      </a:r>
                      <a:endParaRPr lang="en-US" sz="1400" b="0" i="0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fair and reasonable pricing (instead of price control)</a:t>
                      </a: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856399091"/>
                  </a:ext>
                </a:extLst>
              </a:tr>
              <a:tr h="114461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b="1" i="0" kern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Commitment to co-invest </a:t>
                      </a:r>
                      <a:r>
                        <a:rPr lang="en-US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</a:t>
                      </a:r>
                      <a:r>
                        <a:rPr lang="en-US" sz="1400" b="1" i="0" kern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VHC Networks</a:t>
                      </a:r>
                      <a:r>
                        <a:rPr lang="en-US" sz="1400" b="1" i="0" kern="1200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proposed by SMP operators</a:t>
                      </a:r>
                      <a:endParaRPr lang="en-US" sz="1400" b="1" i="0" kern="1200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400" b="1" i="0" kern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(art. 76)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0" i="0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Usual obligations (including cost orientation and price control) are not applicable to VHCN, if it is guaranteed:</a:t>
                      </a:r>
                      <a:endParaRPr lang="it-IT" sz="1400" b="0" i="0" u="none" strike="noStrike" kern="1200" baseline="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285750" indent="-285750" algn="just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kern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flexibility in terms of the value and timing of the participation of each co-investor to the investment</a:t>
                      </a:r>
                      <a:r>
                        <a:rPr lang="en-US" sz="1400" b="0" i="0" kern="1200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project</a:t>
                      </a:r>
                      <a:endParaRPr lang="en-US" sz="1400" b="0" i="0" kern="1200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0" i="0" kern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access obligations</a:t>
                      </a:r>
                      <a:r>
                        <a:rPr lang="en-US" sz="1400" b="0" i="0" kern="1200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on </a:t>
                      </a:r>
                      <a:r>
                        <a:rPr lang="en-US" sz="1400" b="0" i="0" kern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fair, reasonable and non-discriminatory terms to the VHCNs</a:t>
                      </a: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8098330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1224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ggetto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5196729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1" name="Diapositiva think-cell" r:id="rId6" imgW="470" imgH="469" progId="TCLayout.ActiveDocument.1">
                  <p:embed/>
                </p:oleObj>
              </mc:Choice>
              <mc:Fallback>
                <p:oleObj name="Diapositiva think-cell" r:id="rId6" imgW="470" imgH="469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ttangolo 5" hidden="1"/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800" i="1" dirty="0">
              <a:latin typeface="Calibri" panose="020F0502020204030204" pitchFamily="34" charset="0"/>
              <a:ea typeface="+mj-ea"/>
              <a:cs typeface="+mj-cs"/>
              <a:sym typeface="Calibri" panose="020F0502020204030204" pitchFamily="34" charset="0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67D4C88C-1B7F-4A5F-9655-C3ED3F4F3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8601"/>
            <a:ext cx="10808208" cy="880872"/>
          </a:xfrm>
        </p:spPr>
        <p:txBody>
          <a:bodyPr>
            <a:normAutofit fontScale="90000"/>
          </a:bodyPr>
          <a:lstStyle/>
          <a:p>
            <a:r>
              <a:rPr lang="en-US" sz="3100" dirty="0" smtClean="0"/>
              <a:t>The investment choice of a private investor</a:t>
            </a:r>
            <a:br>
              <a:rPr lang="en-US" sz="3100" dirty="0" smtClean="0"/>
            </a:br>
            <a:r>
              <a:rPr lang="en-US" sz="3100" b="0" i="1" dirty="0" smtClean="0">
                <a:latin typeface="Calibri" panose="020F0502020204030204" pitchFamily="34" charset="0"/>
              </a:rPr>
              <a:t>Main issues</a:t>
            </a:r>
            <a:endParaRPr lang="en-US" sz="3100" b="0" i="1" dirty="0">
              <a:latin typeface="Calibri" panose="020F0502020204030204" pitchFamily="34" charset="0"/>
            </a:endParaRP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F0DCE5F-A502-40A7-9D96-62579FF2B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DE35A-732E-4D94-B6B1-C87A416326DB}" type="slidenum">
              <a:rPr lang="it-IT" smtClean="0"/>
              <a:t>3</a:t>
            </a:fld>
            <a:endParaRPr lang="it-IT"/>
          </a:p>
        </p:txBody>
      </p:sp>
      <p:sp>
        <p:nvSpPr>
          <p:cNvPr id="5" name="Segnaposto contenuto 2">
            <a:extLst>
              <a:ext uri="{FF2B5EF4-FFF2-40B4-BE49-F238E27FC236}">
                <a16:creationId xmlns:a16="http://schemas.microsoft.com/office/drawing/2014/main" id="{5B72E803-22EA-4AC7-A515-2962DF3A8CE5}"/>
              </a:ext>
            </a:extLst>
          </p:cNvPr>
          <p:cNvSpPr txBox="1">
            <a:spLocks/>
          </p:cNvSpPr>
          <p:nvPr/>
        </p:nvSpPr>
        <p:spPr>
          <a:xfrm>
            <a:off x="838200" y="1236473"/>
            <a:ext cx="10521188" cy="47173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5250" indent="0" algn="just">
              <a:lnSpc>
                <a:spcPct val="100000"/>
              </a:lnSpc>
              <a:spcAft>
                <a:spcPts val="1200"/>
              </a:spcAft>
              <a:buClr>
                <a:schemeClr val="accent1"/>
              </a:buClr>
              <a:buNone/>
            </a:pPr>
            <a:r>
              <a:rPr lang="en-GB" sz="20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When a potential investor evaluates the business case of an investment in VHC Networks, he has to answer a few relevant questions:</a:t>
            </a:r>
          </a:p>
          <a:p>
            <a:pPr marL="450850" indent="-355600" algn="just">
              <a:lnSpc>
                <a:spcPct val="100000"/>
              </a:lnSpc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What price level can be expected in the near future ?</a:t>
            </a:r>
          </a:p>
          <a:p>
            <a:pPr marL="450850" indent="-355600" algn="just">
              <a:lnSpc>
                <a:spcPct val="100000"/>
              </a:lnSpc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What level of average cost is sustainable with this pricing ?</a:t>
            </a:r>
          </a:p>
          <a:p>
            <a:pPr marL="450850" indent="-355600" algn="just">
              <a:lnSpc>
                <a:spcPct val="100000"/>
              </a:lnSpc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How much of existing infrastructures can be re-used ?</a:t>
            </a:r>
          </a:p>
          <a:p>
            <a:pPr marL="450850" indent="-355600" algn="just">
              <a:lnSpc>
                <a:spcPct val="100000"/>
              </a:lnSpc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Which areas can be covered with this average cost </a:t>
            </a:r>
            <a:r>
              <a:rPr lang="en-GB" sz="20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and this expected level of re-usage?</a:t>
            </a:r>
          </a:p>
          <a:p>
            <a:pPr marL="450850" indent="-355600" algn="just">
              <a:lnSpc>
                <a:spcPct val="100000"/>
              </a:lnSpc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en-GB" sz="2000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</a:endParaRPr>
          </a:p>
          <a:p>
            <a:pPr marL="450850" indent="-355600" algn="just">
              <a:lnSpc>
                <a:spcPct val="100000"/>
              </a:lnSpc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en-GB" sz="2000" dirty="0" smtClean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</a:endParaRPr>
          </a:p>
          <a:p>
            <a:pPr marL="450850" indent="-355600" algn="just">
              <a:lnSpc>
                <a:spcPct val="100000"/>
              </a:lnSpc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en-GB" sz="2000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9553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ggetto 5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75875407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1" name="Diapositiva think-cell" r:id="rId6" imgW="470" imgH="469" progId="TCLayout.ActiveDocument.1">
                  <p:embed/>
                </p:oleObj>
              </mc:Choice>
              <mc:Fallback>
                <p:oleObj name="Diapositiva think-cell" r:id="rId6" imgW="470" imgH="469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ttangolo 4" hidden="1"/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it-IT" sz="2800" b="1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02015" y="248395"/>
            <a:ext cx="10515600" cy="74434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 smtClean="0"/>
              <a:t>The business case for FTTH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73902" y="1034877"/>
            <a:ext cx="6180569" cy="3617806"/>
          </a:xfrm>
        </p:spPr>
        <p:txBody>
          <a:bodyPr>
            <a:no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The deployment of a 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“full-fibre” 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network is quite costly: </a:t>
            </a:r>
            <a:endParaRPr lang="en-US" sz="2000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</a:endParaRPr>
          </a:p>
          <a:p>
            <a:pPr marL="442913" indent="-265113" algn="just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</a:pP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the 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average per unit cost of deploying 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a FTTH 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network significantly increases for high levels of FTTH coverage 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(the effect is enhanced in rural areas)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;</a:t>
            </a:r>
          </a:p>
          <a:p>
            <a:pPr marL="442913" indent="-265113" algn="just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a coverage of about 90% of the households requires average 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realization 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costs 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up to 30-40% more than a 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40% coverage;</a:t>
            </a:r>
          </a:p>
          <a:p>
            <a:pPr marL="442913" indent="-265113" algn="just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Retail operators need uniform coverage (&gt;70/80%) for their marketing strategies</a:t>
            </a:r>
          </a:p>
          <a:p>
            <a:pPr marL="442913" indent="-265113" algn="just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</a:pP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i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f private investment is desired, an equilibrium 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price should guarantee an adequate 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remuneration for the coverage 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of at 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least 80-90% of the market</a:t>
            </a:r>
            <a:endParaRPr lang="en-US" sz="2000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DE35A-732E-4D94-B6B1-C87A416326DB}" type="slidenum">
              <a:rPr lang="it-IT" smtClean="0"/>
              <a:t>4</a:t>
            </a:fld>
            <a:endParaRPr lang="it-IT"/>
          </a:p>
        </p:txBody>
      </p:sp>
      <p:graphicFrame>
        <p:nvGraphicFramePr>
          <p:cNvPr id="115" name="Grafico 1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1946578"/>
              </p:ext>
            </p:extLst>
          </p:nvPr>
        </p:nvGraphicFramePr>
        <p:xfrm>
          <a:off x="6791702" y="1561974"/>
          <a:ext cx="4792103" cy="28191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17" name="Rettangolo 116"/>
          <p:cNvSpPr/>
          <p:nvPr/>
        </p:nvSpPr>
        <p:spPr>
          <a:xfrm>
            <a:off x="9546539" y="4285216"/>
            <a:ext cx="18247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b="1" dirty="0" smtClean="0"/>
              <a:t>% </a:t>
            </a:r>
            <a:r>
              <a:rPr lang="it-IT" sz="1200" b="1" dirty="0"/>
              <a:t>of FTTH </a:t>
            </a:r>
            <a:r>
              <a:rPr lang="it-IT" sz="1200" b="1" dirty="0" err="1" smtClean="0"/>
              <a:t>coverage</a:t>
            </a:r>
            <a:endParaRPr lang="it-IT" sz="1200" b="1" dirty="0"/>
          </a:p>
        </p:txBody>
      </p:sp>
      <p:sp>
        <p:nvSpPr>
          <p:cNvPr id="118" name="Rettangolo 117"/>
          <p:cNvSpPr/>
          <p:nvPr/>
        </p:nvSpPr>
        <p:spPr>
          <a:xfrm>
            <a:off x="6654471" y="1536344"/>
            <a:ext cx="11101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b="1" dirty="0" err="1" smtClean="0"/>
              <a:t>Average</a:t>
            </a:r>
            <a:r>
              <a:rPr lang="it-IT" sz="1200" b="1" dirty="0" smtClean="0"/>
              <a:t> cost of FTTH</a:t>
            </a:r>
            <a:endParaRPr lang="it-IT" sz="1200" b="1" dirty="0"/>
          </a:p>
        </p:txBody>
      </p:sp>
      <p:cxnSp>
        <p:nvCxnSpPr>
          <p:cNvPr id="120" name="Connettore diritto 119"/>
          <p:cNvCxnSpPr/>
          <p:nvPr/>
        </p:nvCxnSpPr>
        <p:spPr>
          <a:xfrm>
            <a:off x="10869732" y="2828905"/>
            <a:ext cx="0" cy="1224000"/>
          </a:xfrm>
          <a:prstGeom prst="line">
            <a:avLst/>
          </a:prstGeom>
          <a:ln w="22225">
            <a:solidFill>
              <a:schemeClr val="bg2">
                <a:lumMod val="75000"/>
              </a:schemeClr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8" name="Connettore diritto 127"/>
          <p:cNvCxnSpPr/>
          <p:nvPr/>
        </p:nvCxnSpPr>
        <p:spPr>
          <a:xfrm>
            <a:off x="9224339" y="3623721"/>
            <a:ext cx="0" cy="396000"/>
          </a:xfrm>
          <a:prstGeom prst="line">
            <a:avLst/>
          </a:prstGeom>
          <a:ln w="22225">
            <a:solidFill>
              <a:schemeClr val="bg2">
                <a:lumMod val="75000"/>
              </a:schemeClr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9" name="Connettore diritto 128"/>
          <p:cNvCxnSpPr/>
          <p:nvPr/>
        </p:nvCxnSpPr>
        <p:spPr>
          <a:xfrm flipH="1">
            <a:off x="7655308" y="3559210"/>
            <a:ext cx="1620000" cy="1"/>
          </a:xfrm>
          <a:prstGeom prst="line">
            <a:avLst/>
          </a:prstGeom>
          <a:ln w="22225">
            <a:solidFill>
              <a:schemeClr val="bg2">
                <a:lumMod val="75000"/>
              </a:schemeClr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CasellaDiTesto 6"/>
          <p:cNvSpPr txBox="1"/>
          <p:nvPr/>
        </p:nvSpPr>
        <p:spPr>
          <a:xfrm>
            <a:off x="10614675" y="4100693"/>
            <a:ext cx="65326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 smtClean="0"/>
              <a:t>90%</a:t>
            </a:r>
            <a:endParaRPr lang="it-IT" sz="1050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9022396" y="4083763"/>
            <a:ext cx="65326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 smtClean="0"/>
              <a:t>40%</a:t>
            </a:r>
            <a:endParaRPr lang="it-IT" sz="1050" dirty="0"/>
          </a:p>
        </p:txBody>
      </p:sp>
      <p:cxnSp>
        <p:nvCxnSpPr>
          <p:cNvPr id="20" name="Connettore diritto 19"/>
          <p:cNvCxnSpPr/>
          <p:nvPr/>
        </p:nvCxnSpPr>
        <p:spPr>
          <a:xfrm flipH="1">
            <a:off x="7655311" y="2818518"/>
            <a:ext cx="3204000" cy="1"/>
          </a:xfrm>
          <a:prstGeom prst="line">
            <a:avLst/>
          </a:prstGeom>
          <a:ln w="22225">
            <a:solidFill>
              <a:schemeClr val="bg2">
                <a:lumMod val="75000"/>
              </a:schemeClr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Rettangolo 11"/>
          <p:cNvSpPr/>
          <p:nvPr/>
        </p:nvSpPr>
        <p:spPr>
          <a:xfrm>
            <a:off x="7634109" y="1566368"/>
            <a:ext cx="32464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4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US" b="1" dirty="0"/>
              <a:t>The cost model for a FTTH </a:t>
            </a:r>
            <a:r>
              <a:rPr lang="en-US" b="1" dirty="0" smtClean="0"/>
              <a:t>network</a:t>
            </a:r>
            <a:endParaRPr lang="en-US" b="1" dirty="0"/>
          </a:p>
        </p:txBody>
      </p:sp>
      <p:sp>
        <p:nvSpPr>
          <p:cNvPr id="13" name="Triangolo isoscele 12"/>
          <p:cNvSpPr/>
          <p:nvPr/>
        </p:nvSpPr>
        <p:spPr>
          <a:xfrm rot="5400000">
            <a:off x="11344435" y="3960120"/>
            <a:ext cx="144000" cy="144000"/>
          </a:xfrm>
          <a:prstGeom prst="triangl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Triangolo isoscele 22"/>
          <p:cNvSpPr/>
          <p:nvPr/>
        </p:nvSpPr>
        <p:spPr>
          <a:xfrm rot="21480000">
            <a:off x="7285919" y="1838477"/>
            <a:ext cx="144000" cy="144000"/>
          </a:xfrm>
          <a:prstGeom prst="triangl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6" name="Connettore 2 15"/>
          <p:cNvCxnSpPr/>
          <p:nvPr/>
        </p:nvCxnSpPr>
        <p:spPr>
          <a:xfrm>
            <a:off x="9187754" y="2855166"/>
            <a:ext cx="0" cy="60900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ttangolo 8"/>
          <p:cNvSpPr/>
          <p:nvPr/>
        </p:nvSpPr>
        <p:spPr>
          <a:xfrm>
            <a:off x="624453" y="5300819"/>
            <a:ext cx="10959352" cy="707886"/>
          </a:xfrm>
          <a:prstGeom prst="rect">
            <a:avLst/>
          </a:prstGeom>
          <a:ln w="12700">
            <a:solidFill>
              <a:schemeClr val="accent1">
                <a:shade val="50000"/>
              </a:schemeClr>
            </a:solidFill>
            <a:prstDash val="sysDash"/>
          </a:ln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The NRA should find a difficult balance between reducing market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failure </a:t>
            </a:r>
            <a:r>
              <a:rPr lang="en-U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areas (allowing a fair return on investment) and guaranteeing that retail operators can compete with the incumbent</a:t>
            </a:r>
            <a:endParaRPr lang="en-US" sz="20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2147589" y="6404546"/>
            <a:ext cx="854067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*See Open Fiber response to the Public consultation for the Market Analysis (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AGCOM Resolution n. 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613/18/CONS)</a:t>
            </a:r>
            <a:endParaRPr lang="it-IT" sz="1400" dirty="0"/>
          </a:p>
        </p:txBody>
      </p:sp>
      <p:sp>
        <p:nvSpPr>
          <p:cNvPr id="14" name="Callout 1 13"/>
          <p:cNvSpPr/>
          <p:nvPr/>
        </p:nvSpPr>
        <p:spPr>
          <a:xfrm>
            <a:off x="9546540" y="2098646"/>
            <a:ext cx="1312772" cy="525183"/>
          </a:xfrm>
          <a:prstGeom prst="borderCallout1">
            <a:avLst>
              <a:gd name="adj1" fmla="val 105434"/>
              <a:gd name="adj2" fmla="val 103260"/>
              <a:gd name="adj3" fmla="val 119940"/>
              <a:gd name="adj4" fmla="val 11026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Costs significantly increase  with coverage</a:t>
            </a:r>
            <a:endParaRPr lang="it-IT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03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ggetto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0759033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6" name="Diapositiva think-cell" r:id="rId5" imgW="270" imgH="270" progId="TCLayout.ActiveDocument.1">
                  <p:embed/>
                </p:oleObj>
              </mc:Choice>
              <mc:Fallback>
                <p:oleObj name="Diapositiva think-cell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ttangolo 5" hidden="1"/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it-IT" sz="2800" b="1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Private vs Public investment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1167950"/>
            <a:ext cx="10515600" cy="3847803"/>
          </a:xfrm>
        </p:spPr>
        <p:txBody>
          <a:bodyPr>
            <a:normAutofit fontScale="92500" lnSpcReduction="10000"/>
          </a:bodyPr>
          <a:lstStyle/>
          <a:p>
            <a:pPr marL="450850" indent="-355600" algn="just">
              <a:lnSpc>
                <a:spcPct val="100000"/>
              </a:lnSpc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US" sz="22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Regulated prices act as an anchor price for VHC Networks. Therefore the choices of the NRA have a relevant impact on investment </a:t>
            </a:r>
          </a:p>
          <a:p>
            <a:pPr marL="450850" indent="-355600" algn="just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US" sz="22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NRA tools:</a:t>
            </a:r>
          </a:p>
          <a:p>
            <a:pPr marL="908050" lvl="1" indent="-355600" algn="just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sz="19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Level of prices (but trade-off between competition and promotion of investments)</a:t>
            </a:r>
          </a:p>
          <a:p>
            <a:pPr marL="908050" lvl="1" indent="-355600" algn="just">
              <a:lnSpc>
                <a:spcPct val="100000"/>
              </a:lnSpc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sz="19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Geographic differentiation (based on “Color” of areas)</a:t>
            </a:r>
          </a:p>
          <a:p>
            <a:pPr marL="908050" lvl="1" indent="-355600" algn="just">
              <a:lnSpc>
                <a:spcPct val="100000"/>
              </a:lnSpc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sz="19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Management of copper switch off and of migration to VHC Networks</a:t>
            </a:r>
          </a:p>
          <a:p>
            <a:pPr marL="450850" indent="-355600" algn="just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US" sz="22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Private </a:t>
            </a:r>
            <a:r>
              <a:rPr lang="en-US" sz="22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investment by itself can not guarantee both:</a:t>
            </a:r>
          </a:p>
          <a:p>
            <a:pPr marL="908050" lvl="1" indent="-355600" algn="just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sz="19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The policy targets of DAE and Gigabit Society</a:t>
            </a:r>
          </a:p>
          <a:p>
            <a:pPr marL="908050" lvl="1" indent="-355600" algn="just">
              <a:lnSpc>
                <a:spcPct val="100000"/>
              </a:lnSpc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sz="19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The Universal Service </a:t>
            </a:r>
            <a:endParaRPr lang="en-US" sz="1900" dirty="0" smtClean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DE35A-732E-4D94-B6B1-C87A416326DB}" type="slidenum">
              <a:rPr lang="it-IT" smtClean="0"/>
              <a:t>5</a:t>
            </a:fld>
            <a:endParaRPr lang="it-IT"/>
          </a:p>
        </p:txBody>
      </p:sp>
      <p:sp>
        <p:nvSpPr>
          <p:cNvPr id="8" name="Rettangolo 7"/>
          <p:cNvSpPr/>
          <p:nvPr/>
        </p:nvSpPr>
        <p:spPr>
          <a:xfrm>
            <a:off x="838200" y="5125994"/>
            <a:ext cx="10515600" cy="707886"/>
          </a:xfrm>
          <a:prstGeom prst="rect">
            <a:avLst/>
          </a:prstGeom>
          <a:ln w="12700">
            <a:solidFill>
              <a:schemeClr val="accent1">
                <a:shade val="50000"/>
              </a:schemeClr>
            </a:solidFill>
            <a:prstDash val="sysDash"/>
          </a:ln>
        </p:spPr>
        <p:txBody>
          <a:bodyPr wrap="square">
            <a:spAutoFit/>
          </a:bodyPr>
          <a:lstStyle/>
          <a:p>
            <a:pPr marL="95250" algn="ctr">
              <a:lnSpc>
                <a:spcPct val="100000"/>
              </a:lnSpc>
              <a:spcAft>
                <a:spcPts val="1200"/>
              </a:spcAft>
              <a:buClr>
                <a:schemeClr val="accent1"/>
              </a:buClr>
            </a:pPr>
            <a:r>
              <a:rPr lang="en-US" sz="2000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The </a:t>
            </a:r>
            <a:r>
              <a:rPr lang="en-US" sz="2000" b="1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national deployment </a:t>
            </a:r>
            <a:r>
              <a:rPr lang="en-US" sz="2000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of a “full-fibre” network requires a strong coordination among policy objectives and regulatory intervention</a:t>
            </a:r>
          </a:p>
        </p:txBody>
      </p:sp>
    </p:spTree>
    <p:extLst>
      <p:ext uri="{BB962C8B-B14F-4D97-AF65-F5344CB8AC3E}">
        <p14:creationId xmlns:p14="http://schemas.microsoft.com/office/powerpoint/2010/main" val="105932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ggetto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54064543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5" name="Diapositiva think-cell" r:id="rId6" imgW="470" imgH="469" progId="TCLayout.ActiveDocument.1">
                  <p:embed/>
                </p:oleObj>
              </mc:Choice>
              <mc:Fallback>
                <p:oleObj name="Diapositiva think-cell" r:id="rId6" imgW="470" imgH="469" progId="TCLayout.ActiveDocument.1">
                  <p:embed/>
                  <p:pic>
                    <p:nvPicPr>
                      <p:cNvPr id="7" name="Oggetto 6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ttangolo 5" hidden="1"/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it-IT" sz="2800" i="1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67D4C88C-1B7F-4A5F-9655-C3ED3F4F3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8601"/>
            <a:ext cx="10808208" cy="880872"/>
          </a:xfrm>
        </p:spPr>
        <p:txBody>
          <a:bodyPr>
            <a:normAutofit/>
          </a:bodyPr>
          <a:lstStyle/>
          <a:p>
            <a:r>
              <a:rPr lang="it-IT" dirty="0"/>
              <a:t>The Wholesale-only </a:t>
            </a:r>
            <a:r>
              <a:rPr lang="it-IT" dirty="0" smtClean="0"/>
              <a:t>Model</a:t>
            </a:r>
            <a:r>
              <a:rPr lang="it-IT" i="1" dirty="0" smtClean="0"/>
              <a:t/>
            </a:r>
            <a:br>
              <a:rPr lang="it-IT" i="1" dirty="0" smtClean="0"/>
            </a:br>
            <a:r>
              <a:rPr lang="it-IT" b="0" i="1" dirty="0" err="1" smtClean="0"/>
              <a:t>Economic</a:t>
            </a:r>
            <a:r>
              <a:rPr lang="it-IT" b="0" i="1" dirty="0" smtClean="0"/>
              <a:t> </a:t>
            </a:r>
            <a:r>
              <a:rPr lang="it-IT" b="0" i="1" dirty="0" err="1"/>
              <a:t>incentives</a:t>
            </a:r>
            <a:r>
              <a:rPr lang="it-IT" b="0" i="1" dirty="0"/>
              <a:t> to the </a:t>
            </a:r>
            <a:r>
              <a:rPr lang="it-IT" b="0" i="1" dirty="0" err="1"/>
              <a:t>deployment</a:t>
            </a:r>
            <a:r>
              <a:rPr lang="it-IT" b="0" i="1" dirty="0"/>
              <a:t> of </a:t>
            </a:r>
            <a:r>
              <a:rPr lang="it-IT" b="0" i="1" dirty="0" err="1"/>
              <a:t>VHCNs</a:t>
            </a:r>
            <a:endParaRPr lang="it-IT" b="0" i="1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B72E803-22EA-4AC7-A515-2962DF3A8C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07391"/>
            <a:ext cx="10515600" cy="373380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F0DCE5F-A502-40A7-9D96-62579FF2B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DE35A-732E-4D94-B6B1-C87A416326DB}" type="slidenum">
              <a:rPr lang="it-IT" smtClean="0"/>
              <a:t>6</a:t>
            </a:fld>
            <a:endParaRPr lang="it-IT"/>
          </a:p>
        </p:txBody>
      </p:sp>
      <p:sp>
        <p:nvSpPr>
          <p:cNvPr id="5" name="Segnaposto contenuto 2">
            <a:extLst>
              <a:ext uri="{FF2B5EF4-FFF2-40B4-BE49-F238E27FC236}">
                <a16:creationId xmlns:a16="http://schemas.microsoft.com/office/drawing/2014/main" id="{5B72E803-22EA-4AC7-A515-2962DF3A8CE5}"/>
              </a:ext>
            </a:extLst>
          </p:cNvPr>
          <p:cNvSpPr txBox="1">
            <a:spLocks/>
          </p:cNvSpPr>
          <p:nvPr/>
        </p:nvSpPr>
        <p:spPr>
          <a:xfrm>
            <a:off x="818388" y="1364288"/>
            <a:ext cx="10678847" cy="39544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buClr>
                <a:srgbClr val="E32D91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“Wholesale-only Model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” seems </a:t>
            </a:r>
            <a:r>
              <a:rPr lang="en-US" sz="20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beneficial to the VHC infrastructure deployment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as:</a:t>
            </a:r>
          </a:p>
          <a:p>
            <a:pPr marL="444500" indent="-285750" algn="just"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 is </a:t>
            </a: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more </a:t>
            </a:r>
            <a:r>
              <a:rPr lang="en-US" sz="20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effective in </a:t>
            </a: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attracting the necessary long-term investments 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new 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infrastructures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;</a:t>
            </a:r>
            <a:endParaRPr lang="en-US" sz="2000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</a:endParaRPr>
          </a:p>
          <a:p>
            <a:pPr marL="444500" indent="-285750" algn="just"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 has the potential to </a:t>
            </a: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trigger more investments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new FTTH infrastructures also on the side of incumbents;</a:t>
            </a:r>
          </a:p>
          <a:p>
            <a:pPr marL="444500" indent="-285750" algn="just"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vast majority of </a:t>
            </a: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wholesale-only operators are new entrants 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that modify the structure of the wholesale market (from a monopoly to a competitive oligopoly);</a:t>
            </a:r>
          </a:p>
          <a:p>
            <a:pPr marL="444500" indent="-285750" algn="just"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sz="20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Wholesale-only operators </a:t>
            </a: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usually do </a:t>
            </a:r>
            <a:r>
              <a:rPr lang="en-US" sz="20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not have copper legacy networks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only focus on the deployment of new FTTH infrastructures;</a:t>
            </a:r>
          </a:p>
          <a:p>
            <a:pPr marL="444500" indent="-285750" algn="just"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 is aimed at </a:t>
            </a:r>
            <a:r>
              <a:rPr lang="en-US" sz="20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developing an </a:t>
            </a:r>
            <a:r>
              <a:rPr lang="it-IT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“open </a:t>
            </a:r>
            <a:r>
              <a:rPr lang="it-IT" sz="20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access</a:t>
            </a:r>
            <a:r>
              <a:rPr lang="it-IT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network”</a:t>
            </a:r>
            <a:r>
              <a:rPr lang="it-IT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it-IT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which</a:t>
            </a:r>
            <a:r>
              <a:rPr lang="it-IT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implies 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that the </a:t>
            </a:r>
            <a:r>
              <a:rPr lang="en-US" sz="2000" i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future–proof 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network is made 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available to 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 the operators on fair 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non-discriminatory 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terms and conditions;</a:t>
            </a:r>
          </a:p>
          <a:p>
            <a:pPr marL="444500" indent="-285750" algn="just"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access 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prices 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ensure an adequate profitability 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investments in NGA networks, 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while </a:t>
            </a:r>
            <a:r>
              <a:rPr lang="en-US" sz="20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open access ensures that the benefits of VHC deployment 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are shared with all the market players.</a:t>
            </a:r>
            <a:endParaRPr lang="en-US" sz="2000" dirty="0" smtClean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976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ggetto 5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1365061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7" name="Diapositiva think-cell" r:id="rId5" imgW="270" imgH="270" progId="TCLayout.ActiveDocument.1">
                  <p:embed/>
                </p:oleObj>
              </mc:Choice>
              <mc:Fallback>
                <p:oleObj name="Diapositiva think-cell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ttangolo 4" hidden="1"/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it-IT" sz="2800" b="1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dirty="0" err="1" smtClean="0"/>
              <a:t>Incumbents</a:t>
            </a:r>
            <a:r>
              <a:rPr lang="it-IT" dirty="0" smtClean="0"/>
              <a:t> </a:t>
            </a:r>
            <a:r>
              <a:rPr lang="it-IT" dirty="0" err="1" smtClean="0"/>
              <a:t>have</a:t>
            </a:r>
            <a:r>
              <a:rPr lang="it-IT" dirty="0" smtClean="0"/>
              <a:t> no </a:t>
            </a:r>
            <a:r>
              <a:rPr lang="it-IT" dirty="0" err="1" smtClean="0"/>
              <a:t>incentives</a:t>
            </a:r>
            <a:r>
              <a:rPr lang="it-IT" dirty="0" smtClean="0"/>
              <a:t> to accelerate investment in VHC Networks, </a:t>
            </a:r>
            <a:r>
              <a:rPr lang="it-IT" dirty="0" err="1" smtClean="0"/>
              <a:t>unless</a:t>
            </a:r>
            <a:r>
              <a:rPr lang="it-IT" dirty="0" smtClean="0"/>
              <a:t> </a:t>
            </a:r>
            <a:r>
              <a:rPr lang="it-IT" dirty="0" err="1" smtClean="0"/>
              <a:t>they</a:t>
            </a:r>
            <a:r>
              <a:rPr lang="it-IT" dirty="0" smtClean="0"/>
              <a:t> are </a:t>
            </a:r>
            <a:r>
              <a:rPr lang="it-IT" dirty="0" err="1" smtClean="0"/>
              <a:t>pushed</a:t>
            </a:r>
            <a:r>
              <a:rPr lang="it-IT" dirty="0" smtClean="0"/>
              <a:t> by </a:t>
            </a:r>
            <a:r>
              <a:rPr lang="it-IT" dirty="0" err="1" smtClean="0"/>
              <a:t>competition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1" y="1441901"/>
            <a:ext cx="4594412" cy="429999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450850" indent="-355600" algn="just"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High 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return on depreciated copper </a:t>
            </a:r>
            <a:endParaRPr lang="en-US" sz="2000" dirty="0" smtClean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</a:endParaRPr>
          </a:p>
          <a:p>
            <a:pPr marL="450850" indent="-355600" algn="just"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en-US" sz="2000" dirty="0" smtClean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</a:endParaRPr>
          </a:p>
          <a:p>
            <a:pPr marL="450850" indent="-355600" algn="just"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Control of the 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most relevant infrastructure </a:t>
            </a:r>
            <a:endParaRPr lang="en-US" sz="2000" dirty="0" smtClean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</a:endParaRPr>
          </a:p>
          <a:p>
            <a:pPr marL="450850" indent="-355600" algn="just"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Opportunity to manage 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wholesale 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pricing</a:t>
            </a:r>
            <a:endParaRPr lang="en-US" sz="2000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</a:endParaRPr>
          </a:p>
          <a:p>
            <a:pPr marL="450850" indent="-355600" algn="just"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Incumbents have a very large share (close to 100%) of wholesale 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market</a:t>
            </a:r>
          </a:p>
          <a:p>
            <a:pPr marL="450850" indent="-355600" algn="just"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Incumbents know where the customers are </a:t>
            </a:r>
            <a:endParaRPr lang="en-US" sz="2000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DE35A-732E-4D94-B6B1-C87A416326DB}" type="slidenum">
              <a:rPr lang="it-IT" smtClean="0"/>
              <a:t>7</a:t>
            </a:fld>
            <a:endParaRPr lang="it-IT"/>
          </a:p>
        </p:txBody>
      </p:sp>
      <p:sp>
        <p:nvSpPr>
          <p:cNvPr id="7" name="Segnaposto contenuto 2"/>
          <p:cNvSpPr txBox="1">
            <a:spLocks/>
          </p:cNvSpPr>
          <p:nvPr/>
        </p:nvSpPr>
        <p:spPr>
          <a:xfrm>
            <a:off x="6844553" y="1441901"/>
            <a:ext cx="4509247" cy="42999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0850" indent="-355600" algn="just"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Low incentive to invest, unless they are pushed by competition or network degradation </a:t>
            </a:r>
          </a:p>
          <a:p>
            <a:pPr marL="450850" indent="-355600"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Advantages in re-usage </a:t>
            </a:r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dbdbdbvbbvdbv</a:t>
            </a:r>
          </a:p>
          <a:p>
            <a:pPr marL="450850" indent="-355600" algn="just"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Ability to 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make 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the 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migration to VHCN easier/more difficult </a:t>
            </a:r>
            <a:endParaRPr lang="en-US" sz="2000" dirty="0" smtClean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</a:endParaRPr>
          </a:p>
          <a:p>
            <a:pPr marL="450850" indent="-355600" algn="just"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Opportunity to leverage existing commercial relationships</a:t>
            </a:r>
          </a:p>
          <a:p>
            <a:pPr marL="450850" indent="-355600" algn="just"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Opportunity to concentrate efforts</a:t>
            </a:r>
          </a:p>
          <a:p>
            <a:endParaRPr lang="it-IT" sz="2000" dirty="0"/>
          </a:p>
        </p:txBody>
      </p:sp>
      <p:sp>
        <p:nvSpPr>
          <p:cNvPr id="8" name="Freccia a destra 7"/>
          <p:cNvSpPr/>
          <p:nvPr/>
        </p:nvSpPr>
        <p:spPr>
          <a:xfrm>
            <a:off x="5513295" y="3160059"/>
            <a:ext cx="1250575" cy="8945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04578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ggetto 4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03383123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2" name="Diapositiva think-cell" r:id="rId5" imgW="351" imgH="363" progId="TCLayout.ActiveDocument.1">
                  <p:embed/>
                </p:oleObj>
              </mc:Choice>
              <mc:Fallback>
                <p:oleObj name="Diapositiva think-cell" r:id="rId5" imgW="351" imgH="363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ttangolo 2" hidden="1"/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it-IT" sz="2800" b="1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188319" y="1100897"/>
            <a:ext cx="11145669" cy="5345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850" indent="-355600" algn="just">
              <a:lnSpc>
                <a:spcPct val="90000"/>
              </a:lnSpc>
              <a:spcBef>
                <a:spcPts val="1000"/>
              </a:spcBef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To achieve the objectives of the “Gigabit Society” NRAs have to guarantee that the wholesale-only business model can evolve in a fairly competitive market since it is able to foster both competition and VHC networks roll-out.</a:t>
            </a:r>
            <a:endParaRPr lang="it-IT" sz="2000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</a:endParaRPr>
          </a:p>
          <a:p>
            <a:pPr marL="450850" indent="-355600" algn="just">
              <a:lnSpc>
                <a:spcPct val="90000"/>
              </a:lnSpc>
              <a:spcBef>
                <a:spcPts val="1000"/>
              </a:spcBef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Incumbents have replied to the entry of wholesale-only operators by adopting anticompetitive practices, mainly</a:t>
            </a:r>
            <a:r>
              <a:rPr lang="en-GB" sz="200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:</a:t>
            </a:r>
            <a:endParaRPr lang="en-GB" dirty="0" smtClean="0"/>
          </a:p>
          <a:p>
            <a:pPr marL="714375" lvl="1" indent="-271463" algn="just">
              <a:spcAft>
                <a:spcPts val="600"/>
              </a:spcAft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en-GB" sz="2000" b="1" dirty="0" smtClean="0">
                <a:latin typeface="Calibri" panose="020F0502020204030204" pitchFamily="34" charset="0"/>
              </a:rPr>
              <a:t>Selective </a:t>
            </a:r>
            <a:r>
              <a:rPr lang="en-GB" sz="2000" b="1" dirty="0">
                <a:latin typeface="Calibri" panose="020F0502020204030204" pitchFamily="34" charset="0"/>
              </a:rPr>
              <a:t>price cuts </a:t>
            </a:r>
            <a:r>
              <a:rPr lang="en-GB" sz="2000" dirty="0">
                <a:latin typeface="Calibri" panose="020F0502020204030204" pitchFamily="34" charset="0"/>
              </a:rPr>
              <a:t>(on a geographic or product basis) and cross subsidies</a:t>
            </a:r>
          </a:p>
          <a:p>
            <a:pPr marL="714375" lvl="1" indent="-271463" algn="just">
              <a:spcAft>
                <a:spcPts val="600"/>
              </a:spcAft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en-GB" sz="2000" b="1" dirty="0">
                <a:latin typeface="Calibri" panose="020F0502020204030204" pitchFamily="34" charset="0"/>
              </a:rPr>
              <a:t>Lock-in practices and conditional rebates </a:t>
            </a:r>
            <a:r>
              <a:rPr lang="en-GB" sz="2000" dirty="0">
                <a:latin typeface="Calibri" panose="020F0502020204030204" pitchFamily="34" charset="0"/>
              </a:rPr>
              <a:t>(aimed at reducing demand for new entrants</a:t>
            </a:r>
            <a:r>
              <a:rPr lang="en-GB" sz="2000" dirty="0" smtClean="0">
                <a:latin typeface="Calibri" panose="020F0502020204030204" pitchFamily="34" charset="0"/>
              </a:rPr>
              <a:t>) – i.e.  </a:t>
            </a:r>
            <a:r>
              <a:rPr lang="en-GB" sz="2000" i="1" dirty="0" smtClean="0">
                <a:latin typeface="Calibri" panose="020F0502020204030204" pitchFamily="34" charset="0"/>
              </a:rPr>
              <a:t>Easy Fiber</a:t>
            </a:r>
            <a:r>
              <a:rPr lang="en-GB" sz="2000" dirty="0" smtClean="0">
                <a:latin typeface="Calibri" panose="020F0502020204030204" pitchFamily="34" charset="0"/>
              </a:rPr>
              <a:t> </a:t>
            </a:r>
            <a:r>
              <a:rPr lang="en-GB" sz="2000" i="1" dirty="0" smtClean="0">
                <a:latin typeface="Calibri" panose="020F0502020204030204" pitchFamily="34" charset="0"/>
              </a:rPr>
              <a:t>wholesale offer</a:t>
            </a:r>
            <a:r>
              <a:rPr lang="en-GB" sz="2000" dirty="0" smtClean="0">
                <a:latin typeface="Calibri" panose="020F0502020204030204" pitchFamily="34" charset="0"/>
              </a:rPr>
              <a:t>;</a:t>
            </a:r>
            <a:endParaRPr lang="en-GB" sz="2000" dirty="0">
              <a:latin typeface="Calibri" panose="020F0502020204030204" pitchFamily="34" charset="0"/>
            </a:endParaRPr>
          </a:p>
          <a:p>
            <a:pPr marL="714375" lvl="1" indent="-271463" algn="just">
              <a:spcAft>
                <a:spcPts val="600"/>
              </a:spcAft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en-GB" sz="2000" b="1" dirty="0" smtClean="0">
                <a:latin typeface="Calibri" panose="020F0502020204030204" pitchFamily="34" charset="0"/>
              </a:rPr>
              <a:t>Strategic investment </a:t>
            </a:r>
            <a:r>
              <a:rPr lang="en-GB" sz="2000" b="1" dirty="0">
                <a:latin typeface="Calibri" panose="020F0502020204030204" pitchFamily="34" charset="0"/>
              </a:rPr>
              <a:t>in selected areas </a:t>
            </a:r>
            <a:r>
              <a:rPr lang="en-GB" sz="2000" dirty="0">
                <a:latin typeface="Calibri" panose="020F0502020204030204" pitchFamily="34" charset="0"/>
              </a:rPr>
              <a:t>(cherry picking aimed at threatening financial soundness of new </a:t>
            </a:r>
            <a:r>
              <a:rPr lang="en-GB" sz="2000" dirty="0" smtClean="0">
                <a:latin typeface="Calibri" panose="020F0502020204030204" pitchFamily="34" charset="0"/>
              </a:rPr>
              <a:t>entrants’ </a:t>
            </a:r>
            <a:r>
              <a:rPr lang="en-GB" sz="2000" dirty="0">
                <a:latin typeface="Calibri" panose="020F0502020204030204" pitchFamily="34" charset="0"/>
              </a:rPr>
              <a:t>projects)</a:t>
            </a:r>
          </a:p>
          <a:p>
            <a:pPr marL="714375" lvl="1" indent="-271463" algn="just">
              <a:spcAft>
                <a:spcPts val="600"/>
              </a:spcAft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en-GB" sz="2000" b="1" dirty="0">
                <a:latin typeface="Calibri" panose="020F0502020204030204" pitchFamily="34" charset="0"/>
              </a:rPr>
              <a:t>Refusal to grant access to essential facilities </a:t>
            </a:r>
            <a:r>
              <a:rPr lang="en-GB" sz="2000" dirty="0">
                <a:latin typeface="Calibri" panose="020F0502020204030204" pitchFamily="34" charset="0"/>
              </a:rPr>
              <a:t>(«Deny, delay, detail» strategies applied to horizontal infrastructure, access to buildings, in-building infrastructure</a:t>
            </a:r>
            <a:r>
              <a:rPr lang="en-GB" sz="2000" dirty="0" smtClean="0">
                <a:latin typeface="Calibri" panose="020F0502020204030204" pitchFamily="34" charset="0"/>
              </a:rPr>
              <a:t>)</a:t>
            </a:r>
            <a:endParaRPr lang="en-GB" sz="2000" dirty="0">
              <a:latin typeface="Calibri" panose="020F0502020204030204" pitchFamily="34" charset="0"/>
            </a:endParaRPr>
          </a:p>
          <a:p>
            <a:pPr marL="714375" lvl="1" indent="-271463" algn="just">
              <a:spcAft>
                <a:spcPts val="600"/>
              </a:spcAft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en-GB" sz="2000" b="1" dirty="0">
                <a:latin typeface="Calibri" panose="020F0502020204030204" pitchFamily="34" charset="0"/>
              </a:rPr>
              <a:t>Marketing strategies </a:t>
            </a:r>
            <a:r>
              <a:rPr lang="en-GB" sz="2000" dirty="0">
                <a:latin typeface="Calibri" panose="020F0502020204030204" pitchFamily="34" charset="0"/>
              </a:rPr>
              <a:t>(confusion between fibre and non-fibre products, both through communication/advertising and retail pricing; forcing migration of customers to FTTC </a:t>
            </a:r>
            <a:r>
              <a:rPr lang="en-GB" sz="2000" dirty="0" smtClean="0">
                <a:latin typeface="Calibri" panose="020F0502020204030204" pitchFamily="34" charset="0"/>
              </a:rPr>
              <a:t>services)</a:t>
            </a:r>
          </a:p>
          <a:p>
            <a:pPr marL="577473" lvl="1" algn="just">
              <a:spcAft>
                <a:spcPts val="600"/>
              </a:spcAft>
              <a:buClr>
                <a:schemeClr val="accent1"/>
              </a:buClr>
              <a:buSzPct val="100000"/>
            </a:pPr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03351" y="205096"/>
            <a:ext cx="11140440" cy="744347"/>
          </a:xfrm>
        </p:spPr>
        <p:txBody>
          <a:bodyPr>
            <a:normAutofit/>
          </a:bodyPr>
          <a:lstStyle/>
          <a:p>
            <a:r>
              <a:rPr lang="it-IT" dirty="0"/>
              <a:t>Incumbent </a:t>
            </a:r>
            <a:r>
              <a:rPr lang="it-IT" dirty="0" err="1"/>
              <a:t>anticompetitive</a:t>
            </a:r>
            <a:r>
              <a:rPr lang="it-IT" dirty="0"/>
              <a:t> and </a:t>
            </a:r>
            <a:r>
              <a:rPr lang="it-IT" dirty="0" err="1"/>
              <a:t>unfair</a:t>
            </a:r>
            <a:r>
              <a:rPr lang="it-IT" dirty="0"/>
              <a:t> </a:t>
            </a:r>
            <a:r>
              <a:rPr lang="it-IT" dirty="0" err="1" smtClean="0"/>
              <a:t>practices</a:t>
            </a:r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DE35A-732E-4D94-B6B1-C87A416326DB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791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ggetto 5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8639552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2" name="Diapositiva think-cell" r:id="rId5" imgW="270" imgH="270" progId="TCLayout.ActiveDocument.1">
                  <p:embed/>
                </p:oleObj>
              </mc:Choice>
              <mc:Fallback>
                <p:oleObj name="Diapositiva think-cell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ttangolo 4" hidden="1"/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it-IT" sz="2800" b="1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32329" y="338231"/>
            <a:ext cx="10515600" cy="744347"/>
          </a:xfrm>
        </p:spPr>
        <p:txBody>
          <a:bodyPr/>
          <a:lstStyle/>
          <a:p>
            <a:r>
              <a:rPr lang="it-IT" dirty="0" err="1" smtClean="0"/>
              <a:t>Conclusions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18388" y="1273502"/>
            <a:ext cx="10515600" cy="4768814"/>
          </a:xfrm>
        </p:spPr>
        <p:txBody>
          <a:bodyPr>
            <a:normAutofit fontScale="92500" lnSpcReduction="20000"/>
          </a:bodyPr>
          <a:lstStyle/>
          <a:p>
            <a:pPr marL="450850" indent="-355600" algn="just">
              <a:lnSpc>
                <a:spcPct val="100000"/>
              </a:lnSpc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The new provisions introduced in the EECC are positive, but are not sufficient to foster investment</a:t>
            </a:r>
          </a:p>
          <a:p>
            <a:pPr marL="450850" indent="-355600" algn="just">
              <a:lnSpc>
                <a:spcPct val="100000"/>
              </a:lnSpc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The opportunity to invest largely depends upon the pricing of copper services (and/or Hybrid Fiber/Copper </a:t>
            </a:r>
            <a:r>
              <a:rPr lang="en-GB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s</a:t>
            </a:r>
            <a:r>
              <a:rPr lang="en-GB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ervices) and the stability of pricing rules over time (NGA Recommendation)</a:t>
            </a:r>
          </a:p>
          <a:p>
            <a:pPr marL="450850" indent="-355600" algn="just">
              <a:lnSpc>
                <a:spcPct val="100000"/>
              </a:lnSpc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The level of pricing set by the regulator has a relevant impact on the amount of public resources needed in order to meet the policy targets: a strict coordination among policy makers and regulators is required</a:t>
            </a:r>
          </a:p>
          <a:p>
            <a:pPr marL="450850" indent="-355600" algn="just">
              <a:lnSpc>
                <a:spcPct val="100000"/>
              </a:lnSpc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New entrants may take the opportunity to invest, when incumbents do not. New entrants are quite exposed to incumbent’s reactions</a:t>
            </a:r>
          </a:p>
          <a:p>
            <a:pPr marL="450850" indent="-355600" algn="just">
              <a:lnSpc>
                <a:spcPct val="100000"/>
              </a:lnSpc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When new entrants enter the market, the role of NRA and NCA in contrasting strategic investment and abusive pricing behaviour of incumbents is key</a:t>
            </a:r>
            <a:endParaRPr lang="en-GB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DE35A-732E-4D94-B6B1-C87A416326DB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4062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lt;root reqver=&quot;24162&quot;&gt;&lt;version val=&quot;27008&quot;/&gt;&lt;CPresentation id=&quot;1&quot;&gt;&lt;m_precDefaultNumber&gt;&lt;m_bNumberIsYear val=&quot;1&quot;/&gt;&lt;m_chMinusSymbol&gt;-&lt;/m_chMinusSymbol&gt;&lt;m_chDecimalSymbol17909&gt;,&lt;/m_chDecimalSymbol17909&gt;&lt;m_nGroupingDigits17909 val=&quot;3&quot;/&gt;&lt;m_chGroupingSymbol17909&gt;.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0&quot;/&gt;&lt;m_chDecimalSymbol17909&gt;,&lt;/m_chDecimalSymbol17909&gt;&lt;m_nGroupingDigits17909 val=&quot;3&quot;/&gt;&lt;m_chGroupingSymbol17909&gt;.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d/%m/%Y&lt;/m_strFormatTime&gt;&lt;m_yearfmt&gt;&lt;begin val=&quot;0&quot;/&gt;&lt;end val=&quot;0&quot;/&gt;&lt;/m_yearfmt&gt;&lt;/m_precDefaultDate&gt;&lt;m_precDefaultYear&gt;&lt;m_yearfmt&gt;&lt;begin val=&quot;0&quot;/&gt;&lt;end val=&quot;4&quot;/&gt;&lt;/m_yearfmt&gt;&lt;/m_precDefaultYear&gt;&lt;m_precDefaultQuarter&gt;&lt;m_yearfmt&gt;&lt;begin val=&quot;0&quot;/&gt;&lt;end val=&quot;4&quot;/&gt;&lt;/m_yearfmt&gt;&lt;/m_precDefaultQuarter&gt;&lt;m_precDefaultMonth&gt;&lt;m_yearfmt&gt;&lt;begin val=&quot;0&quot;/&gt;&lt;end val=&quot;4&quot;/&gt;&lt;/m_yearfmt&gt;&lt;/m_precDefaultMonth&gt;&lt;m_precDefaultWeek&gt;&lt;m_yearfmt&gt;&lt;begin val=&quot;0&quot;/&gt;&lt;end val=&quot;4&quot;/&gt;&lt;/m_yearfmt&gt;&lt;/m_precDefaultWeek&gt;&lt;m_precDefaultDay&gt;&lt;m_yearfmt&gt;&lt;begin val=&quot;0&quot;/&gt;&lt;end val=&quot;4&quot;/&gt;&lt;/m_yearfmt&gt;&lt;/m_precDefaultDay&gt;&lt;m_mruColor&gt;&lt;m_vecMRU length=&quot;0&quot;/&gt;&lt;/m_mruColor&gt;&lt;m_eweekdayFirstOfWeek val=&quot;2&quot;/&gt;&lt;m_eweekdayFirstOfWorkweek val=&quot;2&quot;/&gt;&lt;m_eweekdayFirstOfWeekend val=&quot;7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yJ7DUSNRA2WeYS7sH0MTw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hgIr7HYSdao.hYa7YBLiw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6zrylvQTieS1GfG6gw1o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y1YV.CIQJG2eRedj2oql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VX2GfptSJuwl7gIgt8Yj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5L0xcFTCRb.iVGqZaFAvz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hgIr7HYSdao.hYa7YBLiw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hgIr7HYSdao.hYa7YBLiw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tqGZQjDQWSaFVI1vmB3.A"/>
</p:tagLst>
</file>

<file path=ppt/theme/theme1.xml><?xml version="1.0" encoding="utf-8"?>
<a:theme xmlns:a="http://schemas.openxmlformats.org/drawingml/2006/main" name="1_Tema di Office">
  <a:themeElements>
    <a:clrScheme name="Rosso viola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2620</TotalTime>
  <Words>1129</Words>
  <Application>Microsoft Office PowerPoint</Application>
  <PresentationFormat>Widescreen</PresentationFormat>
  <Paragraphs>103</Paragraphs>
  <Slides>9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Wingdings</vt:lpstr>
      <vt:lpstr>1_Tema di Office</vt:lpstr>
      <vt:lpstr>Diapositiva think-cell</vt:lpstr>
      <vt:lpstr>  Very High Capacity and 5G Networks:  from the EU code to the EU market  </vt:lpstr>
      <vt:lpstr>The EU Electronic Communications Code (EECC)  The general provisions</vt:lpstr>
      <vt:lpstr>The investment choice of a private investor Main issues</vt:lpstr>
      <vt:lpstr>The business case for FTTH</vt:lpstr>
      <vt:lpstr>Private vs Public investment </vt:lpstr>
      <vt:lpstr>The Wholesale-only Model Economic incentives to the deployment of VHCNs</vt:lpstr>
      <vt:lpstr>Incumbents have no incentives to accelerate investment in VHC Networks, unless they are pushed by competition</vt:lpstr>
      <vt:lpstr>Incumbent anticompetitive and unfair practices</vt:lpstr>
      <vt:lpstr>Conclusions</vt:lpstr>
    </vt:vector>
  </TitlesOfParts>
  <Company>ENEL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European Commission Meeting</dc:title>
  <dc:creator>Sara Mazzarella</dc:creator>
  <cp:lastModifiedBy>Anne-Marie Boudou</cp:lastModifiedBy>
  <cp:revision>169</cp:revision>
  <dcterms:created xsi:type="dcterms:W3CDTF">2019-06-16T07:32:21Z</dcterms:created>
  <dcterms:modified xsi:type="dcterms:W3CDTF">2019-06-25T10:40:10Z</dcterms:modified>
</cp:coreProperties>
</file>