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63" r:id="rId3"/>
    <p:sldId id="257" r:id="rId4"/>
    <p:sldId id="258" r:id="rId5"/>
    <p:sldId id="260" r:id="rId6"/>
    <p:sldId id="261" r:id="rId7"/>
    <p:sldId id="262" r:id="rId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B5E1"/>
    <a:srgbClr val="003C6D"/>
    <a:srgbClr val="72C9E3"/>
    <a:srgbClr val="00CCFF"/>
    <a:srgbClr val="0099CC"/>
    <a:srgbClr val="0099FF"/>
    <a:srgbClr val="00FFFF"/>
    <a:srgbClr val="003C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42" autoAdjust="0"/>
    <p:restoredTop sz="86450" autoAdjust="0"/>
  </p:normalViewPr>
  <p:slideViewPr>
    <p:cSldViewPr snapToGrid="0" snapToObjects="1">
      <p:cViewPr varScale="1">
        <p:scale>
          <a:sx n="100" d="100"/>
          <a:sy n="100" d="100"/>
        </p:scale>
        <p:origin x="1194" y="-216"/>
      </p:cViewPr>
      <p:guideLst/>
    </p:cSldViewPr>
  </p:slideViewPr>
  <p:notesTextViewPr>
    <p:cViewPr>
      <p:scale>
        <a:sx n="1" d="1"/>
        <a:sy n="1" d="1"/>
      </p:scale>
      <p:origin x="0" y="0"/>
    </p:cViewPr>
  </p:notesTextViewPr>
  <p:notesViewPr>
    <p:cSldViewPr snapToGrid="0" snapToObjects="1">
      <p:cViewPr varScale="1">
        <p:scale>
          <a:sx n="63" d="100"/>
          <a:sy n="63" d="100"/>
        </p:scale>
        <p:origin x="2368" y="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170431-2459-46F2-86FE-788E14ACA9EC}" type="datetimeFigureOut">
              <a:rPr lang="it-IT" smtClean="0"/>
              <a:t>25/06/2019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647B13-6FA1-427F-A474-14B828899C76}" type="slidenum">
              <a:rPr lang="it-IT" smtClean="0"/>
              <a:t>‹#›</a:t>
            </a:fld>
            <a:endParaRPr lang="it-IT"/>
          </a:p>
        </p:txBody>
      </p:sp>
    </p:spTree>
    <p:extLst>
      <p:ext uri="{BB962C8B-B14F-4D97-AF65-F5344CB8AC3E}">
        <p14:creationId xmlns:p14="http://schemas.microsoft.com/office/powerpoint/2010/main" val="3058766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Thanks to Andrea and Stefano for opening the workshop. Hallo everybody, my name is Antonio Manganelli, Scientific coordinator of the DEEP-IN Research Network. I will introduce and coordinate the first Session about Investments for Very high Capacity Networks</a:t>
            </a:r>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1</a:t>
            </a:fld>
            <a:endParaRPr lang="it-IT"/>
          </a:p>
        </p:txBody>
      </p:sp>
    </p:spTree>
    <p:extLst>
      <p:ext uri="{BB962C8B-B14F-4D97-AF65-F5344CB8AC3E}">
        <p14:creationId xmlns:p14="http://schemas.microsoft.com/office/powerpoint/2010/main" val="422406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Thanks to Andrea and Stefano for opening the workshop. Hallo everybody, my name is Antonio Manganelli, Scientific coordinator of the DEEP-IN Research Network. I will introduce and coordinate the first Session about Investments for Very high Capacity Networks</a:t>
            </a:r>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2</a:t>
            </a:fld>
            <a:endParaRPr lang="it-IT"/>
          </a:p>
        </p:txBody>
      </p:sp>
    </p:spTree>
    <p:extLst>
      <p:ext uri="{BB962C8B-B14F-4D97-AF65-F5344CB8AC3E}">
        <p14:creationId xmlns:p14="http://schemas.microsoft.com/office/powerpoint/2010/main" val="3895344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EECC has a new general objective (art 3), which is to: “promote connectivity and access to, and take-up of, very high capacity networks, including fixed, mobile and wireless networks, by all citizens and businesses of the Union”</a:t>
            </a:r>
          </a:p>
          <a:p>
            <a:r>
              <a:rPr lang="en-US" dirty="0"/>
              <a:t>Many have seen this novelty as a (R)evolution. Others think this is just an evolution. I tend to agree with the latter. </a:t>
            </a:r>
          </a:p>
          <a:p>
            <a:r>
              <a:rPr lang="en-US" dirty="0"/>
              <a:t>•Firstly, promotion of investments has always been an aim of the Telecom regulatory framework: </a:t>
            </a:r>
          </a:p>
          <a:p>
            <a:r>
              <a:rPr lang="en-US" dirty="0"/>
              <a:t>	o at the beginning firstly (framework directive 2002) as an instrument to promote sustainable and durable competition (infrastructure-based) – “promoting competition by  …  encouraging efficient investment in infrastructure, and promoting innovation”; </a:t>
            </a:r>
          </a:p>
          <a:p>
            <a:r>
              <a:rPr lang="en-US" dirty="0"/>
              <a:t>	o in 2009 with the Better regulation directive as a declination of an efficient and effective regulation “promoting efficient investment and innovation in new and enhanced infrastructures, including by ensuring that any access obligation </a:t>
            </a:r>
            <a:r>
              <a:rPr lang="en-US" b="1" dirty="0"/>
              <a:t>takes appropriate account of the risk incurred by the investing undertakings </a:t>
            </a:r>
            <a:r>
              <a:rPr lang="en-US" dirty="0"/>
              <a:t>and by </a:t>
            </a:r>
            <a:r>
              <a:rPr lang="en-US" b="1" dirty="0"/>
              <a:t>permitting various cooperative arrangements between investors </a:t>
            </a:r>
            <a:r>
              <a:rPr lang="en-US" dirty="0"/>
              <a:t>and parties seeking access to diversify the risk of investment, whilst ensuring that competition in the market and the principle of non-discrimination are preserved”.  </a:t>
            </a:r>
          </a:p>
          <a:p>
            <a:r>
              <a:rPr lang="en-US" dirty="0"/>
              <a:t>	</a:t>
            </a:r>
            <a:r>
              <a:rPr lang="en-US" dirty="0" err="1"/>
              <a:t>oThe</a:t>
            </a:r>
            <a:r>
              <a:rPr lang="en-US" dirty="0"/>
              <a:t> Code new independent general objective is a further step of this evolution.</a:t>
            </a:r>
          </a:p>
          <a:p>
            <a:endParaRPr lang="en-US" dirty="0"/>
          </a:p>
          <a:p>
            <a:r>
              <a:rPr lang="en-US" dirty="0"/>
              <a:t>•Secondly, if we look the evolution of the regulatory framework and its implementation, there is a clear trend: </a:t>
            </a:r>
            <a:r>
              <a:rPr lang="en-US" b="1" dirty="0"/>
              <a:t>what is evolving is the BALANCE </a:t>
            </a:r>
            <a:r>
              <a:rPr lang="en-US" dirty="0"/>
              <a:t>BETWEEN OBJECTIVES, namely between competition enhancement and investments promotion. </a:t>
            </a:r>
            <a:r>
              <a:rPr lang="en-US" b="1" dirty="0"/>
              <a:t>Perfectly synergic and acting as complements at the beginning, starting to highlight tensions and regulatory trade-off afterwards. </a:t>
            </a:r>
          </a:p>
          <a:p>
            <a:endParaRPr lang="en-US" dirty="0"/>
          </a:p>
          <a:p>
            <a:r>
              <a:rPr lang="en-US" dirty="0"/>
              <a:t>•This </a:t>
            </a:r>
            <a:r>
              <a:rPr lang="en-US" b="1" dirty="0"/>
              <a:t>balance and the trade-offs take substance mainly in the regulatory practice with the concrete definition of access rules</a:t>
            </a:r>
            <a:r>
              <a:rPr lang="en-US" dirty="0"/>
              <a:t>. Another reason for talking of an evolution is that the provisions that aims to facilitate investments receives or modifies regulatory practices and models already adopted </a:t>
            </a:r>
            <a:r>
              <a:rPr lang="en-US" b="1" dirty="0"/>
              <a:t>by some NRAs and member states (examples …) and also recommendation (NGAN (2010), Cost accounting (2014), Cost reduction directive (2014) previously adopted.  </a:t>
            </a:r>
          </a:p>
          <a:p>
            <a:endParaRPr lang="en-US" b="1" dirty="0"/>
          </a:p>
          <a:p>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3</a:t>
            </a:fld>
            <a:endParaRPr lang="it-IT"/>
          </a:p>
        </p:txBody>
      </p:sp>
    </p:spTree>
    <p:extLst>
      <p:ext uri="{BB962C8B-B14F-4D97-AF65-F5344CB8AC3E}">
        <p14:creationId xmlns:p14="http://schemas.microsoft.com/office/powerpoint/2010/main" val="964080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1" dirty="0"/>
              <a:t>The focus is on access rules.</a:t>
            </a:r>
          </a:p>
          <a:p>
            <a:r>
              <a:rPr lang="en-US" dirty="0"/>
              <a:t>Access regulation has been a keystone of the liberalization of telecoms markets in Europe, allowing entry of alternative competitors in fixed markets and stimulated competition in these markets</a:t>
            </a:r>
          </a:p>
          <a:p>
            <a:endParaRPr lang="en-US" dirty="0"/>
          </a:p>
          <a:p>
            <a:r>
              <a:rPr lang="en-US" dirty="0"/>
              <a:t>Evidence that access-based competition has led to low prices for consumers in the EU, but concerns that access obligations can be detrimental to investments in new infrastructures, namely because of “profitability effect” on incumbents and replacement effect on “new entrants”</a:t>
            </a:r>
          </a:p>
          <a:p>
            <a:endParaRPr lang="en-US" dirty="0"/>
          </a:p>
          <a:p>
            <a:r>
              <a:rPr lang="en-US" b="1" dirty="0"/>
              <a:t>In other words: is there a general trade-off between short-term benefits (lower prices, higher demand, better QoS) and long-term benefits (investments)?</a:t>
            </a:r>
          </a:p>
          <a:p>
            <a:endParaRPr lang="en-US" dirty="0"/>
          </a:p>
          <a:p>
            <a:pPr lvl="0"/>
            <a:r>
              <a:rPr lang="en-GB" sz="1200" kern="1200" dirty="0">
                <a:solidFill>
                  <a:schemeClr val="tx1"/>
                </a:solidFill>
                <a:effectLst/>
                <a:latin typeface="+mn-lt"/>
                <a:ea typeface="+mn-ea"/>
                <a:cs typeface="+mn-cs"/>
              </a:rPr>
              <a:t>The first approach LOI, which in a nutshell is a  “transitory entry assistance” to new entrants, while giving them incentives to build their own network in the medium or long-term, and thus neutralising the substitution (replacement) effect between service-based and facility-based competition. </a:t>
            </a:r>
            <a:endParaRPr lang="it-I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it-IT"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 </a:t>
            </a:r>
            <a:r>
              <a:rPr lang="en-GB" sz="1200" kern="1200" dirty="0" err="1">
                <a:solidFill>
                  <a:schemeClr val="tx1"/>
                </a:solidFill>
                <a:effectLst/>
                <a:latin typeface="+mn-lt"/>
                <a:ea typeface="+mn-ea"/>
                <a:cs typeface="+mn-cs"/>
              </a:rPr>
              <a:t>LoI</a:t>
            </a:r>
            <a:r>
              <a:rPr lang="en-GB" sz="1200" kern="1200" dirty="0">
                <a:solidFill>
                  <a:schemeClr val="tx1"/>
                </a:solidFill>
                <a:effectLst/>
                <a:latin typeface="+mn-lt"/>
                <a:ea typeface="+mn-ea"/>
                <a:cs typeface="+mn-cs"/>
              </a:rPr>
              <a:t> approach aimed at making service-based and facility-based competition as complements, selectively provide the correct (and at the correct timing) incentive to compete and invest. And thus reconciling the positive short-term effect of service-based competition (static efficiency) with positive long-term effect of infrastructure-based competition (dynamic efficiency).</a:t>
            </a:r>
            <a:endParaRPr lang="it-I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it-IT"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 main tool used by regulators was access pricing, i.e., prices were initially set at a relatively low level and then assumed to progressively increase along with the entrants’ customer base: regulatory incentives  </a:t>
            </a:r>
            <a:r>
              <a:rPr lang="en-GB" sz="1200" kern="1200" dirty="0" err="1">
                <a:solidFill>
                  <a:schemeClr val="tx1"/>
                </a:solidFill>
                <a:effectLst/>
                <a:latin typeface="+mn-lt"/>
                <a:ea typeface="+mn-ea"/>
                <a:cs typeface="+mn-cs"/>
              </a:rPr>
              <a:t>Incentives</a:t>
            </a:r>
            <a:r>
              <a:rPr lang="en-GB" sz="1200" kern="1200" dirty="0">
                <a:solidFill>
                  <a:schemeClr val="tx1"/>
                </a:solidFill>
                <a:effectLst/>
                <a:latin typeface="+mn-lt"/>
                <a:ea typeface="+mn-ea"/>
                <a:cs typeface="+mn-cs"/>
              </a:rPr>
              <a:t> to move from </a:t>
            </a:r>
            <a:r>
              <a:rPr lang="en-GB" sz="1200" kern="1200" dirty="0" err="1">
                <a:solidFill>
                  <a:schemeClr val="tx1"/>
                </a:solidFill>
                <a:effectLst/>
                <a:latin typeface="+mn-lt"/>
                <a:ea typeface="+mn-ea"/>
                <a:cs typeface="+mn-cs"/>
              </a:rPr>
              <a:t>sbc</a:t>
            </a:r>
            <a:r>
              <a:rPr lang="en-GB" sz="1200" kern="1200" dirty="0">
                <a:solidFill>
                  <a:schemeClr val="tx1"/>
                </a:solidFill>
                <a:effectLst/>
                <a:latin typeface="+mn-lt"/>
                <a:ea typeface="+mn-ea"/>
                <a:cs typeface="+mn-cs"/>
              </a:rPr>
              <a:t> to </a:t>
            </a:r>
            <a:r>
              <a:rPr lang="en-GB" sz="1200" kern="1200" dirty="0" err="1">
                <a:solidFill>
                  <a:schemeClr val="tx1"/>
                </a:solidFill>
                <a:effectLst/>
                <a:latin typeface="+mn-lt"/>
                <a:ea typeface="+mn-ea"/>
                <a:cs typeface="+mn-cs"/>
              </a:rPr>
              <a:t>fbc</a:t>
            </a:r>
            <a:r>
              <a:rPr lang="en-GB" sz="1200" kern="1200" dirty="0">
                <a:solidFill>
                  <a:schemeClr val="tx1"/>
                </a:solidFill>
                <a:effectLst/>
                <a:latin typeface="+mn-lt"/>
                <a:ea typeface="+mn-ea"/>
                <a:cs typeface="+mn-cs"/>
              </a:rPr>
              <a:t>  (by access prices increasing over time ) (leaving to market dynamics to define efficient investments and sustainable competition) – Aghion inverted U /bell shaped relationship between competition and investments </a:t>
            </a:r>
            <a:endParaRPr lang="it-IT" sz="1200" kern="1200" dirty="0">
              <a:solidFill>
                <a:schemeClr val="tx1"/>
              </a:solidFill>
              <a:effectLst/>
              <a:latin typeface="+mn-lt"/>
              <a:ea typeface="+mn-ea"/>
              <a:cs typeface="+mn-cs"/>
            </a:endParaRPr>
          </a:p>
          <a:p>
            <a:endParaRPr lang="en-US" dirty="0"/>
          </a:p>
          <a:p>
            <a:endParaRPr lang="en-US" dirty="0"/>
          </a:p>
          <a:p>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4</a:t>
            </a:fld>
            <a:endParaRPr lang="it-IT"/>
          </a:p>
        </p:txBody>
      </p:sp>
    </p:spTree>
    <p:extLst>
      <p:ext uri="{BB962C8B-B14F-4D97-AF65-F5344CB8AC3E}">
        <p14:creationId xmlns:p14="http://schemas.microsoft.com/office/powerpoint/2010/main" val="2051817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1" dirty="0"/>
              <a:t>The evolution, that is moving away from the LOI was caused by different elements:</a:t>
            </a:r>
          </a:p>
          <a:p>
            <a:endParaRPr lang="en-US" b="1" dirty="0"/>
          </a:p>
          <a:p>
            <a:r>
              <a:rPr lang="en-US" dirty="0"/>
              <a:t>XXX</a:t>
            </a:r>
          </a:p>
          <a:p>
            <a:endParaRPr lang="en-US" dirty="0"/>
          </a:p>
          <a:p>
            <a:r>
              <a:rPr lang="en-US" b="1" dirty="0"/>
              <a:t>This is the current general context in which the EECC originate and has to be implemented. </a:t>
            </a:r>
          </a:p>
          <a:p>
            <a:r>
              <a:rPr lang="en-US" b="1" dirty="0"/>
              <a:t>I </a:t>
            </a:r>
            <a:r>
              <a:rPr lang="en-US" b="1" dirty="0" err="1"/>
              <a:t>tought</a:t>
            </a:r>
            <a:r>
              <a:rPr lang="en-US" b="1" dirty="0"/>
              <a:t> this was a good way to introduce the first panel session which will deal with the “new EECC provisions to facilitate VHCNs investment”</a:t>
            </a:r>
          </a:p>
          <a:p>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5</a:t>
            </a:fld>
            <a:endParaRPr lang="it-IT"/>
          </a:p>
        </p:txBody>
      </p:sp>
    </p:spTree>
    <p:extLst>
      <p:ext uri="{BB962C8B-B14F-4D97-AF65-F5344CB8AC3E}">
        <p14:creationId xmlns:p14="http://schemas.microsoft.com/office/powerpoint/2010/main" val="1829522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It is composed by a representative of the EC: Carlota </a:t>
            </a:r>
            <a:r>
              <a:rPr lang="en-US" dirty="0" err="1"/>
              <a:t>Reyners</a:t>
            </a:r>
            <a:r>
              <a:rPr lang="en-US" dirty="0"/>
              <a:t>-Fontana, who is Head of Unit, Investment in High-Capacity Networks at DG CNETC</a:t>
            </a:r>
          </a:p>
          <a:p>
            <a:r>
              <a:rPr lang="en-US" dirty="0"/>
              <a:t>And a </a:t>
            </a:r>
            <a:r>
              <a:rPr lang="en-US" dirty="0" err="1"/>
              <a:t>Rapresentative</a:t>
            </a:r>
            <a:r>
              <a:rPr lang="en-US" dirty="0"/>
              <a:t> of an NRA and BEREC:  Annegret </a:t>
            </a:r>
            <a:r>
              <a:rPr lang="en-US" dirty="0" err="1"/>
              <a:t>Groebel</a:t>
            </a:r>
            <a:r>
              <a:rPr lang="en-US" dirty="0"/>
              <a:t>, who is Head of International Office, BNETZA and  Remedies working group co-chair at BEREC</a:t>
            </a:r>
          </a:p>
          <a:p>
            <a:endParaRPr lang="en-US" dirty="0"/>
          </a:p>
          <a:p>
            <a:r>
              <a:rPr lang="en-US" dirty="0"/>
              <a:t>Carlota will be talking about the new code and the provisions (with a focus on access regulation) aimed to facilitate investments. Carlota, the floor is yours. </a:t>
            </a:r>
          </a:p>
          <a:p>
            <a:endParaRPr lang="en-US" dirty="0"/>
          </a:p>
          <a:p>
            <a:r>
              <a:rPr lang="en-US" dirty="0"/>
              <a:t>New objective</a:t>
            </a:r>
          </a:p>
          <a:p>
            <a:r>
              <a:rPr lang="en-US" dirty="0"/>
              <a:t>Provisions:</a:t>
            </a:r>
          </a:p>
          <a:p>
            <a:r>
              <a:rPr lang="en-US" dirty="0"/>
              <a:t>•Focus on passive remedies</a:t>
            </a:r>
          </a:p>
          <a:p>
            <a:r>
              <a:rPr lang="en-US" dirty="0"/>
              <a:t>•Symmetric access obligation </a:t>
            </a:r>
          </a:p>
          <a:p>
            <a:r>
              <a:rPr lang="en-US" dirty="0"/>
              <a:t>•Lighter regulation for: </a:t>
            </a:r>
          </a:p>
          <a:p>
            <a:r>
              <a:rPr lang="en-US" dirty="0"/>
              <a:t>o	Co-investments commitments</a:t>
            </a:r>
          </a:p>
          <a:p>
            <a:r>
              <a:rPr lang="en-US" dirty="0"/>
              <a:t>o	Wholesale-only networks </a:t>
            </a:r>
          </a:p>
          <a:p>
            <a:r>
              <a:rPr lang="en-US" b="1" dirty="0"/>
              <a:t>The code has to be transposed into national legislation </a:t>
            </a:r>
            <a:r>
              <a:rPr lang="en-US" dirty="0"/>
              <a:t>(no national legislator to </a:t>
            </a:r>
            <a:r>
              <a:rPr lang="en-US" dirty="0" err="1"/>
              <a:t>prioritise</a:t>
            </a:r>
            <a:r>
              <a:rPr lang="en-US" dirty="0"/>
              <a:t>) and </a:t>
            </a:r>
            <a:r>
              <a:rPr lang="en-US" b="1" dirty="0"/>
              <a:t>BEREC has to issue a number of crucial guidelines</a:t>
            </a:r>
            <a:r>
              <a:rPr lang="en-US" dirty="0"/>
              <a:t>. </a:t>
            </a:r>
            <a:r>
              <a:rPr lang="en-US" b="1" dirty="0"/>
              <a:t>NRAs will be in charge of enforcement of national norms and also in charge for balancing and </a:t>
            </a:r>
            <a:r>
              <a:rPr lang="en-US" b="1" dirty="0" err="1"/>
              <a:t>prioritising</a:t>
            </a:r>
            <a:r>
              <a:rPr lang="en-US" b="1" dirty="0"/>
              <a:t> code’s objectives</a:t>
            </a:r>
            <a:r>
              <a:rPr lang="en-US" dirty="0"/>
              <a:t> (Case C-424/04 New markets in Germany) (within the framework of existing vertical coordination tools – reinforced by double lock veto mechanisms)  </a:t>
            </a:r>
          </a:p>
          <a:p>
            <a:r>
              <a:rPr lang="en-US" b="1" dirty="0"/>
              <a:t>I would therefore reiterate to Annegret (having a double label of both BNETZA and BEREC) the question about if and how the new code provisions could impact on the existing balance between the different code objectives: promotion of investments vs competition, and of course the role of BEREC and single NRAs on this process.</a:t>
            </a:r>
          </a:p>
          <a:p>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6</a:t>
            </a:fld>
            <a:endParaRPr lang="it-IT"/>
          </a:p>
        </p:txBody>
      </p:sp>
    </p:spTree>
    <p:extLst>
      <p:ext uri="{BB962C8B-B14F-4D97-AF65-F5344CB8AC3E}">
        <p14:creationId xmlns:p14="http://schemas.microsoft.com/office/powerpoint/2010/main" val="75148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I will ask to speak first to Harald  from EIB, which public finance views can complement regulatory and policy objectives from EC and NRA</a:t>
            </a:r>
          </a:p>
          <a:p>
            <a:r>
              <a:rPr lang="en-US" dirty="0"/>
              <a:t>Harald, one of the elements of the new balance between competition and investments are the new policy objectives and targets that national public policy debate started progressively focusing on industrial policy issues instead of/next to regulation of market failures.  This unavoidably imply a potential different role for state intervention.  </a:t>
            </a:r>
          </a:p>
          <a:p>
            <a:r>
              <a:rPr lang="en-US" dirty="0"/>
              <a:t>This is of course related to the investment requirements and what are the financial challenges for companies to meet the EU and national policy objectives. how can and should public intervention support this process ?</a:t>
            </a:r>
          </a:p>
          <a:p>
            <a:endParaRPr lang="en-US" dirty="0"/>
          </a:p>
          <a:p>
            <a:endParaRPr lang="en-US" dirty="0"/>
          </a:p>
          <a:p>
            <a:r>
              <a:rPr lang="en-US" dirty="0"/>
              <a:t>We are moving now to the views from of market player. They are subject to those rules we have described and are the main actors in the investment process and competitive dynamics: </a:t>
            </a:r>
          </a:p>
          <a:p>
            <a:r>
              <a:rPr lang="en-US" dirty="0"/>
              <a:t>We have a quite composite group, covering more or less al the type of operators. </a:t>
            </a:r>
          </a:p>
          <a:p>
            <a:r>
              <a:rPr lang="en-US" dirty="0"/>
              <a:t>ETNO for the incumbents – former legal monopolist </a:t>
            </a:r>
          </a:p>
          <a:p>
            <a:r>
              <a:rPr lang="en-US" dirty="0"/>
              <a:t>Open Fiber – wholesale only operator </a:t>
            </a:r>
          </a:p>
          <a:p>
            <a:r>
              <a:rPr lang="en-US" dirty="0" err="1"/>
              <a:t>Fastweb</a:t>
            </a:r>
            <a:r>
              <a:rPr lang="en-US" dirty="0"/>
              <a:t> – previously entrants:  infrastructure-based competition </a:t>
            </a:r>
          </a:p>
          <a:p>
            <a:endParaRPr lang="en-US" dirty="0"/>
          </a:p>
          <a:p>
            <a:r>
              <a:rPr lang="en-US" dirty="0"/>
              <a:t>I would thus generally ask all of you what is your perspective about VHCNs investments, and what is according to you the effectiveness of the new code rules</a:t>
            </a:r>
          </a:p>
          <a:p>
            <a:r>
              <a:rPr lang="en-US" dirty="0"/>
              <a:t>-	Both in terms of definitions (clarity/uncertainty) </a:t>
            </a:r>
          </a:p>
          <a:p>
            <a:r>
              <a:rPr lang="en-US" dirty="0"/>
              <a:t>-	And in terms of incentives:  </a:t>
            </a:r>
          </a:p>
          <a:p>
            <a:endParaRPr lang="en-US" dirty="0"/>
          </a:p>
          <a:p>
            <a:r>
              <a:rPr lang="en-US" dirty="0"/>
              <a:t>I will start with </a:t>
            </a:r>
            <a:r>
              <a:rPr lang="en-US" dirty="0" err="1"/>
              <a:t>Maritt</a:t>
            </a:r>
            <a:r>
              <a:rPr lang="en-US" dirty="0"/>
              <a:t> from  ETNO, as representative the first movers: </a:t>
            </a:r>
          </a:p>
          <a:p>
            <a:r>
              <a:rPr lang="en-US" dirty="0"/>
              <a:t>•	Seniority in the market</a:t>
            </a:r>
          </a:p>
          <a:p>
            <a:r>
              <a:rPr lang="en-US" dirty="0"/>
              <a:t>•	Investment strategy affect other operators’ strategies and also public bodies ones. </a:t>
            </a:r>
          </a:p>
          <a:p>
            <a:r>
              <a:rPr lang="en-US" dirty="0"/>
              <a:t>•	This is clear for the co-investments commitments: lighter regulation (limited to VHCNs) is an effective and efficient incentive? Is that provision possible to implement?</a:t>
            </a:r>
          </a:p>
          <a:p>
            <a:r>
              <a:rPr lang="en-US" dirty="0"/>
              <a:t>Francesco, Open fiber your perspective and </a:t>
            </a:r>
          </a:p>
          <a:p>
            <a:endParaRPr lang="en-US" dirty="0"/>
          </a:p>
          <a:p>
            <a:r>
              <a:rPr lang="en-US" dirty="0"/>
              <a:t>•	What are the specificities of wholesale-only operators, in the current market dynamics? </a:t>
            </a:r>
          </a:p>
          <a:p>
            <a:r>
              <a:rPr lang="en-US" dirty="0"/>
              <a:t>•	Not </a:t>
            </a:r>
            <a:r>
              <a:rPr lang="en-US" dirty="0" err="1"/>
              <a:t>dependant</a:t>
            </a:r>
            <a:r>
              <a:rPr lang="en-US" dirty="0"/>
              <a:t> on incumbent for your services, yet incumbent investments’ decisions really affect your strategies</a:t>
            </a:r>
          </a:p>
          <a:p>
            <a:r>
              <a:rPr lang="en-US" dirty="0"/>
              <a:t>•	In the same way, access regulation still crucial to give right incentives to invest? Copper access and </a:t>
            </a:r>
            <a:r>
              <a:rPr lang="en-US" dirty="0" err="1"/>
              <a:t>fibre</a:t>
            </a:r>
            <a:r>
              <a:rPr lang="en-US" dirty="0"/>
              <a:t> price </a:t>
            </a:r>
          </a:p>
          <a:p>
            <a:r>
              <a:rPr lang="en-US" dirty="0"/>
              <a:t>•	Effectiveness of code’s provisions: Effectiveness Wholesale-only provision </a:t>
            </a:r>
          </a:p>
          <a:p>
            <a:r>
              <a:rPr lang="en-US" dirty="0" err="1"/>
              <a:t>Tiziana</a:t>
            </a:r>
            <a:r>
              <a:rPr lang="en-US" dirty="0"/>
              <a:t>, from </a:t>
            </a:r>
            <a:r>
              <a:rPr lang="en-US" dirty="0" err="1"/>
              <a:t>Fastweb</a:t>
            </a:r>
            <a:r>
              <a:rPr lang="en-US" dirty="0"/>
              <a:t>. What is your perspective </a:t>
            </a:r>
          </a:p>
          <a:p>
            <a:r>
              <a:rPr lang="en-US" dirty="0"/>
              <a:t>•	Is competition still the best way to promote investments – or co-investment or wholesale-only model could be better placed in certain geographic and market situations ?</a:t>
            </a:r>
          </a:p>
          <a:p>
            <a:r>
              <a:rPr lang="en-US" dirty="0"/>
              <a:t>•	How can new code provision affect infrastructure-based downstream competition? </a:t>
            </a:r>
          </a:p>
          <a:p>
            <a:r>
              <a:rPr lang="en-US" dirty="0"/>
              <a:t>•	Some definition of VHCN </a:t>
            </a:r>
          </a:p>
          <a:p>
            <a:endParaRPr lang="en-US" dirty="0"/>
          </a:p>
          <a:p>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7</a:t>
            </a:fld>
            <a:endParaRPr lang="it-IT"/>
          </a:p>
        </p:txBody>
      </p:sp>
    </p:spTree>
    <p:extLst>
      <p:ext uri="{BB962C8B-B14F-4D97-AF65-F5344CB8AC3E}">
        <p14:creationId xmlns:p14="http://schemas.microsoft.com/office/powerpoint/2010/main" val="413978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AFF12554-9F6C-EA45-AD9B-492249F0E375}" type="datetimeFigureOut">
              <a:rPr lang="it-IT" smtClean="0"/>
              <a:t>25/06/2019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467279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AFF12554-9F6C-EA45-AD9B-492249F0E375}" type="datetimeFigureOut">
              <a:rPr lang="it-IT" smtClean="0"/>
              <a:t>25/06/2019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1109344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AFF12554-9F6C-EA45-AD9B-492249F0E375}" type="datetimeFigureOut">
              <a:rPr lang="it-IT" smtClean="0"/>
              <a:t>25/06/2019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297332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AFF12554-9F6C-EA45-AD9B-492249F0E375}" type="datetimeFigureOut">
              <a:rPr lang="it-IT" smtClean="0"/>
              <a:t>25/06/2019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213951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AFF12554-9F6C-EA45-AD9B-492249F0E375}" type="datetimeFigureOut">
              <a:rPr lang="it-IT" smtClean="0"/>
              <a:t>25/06/2019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999890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AFF12554-9F6C-EA45-AD9B-492249F0E375}" type="datetimeFigureOut">
              <a:rPr lang="it-IT" smtClean="0"/>
              <a:t>25/06/2019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1107843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AFF12554-9F6C-EA45-AD9B-492249F0E375}" type="datetimeFigureOut">
              <a:rPr lang="it-IT" smtClean="0"/>
              <a:t>25/06/2019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846720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data 2"/>
          <p:cNvSpPr>
            <a:spLocks noGrp="1"/>
          </p:cNvSpPr>
          <p:nvPr>
            <p:ph type="dt" sz="half" idx="10"/>
          </p:nvPr>
        </p:nvSpPr>
        <p:spPr/>
        <p:txBody>
          <a:bodyPr/>
          <a:lstStyle/>
          <a:p>
            <a:fld id="{AFF12554-9F6C-EA45-AD9B-492249F0E375}" type="datetimeFigureOut">
              <a:rPr lang="it-IT" smtClean="0"/>
              <a:t>25/06/2019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1602680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FF12554-9F6C-EA45-AD9B-492249F0E375}" type="datetimeFigureOut">
              <a:rPr lang="it-IT" smtClean="0"/>
              <a:t>25/06/2019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36875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AFF12554-9F6C-EA45-AD9B-492249F0E375}" type="datetimeFigureOut">
              <a:rPr lang="it-IT" smtClean="0"/>
              <a:t>25/06/2019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11529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AFF12554-9F6C-EA45-AD9B-492249F0E375}" type="datetimeFigureOut">
              <a:rPr lang="it-IT" smtClean="0"/>
              <a:t>25/06/2019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509753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F12554-9F6C-EA45-AD9B-492249F0E375}" type="datetimeFigureOut">
              <a:rPr lang="it-IT" smtClean="0"/>
              <a:t>25/06/2019</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DCB933-E7BE-F745-9D16-67B872801AF5}" type="slidenum">
              <a:rPr lang="it-IT" smtClean="0"/>
              <a:t>‹#›</a:t>
            </a:fld>
            <a:endParaRPr lang="it-IT"/>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p:cNvSpPr txBox="1"/>
          <p:nvPr/>
        </p:nvSpPr>
        <p:spPr>
          <a:xfrm>
            <a:off x="2392618" y="3423542"/>
            <a:ext cx="9431825" cy="784830"/>
          </a:xfrm>
          <a:prstGeom prst="rect">
            <a:avLst/>
          </a:prstGeom>
          <a:noFill/>
        </p:spPr>
        <p:txBody>
          <a:bodyPr wrap="square" rtlCol="0">
            <a:spAutoFit/>
          </a:bodyPr>
          <a:lstStyle/>
          <a:p>
            <a:r>
              <a:rPr lang="it-IT" sz="4500" b="1" dirty="0" err="1">
                <a:solidFill>
                  <a:srgbClr val="003C6D"/>
                </a:solidFill>
              </a:rPr>
              <a:t>Very</a:t>
            </a:r>
            <a:r>
              <a:rPr lang="it-IT" sz="4500" b="1" dirty="0">
                <a:solidFill>
                  <a:srgbClr val="003C6D"/>
                </a:solidFill>
              </a:rPr>
              <a:t> High </a:t>
            </a:r>
            <a:r>
              <a:rPr lang="it-IT" sz="4500" b="1" dirty="0" err="1">
                <a:solidFill>
                  <a:srgbClr val="003C6D"/>
                </a:solidFill>
              </a:rPr>
              <a:t>Capacity</a:t>
            </a:r>
            <a:r>
              <a:rPr lang="it-IT" sz="4500" b="1" dirty="0">
                <a:solidFill>
                  <a:srgbClr val="003C6D"/>
                </a:solidFill>
              </a:rPr>
              <a:t> and 5G Networks</a:t>
            </a:r>
          </a:p>
        </p:txBody>
      </p:sp>
      <p:sp>
        <p:nvSpPr>
          <p:cNvPr id="11" name="CasellaDiTesto 10"/>
          <p:cNvSpPr txBox="1"/>
          <p:nvPr/>
        </p:nvSpPr>
        <p:spPr>
          <a:xfrm>
            <a:off x="2409458" y="4135308"/>
            <a:ext cx="6976589" cy="630942"/>
          </a:xfrm>
          <a:prstGeom prst="rect">
            <a:avLst/>
          </a:prstGeom>
          <a:noFill/>
        </p:spPr>
        <p:txBody>
          <a:bodyPr wrap="square" rtlCol="0">
            <a:spAutoFit/>
          </a:bodyPr>
          <a:lstStyle/>
          <a:p>
            <a:r>
              <a:rPr lang="it-IT" sz="3500" dirty="0">
                <a:solidFill>
                  <a:srgbClr val="003C6D"/>
                </a:solidFill>
              </a:rPr>
              <a:t>From the EU code to the EU market</a:t>
            </a:r>
          </a:p>
        </p:txBody>
      </p:sp>
      <p:cxnSp>
        <p:nvCxnSpPr>
          <p:cNvPr id="13" name="Connettore 1 12"/>
          <p:cNvCxnSpPr>
            <a:cxnSpLocks/>
          </p:cNvCxnSpPr>
          <p:nvPr/>
        </p:nvCxnSpPr>
        <p:spPr>
          <a:xfrm flipV="1">
            <a:off x="2409458" y="4776613"/>
            <a:ext cx="9013954" cy="1"/>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8532" y="271709"/>
            <a:ext cx="3715806" cy="1314877"/>
          </a:xfrm>
          <a:prstGeom prst="rect">
            <a:avLst/>
          </a:prstGeom>
        </p:spPr>
      </p:pic>
      <p:cxnSp>
        <p:nvCxnSpPr>
          <p:cNvPr id="16" name="Connettore 1 15"/>
          <p:cNvCxnSpPr/>
          <p:nvPr/>
        </p:nvCxnSpPr>
        <p:spPr>
          <a:xfrm>
            <a:off x="8963798" y="485913"/>
            <a:ext cx="0" cy="868101"/>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17" name="Immagin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52986" y="527744"/>
            <a:ext cx="2070100" cy="752475"/>
          </a:xfrm>
          <a:prstGeom prst="rect">
            <a:avLst/>
          </a:prstGeom>
        </p:spPr>
      </p:pic>
      <p:sp>
        <p:nvSpPr>
          <p:cNvPr id="14" name="CasellaDiTesto 13">
            <a:extLst>
              <a:ext uri="{FF2B5EF4-FFF2-40B4-BE49-F238E27FC236}">
                <a16:creationId xmlns:a16="http://schemas.microsoft.com/office/drawing/2014/main" id="{1AF164B5-264C-403B-BB50-7B614C520EB1}"/>
              </a:ext>
            </a:extLst>
          </p:cNvPr>
          <p:cNvSpPr txBox="1"/>
          <p:nvPr/>
        </p:nvSpPr>
        <p:spPr>
          <a:xfrm>
            <a:off x="7793622" y="4786977"/>
            <a:ext cx="4674043" cy="584774"/>
          </a:xfrm>
          <a:prstGeom prst="rect">
            <a:avLst/>
          </a:prstGeom>
          <a:noFill/>
        </p:spPr>
        <p:txBody>
          <a:bodyPr wrap="square" rtlCol="0">
            <a:spAutoFit/>
          </a:bodyPr>
          <a:lstStyle/>
          <a:p>
            <a:r>
              <a:rPr lang="it-IT" sz="3200" dirty="0" err="1">
                <a:solidFill>
                  <a:srgbClr val="72C9E3"/>
                </a:solidFill>
              </a:rPr>
              <a:t>Brussels</a:t>
            </a:r>
            <a:r>
              <a:rPr lang="it-IT" sz="3200" dirty="0">
                <a:solidFill>
                  <a:srgbClr val="72C9E3"/>
                </a:solidFill>
              </a:rPr>
              <a:t>, 24 </a:t>
            </a:r>
            <a:r>
              <a:rPr lang="it-IT" sz="3200" dirty="0" err="1">
                <a:solidFill>
                  <a:srgbClr val="72C9E3"/>
                </a:solidFill>
              </a:rPr>
              <a:t>June</a:t>
            </a:r>
            <a:r>
              <a:rPr lang="it-IT" sz="3200" dirty="0">
                <a:solidFill>
                  <a:srgbClr val="72C9E3"/>
                </a:solidFill>
              </a:rPr>
              <a:t> 2019</a:t>
            </a:r>
            <a:endParaRPr lang="it-IT" sz="2200" b="1" dirty="0">
              <a:solidFill>
                <a:srgbClr val="003C6D"/>
              </a:solidFill>
            </a:endParaRPr>
          </a:p>
        </p:txBody>
      </p:sp>
      <p:pic>
        <p:nvPicPr>
          <p:cNvPr id="12" name="Immagine 11">
            <a:extLst>
              <a:ext uri="{FF2B5EF4-FFF2-40B4-BE49-F238E27FC236}">
                <a16:creationId xmlns:a16="http://schemas.microsoft.com/office/drawing/2014/main" id="{B5CC7493-DC5D-4754-A706-F24600ACFA38}"/>
              </a:ext>
            </a:extLst>
          </p:cNvPr>
          <p:cNvPicPr>
            <a:picLocks noChangeAspect="1"/>
          </p:cNvPicPr>
          <p:nvPr/>
        </p:nvPicPr>
        <p:blipFill rotWithShape="1">
          <a:blip r:embed="rId5">
            <a:extLst>
              <a:ext uri="{28A0092B-C50C-407E-A947-70E740481C1C}">
                <a14:useLocalDpi xmlns:a14="http://schemas.microsoft.com/office/drawing/2010/main" val="0"/>
              </a:ext>
            </a:extLst>
          </a:blip>
          <a:srcRect l="56198"/>
          <a:stretch/>
        </p:blipFill>
        <p:spPr>
          <a:xfrm>
            <a:off x="0" y="2016472"/>
            <a:ext cx="2229337" cy="5089525"/>
          </a:xfrm>
          <a:prstGeom prst="rect">
            <a:avLst/>
          </a:prstGeom>
          <a:effectLst>
            <a:outerShdw blurRad="190500" dist="50800" dir="3960000" algn="ctr" rotWithShape="0">
              <a:srgbClr val="000000">
                <a:alpha val="31000"/>
              </a:srgbClr>
            </a:outerShdw>
            <a:reflection endPos="0" dist="50800" dir="5400000" sy="-100000" algn="bl" rotWithShape="0"/>
          </a:effectLst>
        </p:spPr>
      </p:pic>
      <p:pic>
        <p:nvPicPr>
          <p:cNvPr id="15" name="Immagine 14">
            <a:extLst>
              <a:ext uri="{FF2B5EF4-FFF2-40B4-BE49-F238E27FC236}">
                <a16:creationId xmlns:a16="http://schemas.microsoft.com/office/drawing/2014/main" id="{5E394D08-7A5D-4813-8BAC-126B7C88B4E6}"/>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046259" y="5478016"/>
            <a:ext cx="1204563" cy="1108275"/>
          </a:xfrm>
          <a:prstGeom prst="rect">
            <a:avLst/>
          </a:prstGeom>
          <a:noFill/>
        </p:spPr>
      </p:pic>
      <p:sp>
        <p:nvSpPr>
          <p:cNvPr id="18" name="CasellaDiTesto 17">
            <a:extLst>
              <a:ext uri="{FF2B5EF4-FFF2-40B4-BE49-F238E27FC236}">
                <a16:creationId xmlns:a16="http://schemas.microsoft.com/office/drawing/2014/main" id="{D6EF799C-1970-4385-8A20-9B27736EA8EF}"/>
              </a:ext>
            </a:extLst>
          </p:cNvPr>
          <p:cNvSpPr txBox="1"/>
          <p:nvPr/>
        </p:nvSpPr>
        <p:spPr>
          <a:xfrm>
            <a:off x="3585765" y="5950356"/>
            <a:ext cx="4674043" cy="584775"/>
          </a:xfrm>
          <a:prstGeom prst="rect">
            <a:avLst/>
          </a:prstGeom>
          <a:noFill/>
        </p:spPr>
        <p:txBody>
          <a:bodyPr wrap="square" rtlCol="0">
            <a:spAutoFit/>
          </a:bodyPr>
          <a:lstStyle/>
          <a:p>
            <a:r>
              <a:rPr lang="it-IT" sz="3200" dirty="0">
                <a:solidFill>
                  <a:srgbClr val="72C9E3"/>
                </a:solidFill>
              </a:rPr>
              <a:t>In cooperation with </a:t>
            </a:r>
            <a:endParaRPr lang="it-IT" sz="2200" b="1" dirty="0">
              <a:solidFill>
                <a:srgbClr val="003C6D"/>
              </a:solidFill>
            </a:endParaRPr>
          </a:p>
        </p:txBody>
      </p:sp>
    </p:spTree>
    <p:extLst>
      <p:ext uri="{BB962C8B-B14F-4D97-AF65-F5344CB8AC3E}">
        <p14:creationId xmlns:p14="http://schemas.microsoft.com/office/powerpoint/2010/main" val="76914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p:cNvSpPr txBox="1"/>
          <p:nvPr/>
        </p:nvSpPr>
        <p:spPr>
          <a:xfrm>
            <a:off x="2392619" y="3423542"/>
            <a:ext cx="7389923" cy="784830"/>
          </a:xfrm>
          <a:prstGeom prst="rect">
            <a:avLst/>
          </a:prstGeom>
          <a:noFill/>
        </p:spPr>
        <p:txBody>
          <a:bodyPr wrap="square" rtlCol="0">
            <a:spAutoFit/>
          </a:bodyPr>
          <a:lstStyle/>
          <a:p>
            <a:r>
              <a:rPr lang="it-IT" sz="4500" b="1" dirty="0" err="1">
                <a:solidFill>
                  <a:srgbClr val="003C6D"/>
                </a:solidFill>
              </a:rPr>
              <a:t>Investment</a:t>
            </a:r>
            <a:r>
              <a:rPr lang="it-IT" sz="4500" b="1" dirty="0">
                <a:solidFill>
                  <a:srgbClr val="003C6D"/>
                </a:solidFill>
              </a:rPr>
              <a:t> for </a:t>
            </a:r>
            <a:r>
              <a:rPr lang="it-IT" sz="4500" b="1" dirty="0" err="1">
                <a:solidFill>
                  <a:srgbClr val="003C6D"/>
                </a:solidFill>
              </a:rPr>
              <a:t>VHCNs</a:t>
            </a:r>
            <a:endParaRPr lang="it-IT" sz="4500" b="1" dirty="0">
              <a:solidFill>
                <a:srgbClr val="003C6D"/>
              </a:solidFill>
            </a:endParaRPr>
          </a:p>
        </p:txBody>
      </p:sp>
      <p:sp>
        <p:nvSpPr>
          <p:cNvPr id="11" name="CasellaDiTesto 10"/>
          <p:cNvSpPr txBox="1"/>
          <p:nvPr/>
        </p:nvSpPr>
        <p:spPr>
          <a:xfrm>
            <a:off x="2409458" y="4135308"/>
            <a:ext cx="5916803" cy="630942"/>
          </a:xfrm>
          <a:prstGeom prst="rect">
            <a:avLst/>
          </a:prstGeom>
          <a:noFill/>
        </p:spPr>
        <p:txBody>
          <a:bodyPr wrap="square" rtlCol="0">
            <a:spAutoFit/>
          </a:bodyPr>
          <a:lstStyle/>
          <a:p>
            <a:r>
              <a:rPr lang="it-IT" sz="3500" dirty="0">
                <a:solidFill>
                  <a:srgbClr val="003C6D"/>
                </a:solidFill>
              </a:rPr>
              <a:t>An </a:t>
            </a:r>
            <a:r>
              <a:rPr lang="it-IT" sz="3500" dirty="0" err="1">
                <a:solidFill>
                  <a:srgbClr val="003C6D"/>
                </a:solidFill>
              </a:rPr>
              <a:t>introduction</a:t>
            </a:r>
            <a:r>
              <a:rPr lang="it-IT" sz="3500" dirty="0">
                <a:solidFill>
                  <a:srgbClr val="003C6D"/>
                </a:solidFill>
              </a:rPr>
              <a:t> </a:t>
            </a:r>
          </a:p>
        </p:txBody>
      </p:sp>
      <p:cxnSp>
        <p:nvCxnSpPr>
          <p:cNvPr id="13" name="Connettore 1 12"/>
          <p:cNvCxnSpPr>
            <a:cxnSpLocks/>
          </p:cNvCxnSpPr>
          <p:nvPr/>
        </p:nvCxnSpPr>
        <p:spPr>
          <a:xfrm flipV="1">
            <a:off x="2409458" y="4776613"/>
            <a:ext cx="9013954" cy="1"/>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8532" y="271709"/>
            <a:ext cx="3715806" cy="1314877"/>
          </a:xfrm>
          <a:prstGeom prst="rect">
            <a:avLst/>
          </a:prstGeom>
        </p:spPr>
      </p:pic>
      <p:cxnSp>
        <p:nvCxnSpPr>
          <p:cNvPr id="16" name="Connettore 1 15"/>
          <p:cNvCxnSpPr/>
          <p:nvPr/>
        </p:nvCxnSpPr>
        <p:spPr>
          <a:xfrm>
            <a:off x="8963798" y="485913"/>
            <a:ext cx="0" cy="868101"/>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17" name="Immagin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52986" y="527744"/>
            <a:ext cx="2070100" cy="752475"/>
          </a:xfrm>
          <a:prstGeom prst="rect">
            <a:avLst/>
          </a:prstGeom>
        </p:spPr>
      </p:pic>
      <p:sp>
        <p:nvSpPr>
          <p:cNvPr id="14" name="CasellaDiTesto 13">
            <a:extLst>
              <a:ext uri="{FF2B5EF4-FFF2-40B4-BE49-F238E27FC236}">
                <a16:creationId xmlns:a16="http://schemas.microsoft.com/office/drawing/2014/main" id="{1AF164B5-264C-403B-BB50-7B614C520EB1}"/>
              </a:ext>
            </a:extLst>
          </p:cNvPr>
          <p:cNvSpPr txBox="1"/>
          <p:nvPr/>
        </p:nvSpPr>
        <p:spPr>
          <a:xfrm>
            <a:off x="7455139" y="4786977"/>
            <a:ext cx="3767947" cy="923330"/>
          </a:xfrm>
          <a:prstGeom prst="rect">
            <a:avLst/>
          </a:prstGeom>
          <a:noFill/>
        </p:spPr>
        <p:txBody>
          <a:bodyPr wrap="square" rtlCol="0">
            <a:spAutoFit/>
          </a:bodyPr>
          <a:lstStyle/>
          <a:p>
            <a:r>
              <a:rPr lang="it-IT" sz="3200" dirty="0">
                <a:solidFill>
                  <a:srgbClr val="72C9E3"/>
                </a:solidFill>
              </a:rPr>
              <a:t>Antonio Manganelli</a:t>
            </a:r>
          </a:p>
          <a:p>
            <a:r>
              <a:rPr lang="it-IT" sz="2200" b="1" dirty="0" err="1">
                <a:solidFill>
                  <a:srgbClr val="003C6D"/>
                </a:solidFill>
              </a:rPr>
              <a:t>Scientific</a:t>
            </a:r>
            <a:r>
              <a:rPr lang="it-IT" sz="2200" b="1" dirty="0">
                <a:solidFill>
                  <a:srgbClr val="003C6D"/>
                </a:solidFill>
              </a:rPr>
              <a:t> Coordinator DEEP-IN  </a:t>
            </a:r>
          </a:p>
        </p:txBody>
      </p:sp>
      <p:pic>
        <p:nvPicPr>
          <p:cNvPr id="12" name="Immagine 11">
            <a:extLst>
              <a:ext uri="{FF2B5EF4-FFF2-40B4-BE49-F238E27FC236}">
                <a16:creationId xmlns:a16="http://schemas.microsoft.com/office/drawing/2014/main" id="{B5CC7493-DC5D-4754-A706-F24600ACFA38}"/>
              </a:ext>
            </a:extLst>
          </p:cNvPr>
          <p:cNvPicPr>
            <a:picLocks noChangeAspect="1"/>
          </p:cNvPicPr>
          <p:nvPr/>
        </p:nvPicPr>
        <p:blipFill rotWithShape="1">
          <a:blip r:embed="rId5">
            <a:extLst>
              <a:ext uri="{28A0092B-C50C-407E-A947-70E740481C1C}">
                <a14:useLocalDpi xmlns:a14="http://schemas.microsoft.com/office/drawing/2010/main" val="0"/>
              </a:ext>
            </a:extLst>
          </a:blip>
          <a:srcRect l="56198"/>
          <a:stretch/>
        </p:blipFill>
        <p:spPr>
          <a:xfrm>
            <a:off x="0" y="2016472"/>
            <a:ext cx="2229337" cy="5089525"/>
          </a:xfrm>
          <a:prstGeom prst="rect">
            <a:avLst/>
          </a:prstGeom>
          <a:effectLst>
            <a:outerShdw blurRad="190500" dist="50800" dir="3960000" algn="ctr" rotWithShape="0">
              <a:srgbClr val="000000">
                <a:alpha val="31000"/>
              </a:srgbClr>
            </a:outerShdw>
            <a:reflection endPos="0" dist="50800" dir="5400000" sy="-100000" algn="bl" rotWithShape="0"/>
          </a:effectLst>
        </p:spPr>
      </p:pic>
    </p:spTree>
    <p:extLst>
      <p:ext uri="{BB962C8B-B14F-4D97-AF65-F5344CB8AC3E}">
        <p14:creationId xmlns:p14="http://schemas.microsoft.com/office/powerpoint/2010/main" val="732612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394545" y="383162"/>
            <a:ext cx="5916803" cy="461665"/>
          </a:xfrm>
          <a:prstGeom prst="rect">
            <a:avLst/>
          </a:prstGeom>
          <a:noFill/>
        </p:spPr>
        <p:txBody>
          <a:bodyPr wrap="square" rtlCol="0">
            <a:spAutoFit/>
          </a:bodyPr>
          <a:lstStyle/>
          <a:p>
            <a:r>
              <a:rPr lang="it-IT" sz="2400" b="1" dirty="0">
                <a:solidFill>
                  <a:srgbClr val="003C6C"/>
                </a:solidFill>
              </a:rPr>
              <a:t>REGULATORY OBJECTIVES</a:t>
            </a:r>
          </a:p>
        </p:txBody>
      </p: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2" name="CasellaDiTesto 1">
            <a:extLst>
              <a:ext uri="{FF2B5EF4-FFF2-40B4-BE49-F238E27FC236}">
                <a16:creationId xmlns:a16="http://schemas.microsoft.com/office/drawing/2014/main" id="{C45B84A7-2BEF-43A9-ACA2-2DDDBF45E4B1}"/>
              </a:ext>
            </a:extLst>
          </p:cNvPr>
          <p:cNvSpPr txBox="1"/>
          <p:nvPr/>
        </p:nvSpPr>
        <p:spPr>
          <a:xfrm>
            <a:off x="547008" y="1069058"/>
            <a:ext cx="11230862" cy="1600438"/>
          </a:xfrm>
          <a:prstGeom prst="rect">
            <a:avLst/>
          </a:prstGeom>
          <a:noFill/>
        </p:spPr>
        <p:txBody>
          <a:bodyPr wrap="square" rtlCol="0">
            <a:spAutoFit/>
          </a:bodyPr>
          <a:lstStyle/>
          <a:p>
            <a:endParaRPr lang="it-IT" dirty="0"/>
          </a:p>
          <a:p>
            <a:r>
              <a:rPr lang="it-IT" sz="2200" dirty="0"/>
              <a:t>Art 3 EECC: «</a:t>
            </a:r>
            <a:r>
              <a:rPr lang="en-US" sz="2200" b="1" dirty="0"/>
              <a:t>promote connectivity and access to, and take-up of, very high capacity networks, including fixed, mobile and wireless networks, by all citizens and businesses of the Union</a:t>
            </a:r>
            <a:endParaRPr lang="it-IT" sz="2200" dirty="0"/>
          </a:p>
          <a:p>
            <a:pPr marL="285750" indent="-285750">
              <a:buFont typeface="Arial" panose="020B0604020202020204" pitchFamily="34" charset="0"/>
              <a:buChar char="•"/>
            </a:pPr>
            <a:endParaRPr lang="it-IT" dirty="0"/>
          </a:p>
          <a:p>
            <a:endParaRPr lang="it-IT" dirty="0"/>
          </a:p>
        </p:txBody>
      </p:sp>
      <p:sp>
        <p:nvSpPr>
          <p:cNvPr id="3" name="Rettangolo 2">
            <a:extLst>
              <a:ext uri="{FF2B5EF4-FFF2-40B4-BE49-F238E27FC236}">
                <a16:creationId xmlns:a16="http://schemas.microsoft.com/office/drawing/2014/main" id="{23221DCD-E1E2-493E-AE6F-A533C6602385}"/>
              </a:ext>
            </a:extLst>
          </p:cNvPr>
          <p:cNvSpPr/>
          <p:nvPr/>
        </p:nvSpPr>
        <p:spPr>
          <a:xfrm>
            <a:off x="4668677" y="2241079"/>
            <a:ext cx="2917594" cy="923330"/>
          </a:xfrm>
          <a:prstGeom prst="rect">
            <a:avLst/>
          </a:prstGeom>
          <a:noFill/>
          <a:ln>
            <a:noFill/>
          </a:ln>
        </p:spPr>
        <p:txBody>
          <a:bodyPr wrap="none" lIns="91440" tIns="45720" rIns="91440" bIns="45720">
            <a:spAutoFit/>
          </a:bodyPr>
          <a:lstStyle/>
          <a:p>
            <a:pPr algn="ctr"/>
            <a:r>
              <a:rPr lang="it-IT" sz="5400" b="1" cap="small" dirty="0" err="1">
                <a:ln w="12700">
                  <a:solidFill>
                    <a:schemeClr val="accent1"/>
                  </a:solidFill>
                  <a:prstDash val="solid"/>
                </a:ln>
                <a:solidFill>
                  <a:srgbClr val="58B5E1"/>
                </a:solidFill>
                <a:effectLst>
                  <a:outerShdw dist="38100" dir="2640000" algn="bl" rotWithShape="0">
                    <a:schemeClr val="accent1"/>
                  </a:outerShdw>
                </a:effectLst>
              </a:rPr>
              <a:t>evolution</a:t>
            </a:r>
            <a:endParaRPr lang="it-IT" sz="5400" b="1" cap="small" dirty="0">
              <a:ln w="12700">
                <a:solidFill>
                  <a:schemeClr val="accent1"/>
                </a:solidFill>
                <a:prstDash val="solid"/>
              </a:ln>
              <a:solidFill>
                <a:srgbClr val="58B5E1"/>
              </a:solidFill>
              <a:effectLst>
                <a:outerShdw dist="38100" dir="2640000" algn="bl" rotWithShape="0">
                  <a:schemeClr val="accent1"/>
                </a:outerShdw>
              </a:effectLst>
            </a:endParaRPr>
          </a:p>
        </p:txBody>
      </p:sp>
      <p:sp>
        <p:nvSpPr>
          <p:cNvPr id="4" name="Rettangolo 3">
            <a:extLst>
              <a:ext uri="{FF2B5EF4-FFF2-40B4-BE49-F238E27FC236}">
                <a16:creationId xmlns:a16="http://schemas.microsoft.com/office/drawing/2014/main" id="{8C1CC492-DA72-4FCA-B731-34A95CCADFBC}"/>
              </a:ext>
            </a:extLst>
          </p:cNvPr>
          <p:cNvSpPr/>
          <p:nvPr/>
        </p:nvSpPr>
        <p:spPr>
          <a:xfrm>
            <a:off x="4381551" y="2233987"/>
            <a:ext cx="497252" cy="923330"/>
          </a:xfrm>
          <a:prstGeom prst="rect">
            <a:avLst/>
          </a:prstGeom>
          <a:noFill/>
        </p:spPr>
        <p:txBody>
          <a:bodyPr wrap="none" lIns="91440" tIns="45720" rIns="91440" bIns="45720">
            <a:spAutoFit/>
          </a:bodyPr>
          <a:lstStyle/>
          <a:p>
            <a:pPr algn="ctr"/>
            <a:r>
              <a:rPr lang="it-IT" sz="5400" b="1" cap="small" dirty="0">
                <a:ln w="12700">
                  <a:solidFill>
                    <a:schemeClr val="accent1"/>
                  </a:solidFill>
                  <a:prstDash val="solid"/>
                </a:ln>
                <a:solidFill>
                  <a:srgbClr val="58B5E1"/>
                </a:solidFill>
                <a:effectLst>
                  <a:outerShdw dist="38100" dir="2640000" algn="bl" rotWithShape="0">
                    <a:schemeClr val="accent1"/>
                  </a:outerShdw>
                </a:effectLst>
              </a:rPr>
              <a:t>r</a:t>
            </a:r>
          </a:p>
        </p:txBody>
      </p:sp>
      <p:sp>
        <p:nvSpPr>
          <p:cNvPr id="10" name="CasellaDiTesto 9">
            <a:extLst>
              <a:ext uri="{FF2B5EF4-FFF2-40B4-BE49-F238E27FC236}">
                <a16:creationId xmlns:a16="http://schemas.microsoft.com/office/drawing/2014/main" id="{EC526586-68D7-43D4-8845-8E264D38A44E}"/>
              </a:ext>
            </a:extLst>
          </p:cNvPr>
          <p:cNvSpPr txBox="1"/>
          <p:nvPr/>
        </p:nvSpPr>
        <p:spPr>
          <a:xfrm>
            <a:off x="675787" y="3308788"/>
            <a:ext cx="10667172" cy="800860"/>
          </a:xfrm>
          <a:prstGeom prst="rect">
            <a:avLst/>
          </a:prstGeom>
          <a:noFill/>
        </p:spPr>
        <p:txBody>
          <a:bodyPr wrap="square" rtlCol="0">
            <a:spAutoFit/>
          </a:bodyPr>
          <a:lstStyle/>
          <a:p>
            <a:pPr marL="342900" indent="-342900">
              <a:lnSpc>
                <a:spcPct val="107000"/>
              </a:lnSpc>
              <a:spcAft>
                <a:spcPts val="800"/>
              </a:spcAft>
              <a:buFont typeface="Symbol" panose="05050102010706020507" pitchFamily="18" charset="2"/>
              <a:buChar char=""/>
            </a:pPr>
            <a:r>
              <a:rPr lang="en-US" sz="2200" dirty="0"/>
              <a:t>promotion of investments has </a:t>
            </a:r>
            <a:r>
              <a:rPr lang="en-US" sz="2200" b="1" dirty="0">
                <a:solidFill>
                  <a:srgbClr val="58B5E1"/>
                </a:solidFill>
              </a:rPr>
              <a:t>always been, in different ways, a regulatory action </a:t>
            </a:r>
            <a:r>
              <a:rPr lang="en-US" sz="2200" dirty="0"/>
              <a:t>within the Electronic communications framework</a:t>
            </a:r>
            <a:endParaRPr lang="it-IT" sz="2200" dirty="0"/>
          </a:p>
        </p:txBody>
      </p:sp>
      <p:sp>
        <p:nvSpPr>
          <p:cNvPr id="13" name="Rettangolo 12">
            <a:extLst>
              <a:ext uri="{FF2B5EF4-FFF2-40B4-BE49-F238E27FC236}">
                <a16:creationId xmlns:a16="http://schemas.microsoft.com/office/drawing/2014/main" id="{08F4D09E-2AE7-473C-B41E-255F9268A443}"/>
              </a:ext>
            </a:extLst>
          </p:cNvPr>
          <p:cNvSpPr/>
          <p:nvPr/>
        </p:nvSpPr>
        <p:spPr>
          <a:xfrm>
            <a:off x="7417809" y="2251869"/>
            <a:ext cx="375424" cy="923330"/>
          </a:xfrm>
          <a:prstGeom prst="rect">
            <a:avLst/>
          </a:prstGeom>
          <a:noFill/>
        </p:spPr>
        <p:txBody>
          <a:bodyPr wrap="none" lIns="91440" tIns="45720" rIns="91440" bIns="45720">
            <a:spAutoFit/>
          </a:bodyPr>
          <a:lstStyle/>
          <a:p>
            <a:pPr algn="ctr"/>
            <a:r>
              <a:rPr lang="it-IT" sz="5400" b="1" cap="small" dirty="0">
                <a:ln w="12700">
                  <a:solidFill>
                    <a:schemeClr val="accent1"/>
                  </a:solidFill>
                  <a:prstDash val="solid"/>
                </a:ln>
                <a:solidFill>
                  <a:srgbClr val="58B5E1"/>
                </a:solidFill>
                <a:effectLst>
                  <a:outerShdw dist="38100" dir="2640000" algn="bl" rotWithShape="0">
                    <a:schemeClr val="accent1"/>
                  </a:outerShdw>
                </a:effectLst>
              </a:rPr>
              <a:t>:</a:t>
            </a:r>
          </a:p>
        </p:txBody>
      </p:sp>
      <p:sp>
        <p:nvSpPr>
          <p:cNvPr id="14" name="CasellaDiTesto 13">
            <a:extLst>
              <a:ext uri="{FF2B5EF4-FFF2-40B4-BE49-F238E27FC236}">
                <a16:creationId xmlns:a16="http://schemas.microsoft.com/office/drawing/2014/main" id="{67E0A7B4-4044-4CCD-B5A4-0F06BA5E4955}"/>
              </a:ext>
            </a:extLst>
          </p:cNvPr>
          <p:cNvSpPr txBox="1"/>
          <p:nvPr/>
        </p:nvSpPr>
        <p:spPr>
          <a:xfrm>
            <a:off x="675787" y="4102075"/>
            <a:ext cx="10667172" cy="800860"/>
          </a:xfrm>
          <a:prstGeom prst="rect">
            <a:avLst/>
          </a:prstGeom>
          <a:noFill/>
        </p:spPr>
        <p:txBody>
          <a:bodyPr wrap="square" rtlCol="0">
            <a:spAutoFit/>
          </a:bodyPr>
          <a:lstStyle/>
          <a:p>
            <a:pPr marL="342900" indent="-342900">
              <a:lnSpc>
                <a:spcPct val="107000"/>
              </a:lnSpc>
              <a:spcAft>
                <a:spcPts val="800"/>
              </a:spcAft>
              <a:buFont typeface="Symbol" panose="05050102010706020507" pitchFamily="18" charset="2"/>
              <a:buChar char=""/>
            </a:pPr>
            <a:r>
              <a:rPr lang="en-US" sz="2200" dirty="0"/>
              <a:t>it is an evolution of the </a:t>
            </a:r>
            <a:r>
              <a:rPr lang="en-US" sz="2200" b="1" dirty="0">
                <a:solidFill>
                  <a:srgbClr val="58B5E1"/>
                </a:solidFill>
              </a:rPr>
              <a:t>balance between existing objectives</a:t>
            </a:r>
            <a:r>
              <a:rPr lang="en-US" sz="2200" dirty="0"/>
              <a:t>, namely between competition promotion and investments promotion</a:t>
            </a:r>
            <a:endParaRPr lang="it-IT" sz="2200" dirty="0"/>
          </a:p>
        </p:txBody>
      </p:sp>
      <p:sp>
        <p:nvSpPr>
          <p:cNvPr id="15" name="CasellaDiTesto 14">
            <a:extLst>
              <a:ext uri="{FF2B5EF4-FFF2-40B4-BE49-F238E27FC236}">
                <a16:creationId xmlns:a16="http://schemas.microsoft.com/office/drawing/2014/main" id="{04A87C65-3180-49AA-BD14-27128112959E}"/>
              </a:ext>
            </a:extLst>
          </p:cNvPr>
          <p:cNvSpPr txBox="1"/>
          <p:nvPr/>
        </p:nvSpPr>
        <p:spPr>
          <a:xfrm>
            <a:off x="675787" y="5010544"/>
            <a:ext cx="10667172" cy="800860"/>
          </a:xfrm>
          <a:prstGeom prst="rect">
            <a:avLst/>
          </a:prstGeom>
          <a:noFill/>
        </p:spPr>
        <p:txBody>
          <a:bodyPr wrap="square" rtlCol="0">
            <a:spAutoFit/>
          </a:bodyPr>
          <a:lstStyle/>
          <a:p>
            <a:pPr marL="342900" indent="-342900">
              <a:lnSpc>
                <a:spcPct val="107000"/>
              </a:lnSpc>
              <a:spcAft>
                <a:spcPts val="800"/>
              </a:spcAft>
              <a:buFont typeface="Symbol" panose="05050102010706020507" pitchFamily="18" charset="2"/>
              <a:buChar char=""/>
            </a:pPr>
            <a:r>
              <a:rPr lang="en-US" sz="2200" dirty="0"/>
              <a:t>the new Code’s provisions (access regulation) aiming to facilitate VHCNs investments receives or modifies </a:t>
            </a:r>
            <a:r>
              <a:rPr lang="en-US" sz="2200" b="1" dirty="0">
                <a:solidFill>
                  <a:srgbClr val="58B5E1"/>
                </a:solidFill>
              </a:rPr>
              <a:t>regulatory practices and models somehow already adopted </a:t>
            </a:r>
            <a:endParaRPr lang="it-IT" sz="2200" b="1" dirty="0">
              <a:solidFill>
                <a:srgbClr val="58B5E1"/>
              </a:solidFill>
            </a:endParaRPr>
          </a:p>
        </p:txBody>
      </p:sp>
    </p:spTree>
    <p:extLst>
      <p:ext uri="{BB962C8B-B14F-4D97-AF65-F5344CB8AC3E}">
        <p14:creationId xmlns:p14="http://schemas.microsoft.com/office/powerpoint/2010/main" val="11187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xit" presetSubtype="0" fill="hold" grpId="0" nodeType="clickEffect">
                                  <p:stCondLst>
                                    <p:cond delay="0"/>
                                  </p:stCondLst>
                                  <p:childTnLst>
                                    <p:animEffect transition="out" filter="fade">
                                      <p:cBhvr>
                                        <p:cTn id="14" dur="1000"/>
                                        <p:tgtEl>
                                          <p:spTgt spid="4"/>
                                        </p:tgtEl>
                                      </p:cBhvr>
                                    </p:animEffect>
                                    <p:anim calcmode="lin" valueType="num">
                                      <p:cBhvr>
                                        <p:cTn id="15" dur="1000"/>
                                        <p:tgtEl>
                                          <p:spTgt spid="4"/>
                                        </p:tgtEl>
                                        <p:attrNameLst>
                                          <p:attrName>ppt_x</p:attrName>
                                        </p:attrNameLst>
                                      </p:cBhvr>
                                      <p:tavLst>
                                        <p:tav tm="0">
                                          <p:val>
                                            <p:strVal val="ppt_x"/>
                                          </p:val>
                                        </p:tav>
                                        <p:tav tm="100000">
                                          <p:val>
                                            <p:strVal val="ppt_x"/>
                                          </p:val>
                                        </p:tav>
                                      </p:tavLst>
                                    </p:anim>
                                    <p:anim calcmode="lin" valueType="num">
                                      <p:cBhvr>
                                        <p:cTn id="16" dur="1000"/>
                                        <p:tgtEl>
                                          <p:spTgt spid="4"/>
                                        </p:tgtEl>
                                        <p:attrNameLst>
                                          <p:attrName>ppt_y</p:attrName>
                                        </p:attrNameLst>
                                      </p:cBhvr>
                                      <p:tavLst>
                                        <p:tav tm="0">
                                          <p:val>
                                            <p:strVal val="ppt_y"/>
                                          </p:val>
                                        </p:tav>
                                        <p:tav tm="100000">
                                          <p:val>
                                            <p:strVal val="ppt_y+.1"/>
                                          </p:val>
                                        </p:tav>
                                      </p:tavLst>
                                    </p:anim>
                                    <p:set>
                                      <p:cBhvr>
                                        <p:cTn id="17" dur="1" fill="hold">
                                          <p:stCondLst>
                                            <p:cond delay="999"/>
                                          </p:stCondLst>
                                        </p:cTn>
                                        <p:tgtEl>
                                          <p:spTgt spid="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10" grpId="0"/>
      <p:bldP spid="13" grpId="1"/>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394545" y="439470"/>
            <a:ext cx="9634038" cy="461665"/>
          </a:xfrm>
          <a:prstGeom prst="rect">
            <a:avLst/>
          </a:prstGeom>
          <a:noFill/>
        </p:spPr>
        <p:txBody>
          <a:bodyPr wrap="square" rtlCol="0">
            <a:spAutoFit/>
          </a:bodyPr>
          <a:lstStyle/>
          <a:p>
            <a:r>
              <a:rPr lang="en-US" sz="2400" b="1" dirty="0">
                <a:solidFill>
                  <a:srgbClr val="003C6C"/>
                </a:solidFill>
              </a:rPr>
              <a:t>ACCESS REGULATION: FROM THE LADDER OF INVESTEMENTS….</a:t>
            </a:r>
          </a:p>
        </p:txBody>
      </p: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10" name="CasellaDiTesto 9">
            <a:extLst>
              <a:ext uri="{FF2B5EF4-FFF2-40B4-BE49-F238E27FC236}">
                <a16:creationId xmlns:a16="http://schemas.microsoft.com/office/drawing/2014/main" id="{EC526586-68D7-43D4-8845-8E264D38A44E}"/>
              </a:ext>
            </a:extLst>
          </p:cNvPr>
          <p:cNvSpPr txBox="1"/>
          <p:nvPr/>
        </p:nvSpPr>
        <p:spPr>
          <a:xfrm>
            <a:off x="661542" y="1120007"/>
            <a:ext cx="10667172" cy="2092881"/>
          </a:xfrm>
          <a:prstGeom prst="rect">
            <a:avLst/>
          </a:prstGeom>
          <a:noFill/>
        </p:spPr>
        <p:txBody>
          <a:bodyPr wrap="square" rtlCol="0">
            <a:spAutoFit/>
          </a:bodyPr>
          <a:lstStyle/>
          <a:p>
            <a:pPr marL="342900" indent="-342900">
              <a:lnSpc>
                <a:spcPct val="107000"/>
              </a:lnSpc>
              <a:spcAft>
                <a:spcPts val="800"/>
              </a:spcAft>
              <a:buFont typeface="Symbol" panose="05050102010706020507" pitchFamily="18" charset="2"/>
              <a:buChar char=""/>
            </a:pPr>
            <a:r>
              <a:rPr lang="en-US" sz="2200" b="1" dirty="0">
                <a:solidFill>
                  <a:srgbClr val="58B5E1"/>
                </a:solidFill>
              </a:rPr>
              <a:t>ACESS REGULATION: </a:t>
            </a:r>
          </a:p>
          <a:p>
            <a:pPr marL="800100" lvl="1" indent="-342900">
              <a:lnSpc>
                <a:spcPct val="107000"/>
              </a:lnSpc>
              <a:spcAft>
                <a:spcPts val="800"/>
              </a:spcAft>
              <a:buFont typeface="Courier New" panose="02070309020205020404" pitchFamily="49" charset="0"/>
              <a:buChar char="o"/>
            </a:pPr>
            <a:r>
              <a:rPr lang="en-US" sz="2200" b="1" dirty="0">
                <a:solidFill>
                  <a:srgbClr val="58B5E1"/>
                </a:solidFill>
              </a:rPr>
              <a:t>Keystone </a:t>
            </a:r>
            <a:r>
              <a:rPr lang="en-US" sz="2200" dirty="0"/>
              <a:t>of the liberalization of telecoms markets in Europe: empirical evidence of access-based competition positive effects</a:t>
            </a:r>
          </a:p>
          <a:p>
            <a:pPr marL="800100" lvl="1" indent="-342900">
              <a:lnSpc>
                <a:spcPct val="107000"/>
              </a:lnSpc>
              <a:spcAft>
                <a:spcPts val="800"/>
              </a:spcAft>
              <a:buFont typeface="Courier New" panose="02070309020205020404" pitchFamily="49" charset="0"/>
              <a:buChar char="o"/>
            </a:pPr>
            <a:r>
              <a:rPr lang="en-US" sz="2200" b="1" dirty="0">
                <a:solidFill>
                  <a:srgbClr val="58B5E1"/>
                </a:solidFill>
              </a:rPr>
              <a:t>Concerns </a:t>
            </a:r>
            <a:r>
              <a:rPr lang="en-US" sz="2200" dirty="0"/>
              <a:t>(theory) about disincentives that access obligations can cause to investments in new infrastructures: “profitability effect” and “replacement effect”</a:t>
            </a:r>
            <a:endParaRPr lang="it-IT" sz="2200" dirty="0"/>
          </a:p>
        </p:txBody>
      </p:sp>
      <p:sp>
        <p:nvSpPr>
          <p:cNvPr id="11" name="CasellaDiTesto 10">
            <a:extLst>
              <a:ext uri="{FF2B5EF4-FFF2-40B4-BE49-F238E27FC236}">
                <a16:creationId xmlns:a16="http://schemas.microsoft.com/office/drawing/2014/main" id="{5BA16659-3927-4C33-ADCB-7B38AED56162}"/>
              </a:ext>
            </a:extLst>
          </p:cNvPr>
          <p:cNvSpPr txBox="1"/>
          <p:nvPr/>
        </p:nvSpPr>
        <p:spPr>
          <a:xfrm>
            <a:off x="661542" y="3296509"/>
            <a:ext cx="10667172" cy="2817438"/>
          </a:xfrm>
          <a:prstGeom prst="rect">
            <a:avLst/>
          </a:prstGeom>
          <a:noFill/>
        </p:spPr>
        <p:txBody>
          <a:bodyPr wrap="square" rtlCol="0">
            <a:spAutoFit/>
          </a:bodyPr>
          <a:lstStyle/>
          <a:p>
            <a:pPr marL="342900" indent="-342900">
              <a:lnSpc>
                <a:spcPct val="107000"/>
              </a:lnSpc>
              <a:spcAft>
                <a:spcPts val="800"/>
              </a:spcAft>
              <a:buFont typeface="Symbol" panose="05050102010706020507" pitchFamily="18" charset="2"/>
              <a:buChar char=""/>
            </a:pPr>
            <a:r>
              <a:rPr lang="en-US" sz="2200" b="1" dirty="0">
                <a:solidFill>
                  <a:srgbClr val="58B5E1"/>
                </a:solidFill>
              </a:rPr>
              <a:t>LADDER OF INVESTMENTS</a:t>
            </a:r>
            <a:r>
              <a:rPr lang="en-US" sz="2200" dirty="0"/>
              <a:t>: </a:t>
            </a:r>
          </a:p>
          <a:p>
            <a:pPr marL="800100" lvl="1" indent="-342900">
              <a:lnSpc>
                <a:spcPct val="107000"/>
              </a:lnSpc>
              <a:spcAft>
                <a:spcPts val="800"/>
              </a:spcAft>
              <a:buFont typeface="Courier New" panose="02070309020205020404" pitchFamily="49" charset="0"/>
              <a:buChar char="o"/>
            </a:pPr>
            <a:r>
              <a:rPr lang="en-US" sz="2200" dirty="0"/>
              <a:t>transitory “entry assistance” to new entrants, while giving them incentives for to build their own network in the medium / long-term (from SBC to FBC) and thus </a:t>
            </a:r>
            <a:r>
              <a:rPr lang="en-US" sz="2200" dirty="0" err="1"/>
              <a:t>neutralising</a:t>
            </a:r>
            <a:r>
              <a:rPr lang="en-US" sz="2200" dirty="0"/>
              <a:t> the replacement effect</a:t>
            </a:r>
          </a:p>
          <a:p>
            <a:pPr marL="800100" lvl="1" indent="-342900">
              <a:lnSpc>
                <a:spcPct val="107000"/>
              </a:lnSpc>
              <a:spcAft>
                <a:spcPts val="800"/>
              </a:spcAft>
              <a:buFont typeface="Courier New" panose="02070309020205020404" pitchFamily="49" charset="0"/>
              <a:buChar char="o"/>
            </a:pPr>
            <a:r>
              <a:rPr lang="en-US" sz="2200" b="1" dirty="0">
                <a:solidFill>
                  <a:srgbClr val="58B5E1"/>
                </a:solidFill>
              </a:rPr>
              <a:t>Complementarity </a:t>
            </a:r>
            <a:r>
              <a:rPr lang="en-US" sz="2200" dirty="0"/>
              <a:t>between SBC and FBC, i.e. reconciling and balancing short-term competition benefit (static efficiency) with long-term investment benefits (dynamic efficiency)</a:t>
            </a:r>
            <a:endParaRPr lang="it-IT" sz="2200" dirty="0"/>
          </a:p>
        </p:txBody>
      </p:sp>
    </p:spTree>
    <p:extLst>
      <p:ext uri="{BB962C8B-B14F-4D97-AF65-F5344CB8AC3E}">
        <p14:creationId xmlns:p14="http://schemas.microsoft.com/office/powerpoint/2010/main" val="1759229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394545" y="383162"/>
            <a:ext cx="6314263" cy="461665"/>
          </a:xfrm>
          <a:prstGeom prst="rect">
            <a:avLst/>
          </a:prstGeom>
          <a:noFill/>
        </p:spPr>
        <p:txBody>
          <a:bodyPr wrap="square" rtlCol="0">
            <a:spAutoFit/>
          </a:bodyPr>
          <a:lstStyle/>
          <a:p>
            <a:r>
              <a:rPr lang="it-IT" sz="2400" b="1" dirty="0">
                <a:solidFill>
                  <a:srgbClr val="003C6C"/>
                </a:solidFill>
              </a:rPr>
              <a:t>… TO THE CODE CONTEXT</a:t>
            </a:r>
          </a:p>
        </p:txBody>
      </p: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10" name="CasellaDiTesto 9">
            <a:extLst>
              <a:ext uri="{FF2B5EF4-FFF2-40B4-BE49-F238E27FC236}">
                <a16:creationId xmlns:a16="http://schemas.microsoft.com/office/drawing/2014/main" id="{EC526586-68D7-43D4-8845-8E264D38A44E}"/>
              </a:ext>
            </a:extLst>
          </p:cNvPr>
          <p:cNvSpPr txBox="1"/>
          <p:nvPr/>
        </p:nvSpPr>
        <p:spPr>
          <a:xfrm>
            <a:off x="584446" y="1108617"/>
            <a:ext cx="10667172" cy="800860"/>
          </a:xfrm>
          <a:prstGeom prst="rect">
            <a:avLst/>
          </a:prstGeom>
          <a:noFill/>
        </p:spPr>
        <p:txBody>
          <a:bodyPr wrap="square" rtlCol="0">
            <a:spAutoFit/>
          </a:bodyPr>
          <a:lstStyle/>
          <a:p>
            <a:pPr marL="342900" lvl="0" indent="-342900">
              <a:lnSpc>
                <a:spcPct val="107000"/>
              </a:lnSpc>
              <a:spcAft>
                <a:spcPts val="800"/>
              </a:spcAft>
              <a:buFont typeface="Symbol" panose="05050102010706020507" pitchFamily="18" charset="2"/>
              <a:buChar char=""/>
            </a:pPr>
            <a:r>
              <a:rPr lang="en-GB" sz="2200" b="1" dirty="0">
                <a:solidFill>
                  <a:srgbClr val="58B5E1"/>
                </a:solidFill>
              </a:rPr>
              <a:t>NOT COMPLETELY EFFECTIVE:  </a:t>
            </a:r>
            <a:r>
              <a:rPr lang="en-GB" sz="2200" dirty="0"/>
              <a:t>Ladder of Investments has proved to be effective only on the “short ladder” (pushing competitors to the LLU /SLU rungs) </a:t>
            </a:r>
            <a:endParaRPr lang="it-IT" dirty="0"/>
          </a:p>
        </p:txBody>
      </p:sp>
      <p:sp>
        <p:nvSpPr>
          <p:cNvPr id="14" name="CasellaDiTesto 13">
            <a:extLst>
              <a:ext uri="{FF2B5EF4-FFF2-40B4-BE49-F238E27FC236}">
                <a16:creationId xmlns:a16="http://schemas.microsoft.com/office/drawing/2014/main" id="{67E0A7B4-4044-4CCD-B5A4-0F06BA5E4955}"/>
              </a:ext>
            </a:extLst>
          </p:cNvPr>
          <p:cNvSpPr txBox="1"/>
          <p:nvPr/>
        </p:nvSpPr>
        <p:spPr>
          <a:xfrm>
            <a:off x="584446" y="1969107"/>
            <a:ext cx="10667172" cy="3384901"/>
          </a:xfrm>
          <a:prstGeom prst="rect">
            <a:avLst/>
          </a:prstGeom>
          <a:noFill/>
        </p:spPr>
        <p:txBody>
          <a:bodyPr wrap="square" rtlCol="0">
            <a:spAutoFit/>
          </a:bodyPr>
          <a:lstStyle/>
          <a:p>
            <a:pPr marL="342900" indent="-342900">
              <a:lnSpc>
                <a:spcPct val="107000"/>
              </a:lnSpc>
              <a:spcAft>
                <a:spcPts val="800"/>
              </a:spcAft>
              <a:buFont typeface="Symbol" panose="05050102010706020507" pitchFamily="18" charset="2"/>
              <a:buChar char=""/>
            </a:pPr>
            <a:r>
              <a:rPr lang="en-US" sz="2200" b="1" dirty="0">
                <a:solidFill>
                  <a:srgbClr val="58B5E1"/>
                </a:solidFill>
              </a:rPr>
              <a:t>NGANs / VHCNs:</a:t>
            </a:r>
          </a:p>
          <a:p>
            <a:pPr marL="800100" lvl="1" indent="-342900">
              <a:lnSpc>
                <a:spcPct val="107000"/>
              </a:lnSpc>
              <a:spcAft>
                <a:spcPts val="800"/>
              </a:spcAft>
              <a:buFont typeface="Courier New" panose="02070309020205020404" pitchFamily="49" charset="0"/>
              <a:buChar char="o"/>
            </a:pPr>
            <a:r>
              <a:rPr lang="en-US" sz="2200" dirty="0"/>
              <a:t>implying paramount investments (increasing tension /decreasing complementarity between objectives) </a:t>
            </a:r>
          </a:p>
          <a:p>
            <a:pPr marL="800100" lvl="1" indent="-342900">
              <a:lnSpc>
                <a:spcPct val="107000"/>
              </a:lnSpc>
              <a:spcAft>
                <a:spcPts val="800"/>
              </a:spcAft>
              <a:buFont typeface="Courier New" panose="02070309020205020404" pitchFamily="49" charset="0"/>
              <a:buChar char="o"/>
            </a:pPr>
            <a:r>
              <a:rPr lang="en-US" sz="2200" dirty="0"/>
              <a:t>which are much more geographically differentiated than before (areas where infrastructure competition is not sustainable/desirable)</a:t>
            </a:r>
          </a:p>
          <a:p>
            <a:pPr marL="800100" lvl="1" indent="-342900">
              <a:lnSpc>
                <a:spcPct val="107000"/>
              </a:lnSpc>
              <a:spcAft>
                <a:spcPts val="800"/>
              </a:spcAft>
              <a:buFont typeface="Courier New" panose="02070309020205020404" pitchFamily="49" charset="0"/>
              <a:buChar char="o"/>
            </a:pPr>
            <a:r>
              <a:rPr lang="en-US" sz="2200" dirty="0"/>
              <a:t>public policy debate started progressively focusing on industrial policy targets (next to or sometimes even instead of regulation of market failures) </a:t>
            </a:r>
          </a:p>
          <a:p>
            <a:pPr marL="800100" lvl="1" indent="-342900">
              <a:lnSpc>
                <a:spcPct val="107000"/>
              </a:lnSpc>
              <a:spcAft>
                <a:spcPts val="800"/>
              </a:spcAft>
              <a:buFont typeface="Symbol" panose="05050102010706020507" pitchFamily="18" charset="2"/>
              <a:buChar char=""/>
            </a:pPr>
            <a:endParaRPr lang="it-IT" sz="2200" dirty="0"/>
          </a:p>
        </p:txBody>
      </p:sp>
      <p:sp>
        <p:nvSpPr>
          <p:cNvPr id="11" name="CasellaDiTesto 10">
            <a:extLst>
              <a:ext uri="{FF2B5EF4-FFF2-40B4-BE49-F238E27FC236}">
                <a16:creationId xmlns:a16="http://schemas.microsoft.com/office/drawing/2014/main" id="{2E76AFDC-464A-42C8-9E13-349117FD14D4}"/>
              </a:ext>
            </a:extLst>
          </p:cNvPr>
          <p:cNvSpPr txBox="1"/>
          <p:nvPr/>
        </p:nvSpPr>
        <p:spPr>
          <a:xfrm>
            <a:off x="584446" y="4877498"/>
            <a:ext cx="10667172" cy="1163139"/>
          </a:xfrm>
          <a:prstGeom prst="rect">
            <a:avLst/>
          </a:prstGeom>
          <a:noFill/>
        </p:spPr>
        <p:txBody>
          <a:bodyPr wrap="square" rtlCol="0">
            <a:spAutoFit/>
          </a:bodyPr>
          <a:lstStyle/>
          <a:p>
            <a:pPr marL="342900" lvl="0" indent="-342900">
              <a:lnSpc>
                <a:spcPct val="107000"/>
              </a:lnSpc>
              <a:spcAft>
                <a:spcPts val="800"/>
              </a:spcAft>
              <a:buFont typeface="Symbol" panose="05050102010706020507" pitchFamily="18" charset="2"/>
              <a:buChar char=""/>
            </a:pPr>
            <a:r>
              <a:rPr lang="en-GB" sz="2200" b="1" dirty="0">
                <a:solidFill>
                  <a:srgbClr val="58B5E1"/>
                </a:solidFill>
              </a:rPr>
              <a:t>NO LONGER </a:t>
            </a:r>
            <a:r>
              <a:rPr lang="en-GB" sz="2200" b="1" cap="all" dirty="0">
                <a:solidFill>
                  <a:srgbClr val="58B5E1"/>
                </a:solidFill>
              </a:rPr>
              <a:t>comprehensive</a:t>
            </a:r>
            <a:r>
              <a:rPr lang="en-GB" sz="2200" b="1" dirty="0">
                <a:solidFill>
                  <a:srgbClr val="58B5E1"/>
                </a:solidFill>
              </a:rPr>
              <a:t>:   </a:t>
            </a:r>
            <a:r>
              <a:rPr lang="en-GB" sz="2200" dirty="0"/>
              <a:t>downstream</a:t>
            </a:r>
            <a:r>
              <a:rPr lang="en-GB" sz="2200" b="1" dirty="0">
                <a:solidFill>
                  <a:srgbClr val="58B5E1"/>
                </a:solidFill>
              </a:rPr>
              <a:t> </a:t>
            </a:r>
            <a:r>
              <a:rPr lang="en-GB" sz="2200" dirty="0"/>
              <a:t>competition (SBC vs FBC) is no longer covering all the relevant dimensions in the market, as upstream competition vs upstream cooperation (wholesale-only operators and cooperation for investments) </a:t>
            </a:r>
            <a:endParaRPr lang="it-IT" dirty="0"/>
          </a:p>
        </p:txBody>
      </p:sp>
    </p:spTree>
    <p:extLst>
      <p:ext uri="{BB962C8B-B14F-4D97-AF65-F5344CB8AC3E}">
        <p14:creationId xmlns:p14="http://schemas.microsoft.com/office/powerpoint/2010/main" val="843253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10" name="CasellaDiTesto 9">
            <a:extLst>
              <a:ext uri="{FF2B5EF4-FFF2-40B4-BE49-F238E27FC236}">
                <a16:creationId xmlns:a16="http://schemas.microsoft.com/office/drawing/2014/main" id="{EC526586-68D7-43D4-8845-8E264D38A44E}"/>
              </a:ext>
            </a:extLst>
          </p:cNvPr>
          <p:cNvSpPr txBox="1"/>
          <p:nvPr/>
        </p:nvSpPr>
        <p:spPr>
          <a:xfrm>
            <a:off x="394545" y="1883215"/>
            <a:ext cx="10667172" cy="975716"/>
          </a:xfrm>
          <a:prstGeom prst="rect">
            <a:avLst/>
          </a:prstGeom>
          <a:noFill/>
        </p:spPr>
        <p:txBody>
          <a:bodyPr wrap="square" rtlCol="0">
            <a:spAutoFit/>
          </a:bodyPr>
          <a:lstStyle/>
          <a:p>
            <a:pPr marL="449580" indent="449580">
              <a:lnSpc>
                <a:spcPct val="107000"/>
              </a:lnSpc>
              <a:spcAft>
                <a:spcPts val="0"/>
              </a:spcAft>
            </a:pPr>
            <a:r>
              <a:rPr lang="en-GB"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rPr>
              <a:t>Carlota </a:t>
            </a:r>
            <a:r>
              <a:rPr lang="en-GB" sz="2400" b="1" dirty="0" err="1">
                <a:solidFill>
                  <a:srgbClr val="58B5E1"/>
                </a:solidFill>
                <a:latin typeface="Calibri" panose="020F0502020204030204" pitchFamily="34" charset="0"/>
                <a:ea typeface="Calibri" panose="020F0502020204030204" pitchFamily="34" charset="0"/>
                <a:cs typeface="Times New Roman" panose="02020603050405020304" pitchFamily="18" charset="0"/>
              </a:rPr>
              <a:t>Reyners</a:t>
            </a:r>
            <a:r>
              <a:rPr lang="en-GB"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rPr>
              <a:t>-Fontana</a:t>
            </a:r>
            <a:r>
              <a:rPr lang="en-GB" sz="2600" dirty="0">
                <a:latin typeface="Calibri" panose="020F0502020204030204" pitchFamily="34" charset="0"/>
                <a:ea typeface="Calibri" panose="020F0502020204030204" pitchFamily="34" charset="0"/>
                <a:cs typeface="Times New Roman" panose="02020603050405020304" pitchFamily="18" charset="0"/>
              </a:rPr>
              <a:t> </a:t>
            </a:r>
            <a:endParaRPr lang="it-IT" sz="2600" dirty="0">
              <a:latin typeface="Calibri" panose="020F0502020204030204" pitchFamily="34" charset="0"/>
              <a:ea typeface="Calibri" panose="020F0502020204030204" pitchFamily="34" charset="0"/>
              <a:cs typeface="Times New Roman" panose="02020603050405020304" pitchFamily="18" charset="0"/>
            </a:endParaRPr>
          </a:p>
          <a:p>
            <a:pPr marL="448945" indent="450215">
              <a:lnSpc>
                <a:spcPct val="107000"/>
              </a:lnSpc>
              <a:spcAft>
                <a:spcPts val="0"/>
              </a:spcAft>
            </a:pPr>
            <a:r>
              <a:rPr lang="en-GB" sz="2000" dirty="0">
                <a:latin typeface="Calibri" panose="020F0502020204030204" pitchFamily="34" charset="0"/>
                <a:ea typeface="Calibri" panose="020F0502020204030204" pitchFamily="34" charset="0"/>
                <a:cs typeface="Times New Roman" panose="02020603050405020304" pitchFamily="18" charset="0"/>
              </a:rPr>
              <a:t>Head of Unit, Investment in High-Capacity Networks, DG CNETC - European Commission</a:t>
            </a:r>
            <a:endParaRPr lang="it-IT" sz="2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300"/>
              </a:spcAft>
            </a:pPr>
            <a:r>
              <a:rPr lang="en-GB" sz="800" b="1" i="1" dirty="0">
                <a:latin typeface="Calibri" panose="020F0502020204030204" pitchFamily="34" charset="0"/>
                <a:ea typeface="Calibri" panose="020F0502020204030204" pitchFamily="34" charset="0"/>
                <a:cs typeface="Times New Roman" panose="02020603050405020304" pitchFamily="18" charset="0"/>
              </a:rPr>
              <a:t> </a:t>
            </a:r>
            <a:endParaRPr lang="it-IT" dirty="0">
              <a:latin typeface="Calibri" panose="020F0502020204030204" pitchFamily="34" charset="0"/>
              <a:ea typeface="Calibri" panose="020F0502020204030204" pitchFamily="34" charset="0"/>
              <a:cs typeface="Times New Roman" panose="02020603050405020304" pitchFamily="18" charset="0"/>
            </a:endParaRPr>
          </a:p>
        </p:txBody>
      </p:sp>
      <p:sp>
        <p:nvSpPr>
          <p:cNvPr id="14" name="CasellaDiTesto 13">
            <a:extLst>
              <a:ext uri="{FF2B5EF4-FFF2-40B4-BE49-F238E27FC236}">
                <a16:creationId xmlns:a16="http://schemas.microsoft.com/office/drawing/2014/main" id="{67E0A7B4-4044-4CCD-B5A4-0F06BA5E4955}"/>
              </a:ext>
            </a:extLst>
          </p:cNvPr>
          <p:cNvSpPr txBox="1"/>
          <p:nvPr/>
        </p:nvSpPr>
        <p:spPr>
          <a:xfrm>
            <a:off x="394545" y="3381145"/>
            <a:ext cx="10667172" cy="1493807"/>
          </a:xfrm>
          <a:prstGeom prst="rect">
            <a:avLst/>
          </a:prstGeom>
          <a:noFill/>
        </p:spPr>
        <p:txBody>
          <a:bodyPr wrap="square" rtlCol="0">
            <a:spAutoFit/>
          </a:bodyPr>
          <a:lstStyle/>
          <a:p>
            <a:pPr marL="449580" lvl="0" indent="449580">
              <a:lnSpc>
                <a:spcPct val="107000"/>
              </a:lnSpc>
            </a:pPr>
            <a:r>
              <a:rPr lang="en-GB"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rPr>
              <a:t>Annegret </a:t>
            </a:r>
            <a:r>
              <a:rPr lang="en-GB" sz="2400" b="1" dirty="0" err="1">
                <a:solidFill>
                  <a:srgbClr val="58B5E1"/>
                </a:solidFill>
                <a:latin typeface="Calibri" panose="020F0502020204030204" pitchFamily="34" charset="0"/>
                <a:ea typeface="Calibri" panose="020F0502020204030204" pitchFamily="34" charset="0"/>
                <a:cs typeface="Times New Roman" panose="02020603050405020304" pitchFamily="18" charset="0"/>
              </a:rPr>
              <a:t>Groebel</a:t>
            </a:r>
            <a:endParaRPr lang="it-IT"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endParaRPr>
          </a:p>
          <a:p>
            <a:pPr marL="478155" lvl="0" indent="421005">
              <a:lnSpc>
                <a:spcPct val="107000"/>
              </a:lnSpc>
            </a:pPr>
            <a:r>
              <a:rPr lang="en-GB" sz="2000" dirty="0">
                <a:solidFill>
                  <a:prstClr val="black"/>
                </a:solidFill>
                <a:latin typeface="Calibri" panose="020F0502020204030204" pitchFamily="34" charset="0"/>
                <a:ea typeface="Calibri" panose="020F0502020204030204" pitchFamily="34" charset="0"/>
                <a:cs typeface="Times New Roman" panose="02020603050405020304" pitchFamily="18" charset="0"/>
              </a:rPr>
              <a:t>Head of International Office, BNETZA</a:t>
            </a:r>
          </a:p>
          <a:p>
            <a:pPr marL="478155" lvl="0" indent="421005">
              <a:lnSpc>
                <a:spcPct val="107000"/>
              </a:lnSpc>
            </a:pPr>
            <a:r>
              <a:rPr lang="en-GB" sz="2000" dirty="0">
                <a:solidFill>
                  <a:prstClr val="black"/>
                </a:solidFill>
                <a:latin typeface="Calibri" panose="020F0502020204030204" pitchFamily="34" charset="0"/>
                <a:ea typeface="Calibri" panose="020F0502020204030204" pitchFamily="34" charset="0"/>
                <a:cs typeface="Times New Roman" panose="02020603050405020304" pitchFamily="18" charset="0"/>
              </a:rPr>
              <a:t>Co-Chair of the “Remedies” EWG, BEREC </a:t>
            </a:r>
          </a:p>
          <a:p>
            <a:pPr marL="478155" lvl="0" indent="421005">
              <a:lnSpc>
                <a:spcPct val="107000"/>
              </a:lnSpc>
              <a:spcAft>
                <a:spcPts val="800"/>
              </a:spcAft>
            </a:pPr>
            <a:r>
              <a:rPr lang="en-GB" sz="2000"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endParaRPr lang="it-IT" sz="2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1" name="CasellaDiTesto 10">
            <a:extLst>
              <a:ext uri="{FF2B5EF4-FFF2-40B4-BE49-F238E27FC236}">
                <a16:creationId xmlns:a16="http://schemas.microsoft.com/office/drawing/2014/main" id="{0534803A-62EE-449D-8FF5-4034D64BF6F3}"/>
              </a:ext>
            </a:extLst>
          </p:cNvPr>
          <p:cNvSpPr txBox="1"/>
          <p:nvPr/>
        </p:nvSpPr>
        <p:spPr>
          <a:xfrm>
            <a:off x="394545" y="383162"/>
            <a:ext cx="8653202" cy="461665"/>
          </a:xfrm>
          <a:prstGeom prst="rect">
            <a:avLst/>
          </a:prstGeom>
          <a:noFill/>
        </p:spPr>
        <p:txBody>
          <a:bodyPr wrap="square" rtlCol="0">
            <a:spAutoFit/>
          </a:bodyPr>
          <a:lstStyle/>
          <a:p>
            <a:r>
              <a:rPr lang="it-IT" sz="2400" b="1" dirty="0">
                <a:solidFill>
                  <a:srgbClr val="003C6C"/>
                </a:solidFill>
              </a:rPr>
              <a:t>THE NEW EECC PROVISIONS TO FACILITATE </a:t>
            </a:r>
            <a:r>
              <a:rPr lang="it-IT" sz="2400" b="1" dirty="0" err="1">
                <a:solidFill>
                  <a:srgbClr val="003C6C"/>
                </a:solidFill>
              </a:rPr>
              <a:t>VHCNs</a:t>
            </a:r>
            <a:r>
              <a:rPr lang="it-IT" sz="2400" b="1" dirty="0">
                <a:solidFill>
                  <a:srgbClr val="003C6C"/>
                </a:solidFill>
              </a:rPr>
              <a:t> INVESTEMENTS </a:t>
            </a:r>
          </a:p>
        </p:txBody>
      </p:sp>
    </p:spTree>
    <p:extLst>
      <p:ext uri="{BB962C8B-B14F-4D97-AF65-F5344CB8AC3E}">
        <p14:creationId xmlns:p14="http://schemas.microsoft.com/office/powerpoint/2010/main" val="159367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10" name="CasellaDiTesto 9">
            <a:extLst>
              <a:ext uri="{FF2B5EF4-FFF2-40B4-BE49-F238E27FC236}">
                <a16:creationId xmlns:a16="http://schemas.microsoft.com/office/drawing/2014/main" id="{EC526586-68D7-43D4-8845-8E264D38A44E}"/>
              </a:ext>
            </a:extLst>
          </p:cNvPr>
          <p:cNvSpPr txBox="1"/>
          <p:nvPr/>
        </p:nvSpPr>
        <p:spPr>
          <a:xfrm>
            <a:off x="793888" y="1608640"/>
            <a:ext cx="10667172" cy="3668184"/>
          </a:xfrm>
          <a:prstGeom prst="rect">
            <a:avLst/>
          </a:prstGeom>
          <a:noFill/>
        </p:spPr>
        <p:txBody>
          <a:bodyPr wrap="square" rtlCol="0">
            <a:spAutoFit/>
          </a:bodyPr>
          <a:lstStyle/>
          <a:p>
            <a:pPr marL="476250" indent="-28575">
              <a:lnSpc>
                <a:spcPct val="107000"/>
              </a:lnSpc>
            </a:pPr>
            <a:r>
              <a:rPr lang="en-GB"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rPr>
              <a:t>Harald Gruber</a:t>
            </a:r>
            <a:endParaRPr lang="it-IT"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endParaRPr>
          </a:p>
          <a:p>
            <a:pPr marL="476250" indent="-28575">
              <a:lnSpc>
                <a:spcPct val="107000"/>
              </a:lnSpc>
              <a:spcAft>
                <a:spcPts val="1800"/>
              </a:spcAft>
            </a:pPr>
            <a:r>
              <a:rPr lang="en-GB" sz="2000" dirty="0">
                <a:solidFill>
                  <a:prstClr val="black"/>
                </a:solidFill>
                <a:latin typeface="Calibri" panose="020F0502020204030204" pitchFamily="34" charset="0"/>
                <a:ea typeface="Calibri" panose="020F0502020204030204" pitchFamily="34" charset="0"/>
                <a:cs typeface="Times New Roman" panose="02020603050405020304" pitchFamily="18" charset="0"/>
              </a:rPr>
              <a:t>Head of Digital Infrastructure Division, European Investment Bank   </a:t>
            </a:r>
            <a:endParaRPr lang="it-IT" sz="2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476250" indent="-28575">
              <a:lnSpc>
                <a:spcPct val="107000"/>
              </a:lnSpc>
            </a:pPr>
            <a:r>
              <a:rPr lang="en-GB"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rPr>
              <a:t>Maarit Palovirta</a:t>
            </a:r>
            <a:endParaRPr lang="it-IT"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endParaRPr>
          </a:p>
          <a:p>
            <a:pPr marL="476250" indent="-28575">
              <a:lnSpc>
                <a:spcPct val="107000"/>
              </a:lnSpc>
              <a:spcAft>
                <a:spcPts val="1800"/>
              </a:spcAft>
            </a:pPr>
            <a:r>
              <a:rPr lang="en-GB" sz="2000" dirty="0">
                <a:solidFill>
                  <a:prstClr val="black"/>
                </a:solidFill>
                <a:latin typeface="Calibri" panose="020F0502020204030204" pitchFamily="34" charset="0"/>
                <a:ea typeface="Calibri" panose="020F0502020204030204" pitchFamily="34" charset="0"/>
                <a:cs typeface="Times New Roman" panose="02020603050405020304" pitchFamily="18" charset="0"/>
              </a:rPr>
              <a:t>Director of Regulatory Affairs, ETNO</a:t>
            </a:r>
            <a:endParaRPr lang="it-IT" sz="2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476250" indent="-28575">
              <a:lnSpc>
                <a:spcPct val="107000"/>
              </a:lnSpc>
            </a:pPr>
            <a:r>
              <a:rPr lang="en-GB"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rPr>
              <a:t>Francesco </a:t>
            </a:r>
            <a:r>
              <a:rPr lang="en-GB" sz="2400" b="1" dirty="0" err="1">
                <a:solidFill>
                  <a:srgbClr val="58B5E1"/>
                </a:solidFill>
                <a:latin typeface="Calibri" panose="020F0502020204030204" pitchFamily="34" charset="0"/>
                <a:ea typeface="Calibri" panose="020F0502020204030204" pitchFamily="34" charset="0"/>
                <a:cs typeface="Times New Roman" panose="02020603050405020304" pitchFamily="18" charset="0"/>
              </a:rPr>
              <a:t>Nonno</a:t>
            </a:r>
            <a:endParaRPr lang="it-IT"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endParaRPr>
          </a:p>
          <a:p>
            <a:pPr marL="476250" indent="-28575">
              <a:lnSpc>
                <a:spcPct val="107000"/>
              </a:lnSpc>
              <a:spcAft>
                <a:spcPts val="1800"/>
              </a:spcAft>
            </a:pPr>
            <a:r>
              <a:rPr lang="en-GB" sz="2000" dirty="0">
                <a:solidFill>
                  <a:prstClr val="black"/>
                </a:solidFill>
                <a:latin typeface="Calibri" panose="020F0502020204030204" pitchFamily="34" charset="0"/>
                <a:ea typeface="Calibri" panose="020F0502020204030204" pitchFamily="34" charset="0"/>
                <a:cs typeface="Times New Roman" panose="02020603050405020304" pitchFamily="18" charset="0"/>
              </a:rPr>
              <a:t>Head of Regulatory Affairs, Open Fiber </a:t>
            </a:r>
            <a:endParaRPr lang="it-IT" sz="2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476250" indent="-28575">
              <a:lnSpc>
                <a:spcPct val="107000"/>
              </a:lnSpc>
            </a:pPr>
            <a:r>
              <a:rPr lang="en-GB" sz="2400" b="1" dirty="0" err="1">
                <a:solidFill>
                  <a:srgbClr val="58B5E1"/>
                </a:solidFill>
                <a:latin typeface="Calibri" panose="020F0502020204030204" pitchFamily="34" charset="0"/>
                <a:ea typeface="Calibri" panose="020F0502020204030204" pitchFamily="34" charset="0"/>
                <a:cs typeface="Times New Roman" panose="02020603050405020304" pitchFamily="18" charset="0"/>
              </a:rPr>
              <a:t>Tiziana</a:t>
            </a:r>
            <a:r>
              <a:rPr lang="en-GB"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rPr>
              <a:t> </a:t>
            </a:r>
            <a:r>
              <a:rPr lang="en-GB" sz="2400" b="1" dirty="0" err="1">
                <a:solidFill>
                  <a:srgbClr val="58B5E1"/>
                </a:solidFill>
                <a:latin typeface="Calibri" panose="020F0502020204030204" pitchFamily="34" charset="0"/>
                <a:ea typeface="Calibri" panose="020F0502020204030204" pitchFamily="34" charset="0"/>
                <a:cs typeface="Times New Roman" panose="02020603050405020304" pitchFamily="18" charset="0"/>
              </a:rPr>
              <a:t>Talevi</a:t>
            </a:r>
            <a:r>
              <a:rPr lang="en-GB"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rPr>
              <a:t> </a:t>
            </a:r>
            <a:endParaRPr lang="it-IT" sz="2400" b="1" dirty="0">
              <a:solidFill>
                <a:srgbClr val="58B5E1"/>
              </a:solidFill>
              <a:latin typeface="Calibri" panose="020F0502020204030204" pitchFamily="34" charset="0"/>
              <a:ea typeface="Calibri" panose="020F0502020204030204" pitchFamily="34" charset="0"/>
              <a:cs typeface="Times New Roman" panose="02020603050405020304" pitchFamily="18" charset="0"/>
            </a:endParaRPr>
          </a:p>
          <a:p>
            <a:pPr marL="476250" indent="-28575">
              <a:lnSpc>
                <a:spcPct val="107000"/>
              </a:lnSpc>
              <a:spcAft>
                <a:spcPts val="1800"/>
              </a:spcAft>
            </a:pPr>
            <a:r>
              <a:rPr lang="en-GB" sz="2000" dirty="0">
                <a:solidFill>
                  <a:prstClr val="black"/>
                </a:solidFill>
                <a:latin typeface="Calibri" panose="020F0502020204030204" pitchFamily="34" charset="0"/>
                <a:ea typeface="Calibri" panose="020F0502020204030204" pitchFamily="34" charset="0"/>
                <a:cs typeface="Times New Roman" panose="02020603050405020304" pitchFamily="18" charset="0"/>
              </a:rPr>
              <a:t>Head of Regulation, </a:t>
            </a:r>
            <a:r>
              <a:rPr lang="en-GB" sz="2000" dirty="0" err="1">
                <a:solidFill>
                  <a:prstClr val="black"/>
                </a:solidFill>
                <a:latin typeface="Calibri" panose="020F0502020204030204" pitchFamily="34" charset="0"/>
                <a:ea typeface="Calibri" panose="020F0502020204030204" pitchFamily="34" charset="0"/>
                <a:cs typeface="Times New Roman" panose="02020603050405020304" pitchFamily="18" charset="0"/>
              </a:rPr>
              <a:t>Fastweb</a:t>
            </a:r>
            <a:endParaRPr lang="it-IT" sz="20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1" name="CasellaDiTesto 10">
            <a:extLst>
              <a:ext uri="{FF2B5EF4-FFF2-40B4-BE49-F238E27FC236}">
                <a16:creationId xmlns:a16="http://schemas.microsoft.com/office/drawing/2014/main" id="{0534803A-62EE-449D-8FF5-4034D64BF6F3}"/>
              </a:ext>
            </a:extLst>
          </p:cNvPr>
          <p:cNvSpPr txBox="1"/>
          <p:nvPr/>
        </p:nvSpPr>
        <p:spPr>
          <a:xfrm>
            <a:off x="394544" y="383162"/>
            <a:ext cx="9986325" cy="461665"/>
          </a:xfrm>
          <a:prstGeom prst="rect">
            <a:avLst/>
          </a:prstGeom>
          <a:noFill/>
        </p:spPr>
        <p:txBody>
          <a:bodyPr wrap="square" rtlCol="0">
            <a:spAutoFit/>
          </a:bodyPr>
          <a:lstStyle/>
          <a:p>
            <a:r>
              <a:rPr lang="it-IT" sz="2400" b="1" dirty="0">
                <a:solidFill>
                  <a:srgbClr val="003C6C"/>
                </a:solidFill>
              </a:rPr>
              <a:t>WHAT IS THE NEW BALANCE BETWEEN INVESTEMENTS AND COMPETITION ? </a:t>
            </a:r>
          </a:p>
        </p:txBody>
      </p:sp>
    </p:spTree>
    <p:extLst>
      <p:ext uri="{BB962C8B-B14F-4D97-AF65-F5344CB8AC3E}">
        <p14:creationId xmlns:p14="http://schemas.microsoft.com/office/powerpoint/2010/main" val="124628887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540</TotalTime>
  <Words>1174</Words>
  <Application>Microsoft Office PowerPoint</Application>
  <PresentationFormat>Widescreen</PresentationFormat>
  <Paragraphs>129</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Calibri Light</vt:lpstr>
      <vt:lpstr>Courier New</vt:lpstr>
      <vt:lpstr>Symbol</vt:lpstr>
      <vt:lpstr>Times New Roman</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Utente di Microsoft Office</dc:creator>
  <cp:lastModifiedBy>Anne-Marie Boudou</cp:lastModifiedBy>
  <cp:revision>53</cp:revision>
  <dcterms:created xsi:type="dcterms:W3CDTF">2019-04-09T14:26:08Z</dcterms:created>
  <dcterms:modified xsi:type="dcterms:W3CDTF">2019-06-25T10:37:13Z</dcterms:modified>
</cp:coreProperties>
</file>