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/>
    <p:restoredTop sz="94650"/>
  </p:normalViewPr>
  <p:slideViewPr>
    <p:cSldViewPr snapToGrid="0" snapToObjects="1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E0683-D935-BD40-8569-AAE1669B7DA7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42FB7-325E-5E43-B9A9-745DADCFF2F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51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54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26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235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110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48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37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089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201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249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1C64E-1BEC-644D-88BC-E5740D24C4F3}" type="datetimeFigureOut">
              <a:rPr lang="it-IT" smtClean="0"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1462E-B17F-3141-9DF6-07C49BC5FC9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228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652712" y="2079626"/>
            <a:ext cx="9144000" cy="2387600"/>
          </a:xfrm>
        </p:spPr>
        <p:txBody>
          <a:bodyPr>
            <a:normAutofit fontScale="90000"/>
          </a:bodyPr>
          <a:lstStyle/>
          <a:p>
            <a:pPr algn="r"/>
            <a:r>
              <a:rPr lang="it-IT" sz="5300" b="1" dirty="0" smtClean="0">
                <a:solidFill>
                  <a:srgbClr val="C00000"/>
                </a:solidFill>
              </a:rPr>
              <a:t>Co-</a:t>
            </a:r>
            <a:r>
              <a:rPr lang="it-IT" sz="5300" b="1" dirty="0" err="1" smtClean="0">
                <a:solidFill>
                  <a:srgbClr val="C00000"/>
                </a:solidFill>
              </a:rPr>
              <a:t>opetition</a:t>
            </a:r>
            <a:r>
              <a:rPr lang="it-IT" sz="5300" b="1" dirty="0" smtClean="0">
                <a:solidFill>
                  <a:srgbClr val="C00000"/>
                </a:solidFill>
              </a:rPr>
              <a:t> </a:t>
            </a:r>
            <a:br>
              <a:rPr lang="it-IT" sz="5300" b="1" dirty="0" smtClean="0">
                <a:solidFill>
                  <a:srgbClr val="C00000"/>
                </a:solidFill>
              </a:rPr>
            </a:br>
            <a:r>
              <a:rPr lang="it-IT" sz="5300" b="1" dirty="0" smtClean="0">
                <a:solidFill>
                  <a:srgbClr val="C00000"/>
                </a:solidFill>
              </a:rPr>
              <a:t>in the 5G </a:t>
            </a:r>
            <a:r>
              <a:rPr lang="it-IT" sz="5300" b="1" dirty="0" err="1" smtClean="0">
                <a:solidFill>
                  <a:srgbClr val="C00000"/>
                </a:solidFill>
              </a:rPr>
              <a:t>ecosystem</a:t>
            </a:r>
            <a:r>
              <a:rPr lang="it-IT" sz="5300" dirty="0" smtClean="0"/>
              <a:t/>
            </a:r>
            <a:br>
              <a:rPr lang="it-IT" sz="5300" dirty="0" smtClean="0"/>
            </a:br>
            <a:r>
              <a:rPr lang="it-IT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Investiments</a:t>
            </a:r>
            <a: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it-IT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Standards</a:t>
            </a:r>
            <a: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it-IT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Regulation</a:t>
            </a:r>
            <a: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it-IT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 Policy</a:t>
            </a:r>
            <a:endParaRPr lang="it-IT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652712" y="4502941"/>
            <a:ext cx="9144000" cy="1655762"/>
          </a:xfrm>
        </p:spPr>
        <p:txBody>
          <a:bodyPr>
            <a:normAutofit/>
          </a:bodyPr>
          <a:lstStyle/>
          <a:p>
            <a:pPr algn="r"/>
            <a:endParaRPr lang="it-IT" dirty="0" smtClean="0"/>
          </a:p>
          <a:p>
            <a:pPr algn="r"/>
            <a:r>
              <a:rPr lang="it-IT" dirty="0" smtClean="0"/>
              <a:t>Antonio Nicita </a:t>
            </a:r>
            <a:r>
              <a:rPr lang="it-IT" b="1" dirty="0" smtClean="0">
                <a:solidFill>
                  <a:srgbClr val="C00000"/>
                </a:solidFill>
              </a:rPr>
              <a:t>|</a:t>
            </a:r>
            <a:r>
              <a:rPr lang="it-IT" dirty="0" smtClean="0"/>
              <a:t> Agcom</a:t>
            </a:r>
            <a:endParaRPr lang="it-IT" dirty="0"/>
          </a:p>
        </p:txBody>
      </p:sp>
      <p:pic>
        <p:nvPicPr>
          <p:cNvPr id="5" name="Immagine 4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10585" y="5330822"/>
            <a:ext cx="324325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39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C00000"/>
                </a:solidFill>
              </a:rPr>
              <a:t>Where</a:t>
            </a:r>
            <a:r>
              <a:rPr lang="it-IT" dirty="0" smtClean="0">
                <a:solidFill>
                  <a:srgbClr val="C00000"/>
                </a:solidFill>
              </a:rPr>
              <a:t> are </a:t>
            </a:r>
            <a:r>
              <a:rPr lang="it-IT" dirty="0" err="1" smtClean="0">
                <a:solidFill>
                  <a:srgbClr val="C00000"/>
                </a:solidFill>
              </a:rPr>
              <a:t>we</a:t>
            </a:r>
            <a:r>
              <a:rPr lang="it-IT" dirty="0" smtClean="0">
                <a:solidFill>
                  <a:srgbClr val="C00000"/>
                </a:solidFill>
              </a:rPr>
              <a:t>?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02852" y="2149475"/>
            <a:ext cx="5133975" cy="4351338"/>
          </a:xfrm>
        </p:spPr>
        <p:txBody>
          <a:bodyPr>
            <a:normAutofit/>
          </a:bodyPr>
          <a:lstStyle/>
          <a:p>
            <a:r>
              <a:rPr lang="it-IT" dirty="0" err="1" smtClean="0"/>
              <a:t>Harmonization</a:t>
            </a:r>
            <a:endParaRPr lang="it-IT" dirty="0" smtClean="0"/>
          </a:p>
          <a:p>
            <a:r>
              <a:rPr lang="it-IT" dirty="0" err="1" smtClean="0"/>
              <a:t>Assignments</a:t>
            </a:r>
            <a:endParaRPr lang="it-IT" dirty="0" smtClean="0"/>
          </a:p>
          <a:p>
            <a:r>
              <a:rPr lang="it-IT" dirty="0" err="1" smtClean="0"/>
              <a:t>Pilot</a:t>
            </a:r>
            <a:r>
              <a:rPr lang="it-IT" dirty="0" smtClean="0"/>
              <a:t>, Trials</a:t>
            </a:r>
          </a:p>
          <a:p>
            <a:r>
              <a:rPr lang="it-IT" dirty="0" smtClean="0"/>
              <a:t>4.5 and new </a:t>
            </a:r>
            <a:r>
              <a:rPr lang="it-IT" dirty="0" err="1" smtClean="0"/>
              <a:t>services</a:t>
            </a:r>
            <a:endParaRPr lang="it-IT" dirty="0" smtClean="0"/>
          </a:p>
          <a:p>
            <a:r>
              <a:rPr lang="it-IT" dirty="0" smtClean="0"/>
              <a:t>New </a:t>
            </a:r>
            <a:r>
              <a:rPr lang="it-IT" dirty="0" err="1" smtClean="0"/>
              <a:t>devices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endParaRPr lang="it-IT" dirty="0"/>
          </a:p>
        </p:txBody>
      </p:sp>
      <p:sp>
        <p:nvSpPr>
          <p:cNvPr id="4" name="Freccia destra 3"/>
          <p:cNvSpPr/>
          <p:nvPr/>
        </p:nvSpPr>
        <p:spPr>
          <a:xfrm>
            <a:off x="5255172" y="2807908"/>
            <a:ext cx="1681655" cy="849697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7362839" y="2378075"/>
            <a:ext cx="4267187" cy="3122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framework</a:t>
            </a:r>
            <a:endParaRPr lang="it-IT" dirty="0" smtClean="0"/>
          </a:p>
          <a:p>
            <a:r>
              <a:rPr lang="it-IT" dirty="0" smtClean="0"/>
              <a:t>‘mobile’ </a:t>
            </a:r>
            <a:r>
              <a:rPr lang="it-IT" dirty="0" err="1" smtClean="0"/>
              <a:t>Arpu</a:t>
            </a:r>
            <a:endParaRPr lang="it-IT" dirty="0" smtClean="0"/>
          </a:p>
          <a:p>
            <a:r>
              <a:rPr lang="it-IT" dirty="0" smtClean="0"/>
              <a:t>‘mobile’ </a:t>
            </a:r>
            <a:r>
              <a:rPr lang="it-IT" dirty="0" err="1" smtClean="0"/>
              <a:t>infrastructure</a:t>
            </a:r>
            <a:endParaRPr lang="it-IT" dirty="0" smtClean="0"/>
          </a:p>
          <a:p>
            <a:r>
              <a:rPr lang="it-IT" dirty="0" smtClean="0"/>
              <a:t>Video </a:t>
            </a:r>
            <a:r>
              <a:rPr lang="it-IT" dirty="0" err="1" smtClean="0"/>
              <a:t>as</a:t>
            </a:r>
            <a:r>
              <a:rPr lang="it-IT" dirty="0" smtClean="0"/>
              <a:t> killer </a:t>
            </a:r>
            <a:r>
              <a:rPr lang="it-IT" dirty="0" err="1" smtClean="0"/>
              <a:t>app</a:t>
            </a:r>
            <a:r>
              <a:rPr lang="it-IT" dirty="0" smtClean="0"/>
              <a:t> </a:t>
            </a:r>
            <a:br>
              <a:rPr lang="it-IT" dirty="0" smtClean="0"/>
            </a:br>
            <a:endParaRPr lang="it-IT" dirty="0" smtClean="0"/>
          </a:p>
          <a:p>
            <a:endParaRPr lang="it-IT" dirty="0"/>
          </a:p>
        </p:txBody>
      </p:sp>
      <p:pic>
        <p:nvPicPr>
          <p:cNvPr id="6" name="Immagine 5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30529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3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C00000"/>
                </a:solidFill>
              </a:rPr>
              <a:t>Mistakes</a:t>
            </a:r>
            <a:r>
              <a:rPr lang="it-IT" dirty="0" smtClean="0">
                <a:solidFill>
                  <a:srgbClr val="C00000"/>
                </a:solidFill>
              </a:rPr>
              <a:t> &amp; </a:t>
            </a:r>
            <a:r>
              <a:rPr lang="it-IT" dirty="0" err="1" smtClean="0">
                <a:solidFill>
                  <a:srgbClr val="C00000"/>
                </a:solidFill>
              </a:rPr>
              <a:t>Delays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14576" y="1997077"/>
            <a:ext cx="9039224" cy="4351338"/>
          </a:xfrm>
        </p:spPr>
        <p:txBody>
          <a:bodyPr/>
          <a:lstStyle/>
          <a:p>
            <a:r>
              <a:rPr lang="it-IT" dirty="0" err="1" smtClean="0"/>
              <a:t>As</a:t>
            </a:r>
            <a:r>
              <a:rPr lang="it-IT" dirty="0" smtClean="0"/>
              <a:t> the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old</a:t>
            </a:r>
            <a:r>
              <a:rPr lang="it-IT" dirty="0" smtClean="0"/>
              <a:t> </a:t>
            </a:r>
            <a:r>
              <a:rPr lang="it-IT" dirty="0" err="1" smtClean="0"/>
              <a:t>days</a:t>
            </a:r>
            <a:r>
              <a:rPr lang="it-IT" dirty="0" smtClean="0"/>
              <a:t>, just a mobile </a:t>
            </a:r>
            <a:r>
              <a:rPr lang="it-IT" dirty="0" err="1" smtClean="0"/>
              <a:t>approach</a:t>
            </a:r>
            <a:endParaRPr lang="it-IT" dirty="0" smtClean="0"/>
          </a:p>
          <a:p>
            <a:r>
              <a:rPr lang="it-IT" dirty="0" err="1" smtClean="0"/>
              <a:t>Fight</a:t>
            </a:r>
            <a:r>
              <a:rPr lang="it-IT" dirty="0" smtClean="0"/>
              <a:t> </a:t>
            </a:r>
            <a:r>
              <a:rPr lang="it-IT" strike="sngStrike" dirty="0" smtClean="0"/>
              <a:t>for</a:t>
            </a:r>
            <a:r>
              <a:rPr lang="it-IT" dirty="0" smtClean="0"/>
              <a:t> on </a:t>
            </a:r>
            <a:r>
              <a:rPr lang="it-IT" dirty="0" err="1" smtClean="0"/>
              <a:t>standards</a:t>
            </a:r>
            <a:endParaRPr lang="it-IT" dirty="0" smtClean="0"/>
          </a:p>
          <a:p>
            <a:r>
              <a:rPr lang="it-IT" dirty="0" err="1" smtClean="0"/>
              <a:t>Horizontal</a:t>
            </a:r>
            <a:r>
              <a:rPr lang="it-IT" dirty="0" smtClean="0"/>
              <a:t>/</a:t>
            </a:r>
            <a:r>
              <a:rPr lang="it-IT" dirty="0" err="1" smtClean="0"/>
              <a:t>vertical</a:t>
            </a:r>
            <a:r>
              <a:rPr lang="it-IT" dirty="0" smtClean="0"/>
              <a:t> </a:t>
            </a:r>
            <a:r>
              <a:rPr lang="it-IT" dirty="0" err="1" smtClean="0"/>
              <a:t>boundaries</a:t>
            </a:r>
            <a:r>
              <a:rPr lang="it-IT" dirty="0" smtClean="0"/>
              <a:t> </a:t>
            </a:r>
            <a:r>
              <a:rPr lang="it-IT" dirty="0" err="1" smtClean="0"/>
              <a:t>uncertainties</a:t>
            </a:r>
            <a:endParaRPr lang="it-IT" dirty="0" smtClean="0"/>
          </a:p>
          <a:p>
            <a:r>
              <a:rPr lang="it-IT" dirty="0" err="1" smtClean="0"/>
              <a:t>Rivalry</a:t>
            </a:r>
            <a:r>
              <a:rPr lang="it-IT" dirty="0" smtClean="0"/>
              <a:t> vs </a:t>
            </a:r>
            <a:r>
              <a:rPr lang="it-IT" dirty="0" err="1" smtClean="0"/>
              <a:t>cooperation</a:t>
            </a:r>
            <a:r>
              <a:rPr lang="it-IT" dirty="0" smtClean="0"/>
              <a:t> in </a:t>
            </a:r>
            <a:r>
              <a:rPr lang="it-IT" dirty="0" err="1" smtClean="0"/>
              <a:t>enhancing</a:t>
            </a:r>
            <a:r>
              <a:rPr lang="it-IT" dirty="0" smtClean="0"/>
              <a:t> </a:t>
            </a:r>
            <a:r>
              <a:rPr lang="it-IT" dirty="0" err="1" smtClean="0"/>
              <a:t>total</a:t>
            </a:r>
            <a:r>
              <a:rPr lang="it-IT" dirty="0" smtClean="0"/>
              <a:t> (social and </a:t>
            </a:r>
            <a:r>
              <a:rPr lang="it-IT" dirty="0" err="1" smtClean="0"/>
              <a:t>societal</a:t>
            </a:r>
            <a:r>
              <a:rPr lang="it-IT" dirty="0" smtClean="0"/>
              <a:t>) </a:t>
            </a:r>
            <a:r>
              <a:rPr lang="it-IT" dirty="0" err="1" smtClean="0"/>
              <a:t>value</a:t>
            </a:r>
            <a:endParaRPr lang="it-IT" dirty="0" smtClean="0"/>
          </a:p>
          <a:p>
            <a:r>
              <a:rPr lang="it-IT" dirty="0" smtClean="0"/>
              <a:t>4.5 and </a:t>
            </a:r>
            <a:r>
              <a:rPr lang="it-IT" dirty="0" err="1" smtClean="0"/>
              <a:t>local</a:t>
            </a:r>
            <a:r>
              <a:rPr lang="it-IT" dirty="0"/>
              <a:t> </a:t>
            </a:r>
            <a:r>
              <a:rPr lang="it-IT" dirty="0" err="1" smtClean="0"/>
              <a:t>optimization</a:t>
            </a:r>
            <a:endParaRPr lang="it-IT" dirty="0" smtClean="0"/>
          </a:p>
          <a:p>
            <a:r>
              <a:rPr lang="it-IT" dirty="0" err="1" smtClean="0"/>
              <a:t>Uncertainty</a:t>
            </a:r>
            <a:r>
              <a:rPr lang="it-IT" dirty="0" smtClean="0"/>
              <a:t> over big data </a:t>
            </a:r>
            <a:r>
              <a:rPr lang="it-IT" dirty="0" err="1" smtClean="0"/>
              <a:t>sharing</a:t>
            </a:r>
            <a:r>
              <a:rPr lang="it-IT" dirty="0" smtClean="0"/>
              <a:t> and use</a:t>
            </a:r>
            <a:endParaRPr lang="it-IT" dirty="0"/>
          </a:p>
        </p:txBody>
      </p:sp>
      <p:pic>
        <p:nvPicPr>
          <p:cNvPr id="6" name="Immagine 5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44817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84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err="1" smtClean="0">
                <a:solidFill>
                  <a:srgbClr val="C00000"/>
                </a:solidFill>
              </a:rPr>
              <a:t>Where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should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we</a:t>
            </a:r>
            <a:r>
              <a:rPr lang="it-IT" dirty="0" smtClean="0">
                <a:solidFill>
                  <a:srgbClr val="C00000"/>
                </a:solidFill>
              </a:rPr>
              <a:t> go?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81175" y="2399505"/>
            <a:ext cx="5105400" cy="3472657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New </a:t>
            </a:r>
            <a:r>
              <a:rPr lang="it-IT" dirty="0" err="1" smtClean="0"/>
              <a:t>horizontal</a:t>
            </a:r>
            <a:r>
              <a:rPr lang="it-IT" dirty="0" smtClean="0"/>
              <a:t>/</a:t>
            </a:r>
            <a:r>
              <a:rPr lang="it-IT" dirty="0" err="1" smtClean="0"/>
              <a:t>vertical</a:t>
            </a:r>
            <a:r>
              <a:rPr lang="it-IT" dirty="0" smtClean="0"/>
              <a:t> </a:t>
            </a:r>
            <a:r>
              <a:rPr lang="it-IT" dirty="0" err="1" smtClean="0"/>
              <a:t>digital</a:t>
            </a:r>
            <a:r>
              <a:rPr lang="it-IT" dirty="0" smtClean="0"/>
              <a:t> </a:t>
            </a:r>
            <a:r>
              <a:rPr lang="it-IT" dirty="0" err="1" smtClean="0"/>
              <a:t>ecosystem</a:t>
            </a:r>
            <a:endParaRPr lang="it-IT" dirty="0" smtClean="0"/>
          </a:p>
          <a:p>
            <a:r>
              <a:rPr lang="it-IT" dirty="0" err="1" smtClean="0"/>
              <a:t>Spectrum</a:t>
            </a:r>
            <a:r>
              <a:rPr lang="it-IT" dirty="0" smtClean="0"/>
              <a:t> and </a:t>
            </a:r>
            <a:r>
              <a:rPr lang="it-IT" dirty="0" err="1" smtClean="0"/>
              <a:t>Infrastructure</a:t>
            </a:r>
            <a:r>
              <a:rPr lang="it-IT" dirty="0" smtClean="0"/>
              <a:t> </a:t>
            </a:r>
            <a:r>
              <a:rPr lang="it-IT" dirty="0" err="1" smtClean="0"/>
              <a:t>Sharing</a:t>
            </a:r>
            <a:endParaRPr lang="it-IT" dirty="0" smtClean="0"/>
          </a:p>
          <a:p>
            <a:r>
              <a:rPr lang="it-IT" dirty="0" smtClean="0"/>
              <a:t>Club use</a:t>
            </a:r>
          </a:p>
          <a:p>
            <a:r>
              <a:rPr lang="it-IT" dirty="0" smtClean="0"/>
              <a:t>Open </a:t>
            </a:r>
            <a:r>
              <a:rPr lang="it-IT" dirty="0" err="1" smtClean="0"/>
              <a:t>Standarization</a:t>
            </a:r>
            <a:endParaRPr lang="it-IT" dirty="0" smtClean="0"/>
          </a:p>
          <a:p>
            <a:r>
              <a:rPr lang="it-IT" dirty="0" err="1" smtClean="0"/>
              <a:t>Interoperability</a:t>
            </a:r>
            <a:endParaRPr lang="it-IT" dirty="0" smtClean="0"/>
          </a:p>
          <a:p>
            <a:r>
              <a:rPr lang="it-IT" dirty="0" err="1" smtClean="0"/>
              <a:t>Cybersecurity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7407897" y="3510358"/>
            <a:ext cx="3945903" cy="1250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600" b="1" dirty="0" smtClean="0">
                <a:solidFill>
                  <a:srgbClr val="C00000"/>
                </a:solidFill>
              </a:rPr>
              <a:t>5G Co-</a:t>
            </a:r>
            <a:r>
              <a:rPr lang="it-IT" sz="3600" b="1" dirty="0" err="1" smtClean="0">
                <a:solidFill>
                  <a:srgbClr val="C00000"/>
                </a:solidFill>
              </a:rPr>
              <a:t>opetition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endParaRPr lang="it-IT" dirty="0"/>
          </a:p>
        </p:txBody>
      </p:sp>
      <p:pic>
        <p:nvPicPr>
          <p:cNvPr id="7" name="Immagine 6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30529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reccia destra 7"/>
          <p:cNvSpPr/>
          <p:nvPr/>
        </p:nvSpPr>
        <p:spPr>
          <a:xfrm>
            <a:off x="5455204" y="3393700"/>
            <a:ext cx="1681655" cy="849697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75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Co-</a:t>
            </a:r>
            <a:r>
              <a:rPr lang="it-IT" dirty="0" err="1" smtClean="0">
                <a:solidFill>
                  <a:srgbClr val="C00000"/>
                </a:solidFill>
              </a:rPr>
              <a:t>opetition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38386" y="2368550"/>
            <a:ext cx="8591551" cy="2560638"/>
          </a:xfrm>
        </p:spPr>
        <p:txBody>
          <a:bodyPr>
            <a:normAutofit fontScale="92500" lnSpcReduction="20000"/>
          </a:bodyPr>
          <a:lstStyle/>
          <a:p>
            <a:r>
              <a:rPr lang="it-IT" sz="3000" dirty="0" err="1" smtClean="0"/>
              <a:t>Defining</a:t>
            </a:r>
            <a:r>
              <a:rPr lang="it-IT" sz="3000" dirty="0" smtClean="0"/>
              <a:t> </a:t>
            </a:r>
            <a:r>
              <a:rPr lang="it-IT" sz="3000" dirty="0" err="1" smtClean="0"/>
              <a:t>boundaries</a:t>
            </a:r>
            <a:r>
              <a:rPr lang="it-IT" sz="3000" dirty="0" smtClean="0"/>
              <a:t> for </a:t>
            </a:r>
            <a:r>
              <a:rPr lang="it-IT" sz="3000" dirty="0" err="1" smtClean="0"/>
              <a:t>competition</a:t>
            </a:r>
            <a:r>
              <a:rPr lang="it-IT" sz="3000" dirty="0" smtClean="0"/>
              <a:t> and </a:t>
            </a:r>
            <a:r>
              <a:rPr lang="it-IT" sz="3000" dirty="0" err="1" smtClean="0"/>
              <a:t>cooperation</a:t>
            </a:r>
            <a:endParaRPr lang="it-IT" sz="3000" dirty="0" smtClean="0"/>
          </a:p>
          <a:p>
            <a:pPr lvl="1"/>
            <a:r>
              <a:rPr lang="it-IT" dirty="0" smtClean="0"/>
              <a:t>SEP FRAND</a:t>
            </a:r>
          </a:p>
          <a:p>
            <a:pPr lvl="1"/>
            <a:r>
              <a:rPr lang="it-IT" dirty="0" err="1" smtClean="0"/>
              <a:t>Spectrum</a:t>
            </a:r>
            <a:r>
              <a:rPr lang="it-IT" dirty="0" smtClean="0"/>
              <a:t> &amp; </a:t>
            </a:r>
            <a:r>
              <a:rPr lang="it-IT" dirty="0" err="1" smtClean="0"/>
              <a:t>Infrastructire</a:t>
            </a:r>
            <a:r>
              <a:rPr lang="it-IT" dirty="0" smtClean="0"/>
              <a:t> </a:t>
            </a:r>
            <a:r>
              <a:rPr lang="it-IT" dirty="0" err="1" smtClean="0"/>
              <a:t>sharing</a:t>
            </a:r>
            <a:endParaRPr lang="it-IT" dirty="0" smtClean="0"/>
          </a:p>
          <a:p>
            <a:pPr lvl="1"/>
            <a:r>
              <a:rPr lang="it-IT" dirty="0" err="1" smtClean="0"/>
              <a:t>Horizonta</a:t>
            </a:r>
            <a:r>
              <a:rPr lang="it-IT" dirty="0" smtClean="0"/>
              <a:t>/</a:t>
            </a:r>
            <a:r>
              <a:rPr lang="it-IT" dirty="0" err="1" smtClean="0"/>
              <a:t>vertical</a:t>
            </a:r>
            <a:r>
              <a:rPr lang="it-IT" dirty="0" smtClean="0"/>
              <a:t> </a:t>
            </a:r>
            <a:r>
              <a:rPr lang="it-IT" dirty="0" err="1" smtClean="0"/>
              <a:t>satndarda</a:t>
            </a:r>
            <a:r>
              <a:rPr lang="it-IT" dirty="0" smtClean="0"/>
              <a:t> and use</a:t>
            </a:r>
          </a:p>
          <a:p>
            <a:pPr lvl="1"/>
            <a:endParaRPr lang="it-IT" dirty="0" smtClean="0"/>
          </a:p>
          <a:p>
            <a:r>
              <a:rPr lang="it-IT" sz="3000" dirty="0" err="1" smtClean="0"/>
              <a:t>Enhancing</a:t>
            </a:r>
            <a:r>
              <a:rPr lang="it-IT" sz="3000" dirty="0" smtClean="0"/>
              <a:t> ex-ante </a:t>
            </a:r>
            <a:r>
              <a:rPr lang="it-IT" sz="3000" dirty="0" err="1" smtClean="0"/>
              <a:t>definition</a:t>
            </a:r>
            <a:endParaRPr lang="it-IT" sz="3000" dirty="0" smtClean="0"/>
          </a:p>
          <a:p>
            <a:r>
              <a:rPr lang="it-IT" sz="3000" dirty="0" err="1" smtClean="0"/>
              <a:t>Avoiding</a:t>
            </a:r>
            <a:r>
              <a:rPr lang="it-IT" sz="3000" dirty="0" smtClean="0"/>
              <a:t> ex-post </a:t>
            </a:r>
            <a:r>
              <a:rPr lang="it-IT" sz="3000" dirty="0" err="1" smtClean="0"/>
              <a:t>litigation</a:t>
            </a:r>
            <a:r>
              <a:rPr lang="it-IT" sz="3000" dirty="0" smtClean="0"/>
              <a:t> (</a:t>
            </a:r>
            <a:r>
              <a:rPr lang="it-IT" sz="3000" dirty="0" err="1" smtClean="0"/>
              <a:t>opportunism</a:t>
            </a:r>
            <a:r>
              <a:rPr lang="it-IT" sz="3000" dirty="0" smtClean="0"/>
              <a:t>, </a:t>
            </a:r>
            <a:r>
              <a:rPr lang="it-IT" sz="3000" dirty="0" err="1" smtClean="0"/>
              <a:t>hold</a:t>
            </a:r>
            <a:r>
              <a:rPr lang="it-IT" sz="3000" dirty="0" smtClean="0"/>
              <a:t> up)</a:t>
            </a:r>
            <a:endParaRPr lang="it-IT" sz="3000" dirty="0"/>
          </a:p>
        </p:txBody>
      </p:sp>
      <p:pic>
        <p:nvPicPr>
          <p:cNvPr id="5" name="Immagine 4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30529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78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Co-</a:t>
            </a:r>
            <a:r>
              <a:rPr lang="it-IT" dirty="0" err="1" smtClean="0">
                <a:solidFill>
                  <a:srgbClr val="C00000"/>
                </a:solidFill>
              </a:rPr>
              <a:t>opetition</a:t>
            </a:r>
            <a:r>
              <a:rPr lang="it-IT" dirty="0" smtClean="0">
                <a:solidFill>
                  <a:srgbClr val="C00000"/>
                </a:solidFill>
              </a:rPr>
              <a:t> &amp; </a:t>
            </a:r>
            <a:r>
              <a:rPr lang="it-IT" dirty="0" err="1" smtClean="0">
                <a:solidFill>
                  <a:srgbClr val="C00000"/>
                </a:solidFill>
              </a:rPr>
              <a:t>Regulation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71713" y="1800225"/>
            <a:ext cx="8072437" cy="3557588"/>
          </a:xfrm>
        </p:spPr>
        <p:txBody>
          <a:bodyPr>
            <a:normAutofit lnSpcReduction="10000"/>
          </a:bodyPr>
          <a:lstStyle/>
          <a:p>
            <a:r>
              <a:rPr lang="it-IT" sz="3600" dirty="0" smtClean="0"/>
              <a:t>Light </a:t>
            </a:r>
            <a:r>
              <a:rPr lang="it-IT" sz="3600" dirty="0" err="1" smtClean="0"/>
              <a:t>Regulation</a:t>
            </a:r>
            <a:endParaRPr lang="it-IT" sz="3600" dirty="0" smtClean="0"/>
          </a:p>
          <a:p>
            <a:pPr lvl="1"/>
            <a:r>
              <a:rPr lang="it-IT" sz="2800" dirty="0" smtClean="0"/>
              <a:t>SEP FRAND</a:t>
            </a:r>
          </a:p>
          <a:p>
            <a:pPr lvl="1"/>
            <a:r>
              <a:rPr lang="it-IT" sz="2800" dirty="0" err="1" smtClean="0"/>
              <a:t>Spectrum</a:t>
            </a:r>
            <a:r>
              <a:rPr lang="it-IT" sz="2800" dirty="0" smtClean="0"/>
              <a:t> &amp; </a:t>
            </a:r>
            <a:r>
              <a:rPr lang="it-IT" sz="2800" dirty="0" err="1" smtClean="0"/>
              <a:t>Infrastructure</a:t>
            </a:r>
            <a:r>
              <a:rPr lang="it-IT" sz="2800" dirty="0" smtClean="0"/>
              <a:t> </a:t>
            </a:r>
            <a:r>
              <a:rPr lang="it-IT" sz="2800" dirty="0" err="1" smtClean="0"/>
              <a:t>sharing</a:t>
            </a:r>
            <a:endParaRPr lang="it-IT" sz="2800" dirty="0" smtClean="0"/>
          </a:p>
          <a:p>
            <a:pPr lvl="1"/>
            <a:r>
              <a:rPr lang="it-IT" sz="2800" dirty="0" err="1" smtClean="0"/>
              <a:t>Horizonta</a:t>
            </a:r>
            <a:r>
              <a:rPr lang="it-IT" sz="2800" dirty="0" smtClean="0"/>
              <a:t>/</a:t>
            </a:r>
            <a:r>
              <a:rPr lang="it-IT" sz="2800" dirty="0" err="1" smtClean="0"/>
              <a:t>vertical</a:t>
            </a:r>
            <a:r>
              <a:rPr lang="it-IT" sz="2800" dirty="0" smtClean="0"/>
              <a:t> standard and use</a:t>
            </a:r>
          </a:p>
          <a:p>
            <a:pPr lvl="1"/>
            <a:r>
              <a:rPr lang="it-IT" sz="2800" dirty="0" smtClean="0"/>
              <a:t>Best </a:t>
            </a:r>
            <a:r>
              <a:rPr lang="it-IT" sz="2800" dirty="0" err="1" smtClean="0"/>
              <a:t>practices</a:t>
            </a:r>
            <a:r>
              <a:rPr lang="it-IT" sz="2800" dirty="0" smtClean="0"/>
              <a:t> on 5G, B2B, B2C</a:t>
            </a:r>
          </a:p>
          <a:p>
            <a:pPr lvl="1"/>
            <a:r>
              <a:rPr lang="it-IT" sz="2800" dirty="0" smtClean="0"/>
              <a:t>Pro-competitive </a:t>
            </a:r>
            <a:r>
              <a:rPr lang="it-IT" sz="2800" dirty="0" err="1" smtClean="0"/>
              <a:t>cybersecurity</a:t>
            </a:r>
            <a:r>
              <a:rPr lang="it-IT" sz="2800" dirty="0" smtClean="0"/>
              <a:t> </a:t>
            </a:r>
            <a:r>
              <a:rPr lang="it-IT" sz="2800" dirty="0" err="1" smtClean="0"/>
              <a:t>rules</a:t>
            </a:r>
            <a:endParaRPr lang="it-IT" sz="2800" dirty="0" smtClean="0"/>
          </a:p>
          <a:p>
            <a:pPr lvl="1"/>
            <a:r>
              <a:rPr lang="it-IT" sz="2800" dirty="0" smtClean="0"/>
              <a:t>Ne(x)t </a:t>
            </a:r>
            <a:r>
              <a:rPr lang="it-IT" sz="2800" dirty="0" err="1" smtClean="0"/>
              <a:t>neutrality</a:t>
            </a:r>
            <a:endParaRPr lang="it-IT" sz="2800" dirty="0" smtClean="0"/>
          </a:p>
          <a:p>
            <a:pPr lvl="1"/>
            <a:r>
              <a:rPr lang="it-IT" sz="2800" dirty="0" smtClean="0"/>
              <a:t>A 5G Agenda </a:t>
            </a:r>
            <a:r>
              <a:rPr lang="it-IT" sz="2800" dirty="0" err="1" smtClean="0"/>
              <a:t>setting</a:t>
            </a:r>
            <a:r>
              <a:rPr lang="it-IT" sz="2800" dirty="0" smtClean="0"/>
              <a:t> on </a:t>
            </a:r>
            <a:r>
              <a:rPr lang="it-IT" sz="2800" dirty="0" err="1" smtClean="0"/>
              <a:t>services</a:t>
            </a:r>
            <a:r>
              <a:rPr lang="it-IT" sz="2800" dirty="0" smtClean="0"/>
              <a:t> and </a:t>
            </a:r>
            <a:r>
              <a:rPr lang="it-IT" sz="2800" dirty="0" err="1" smtClean="0"/>
              <a:t>outcomes</a:t>
            </a:r>
            <a:endParaRPr lang="it-IT" sz="2800" dirty="0" smtClean="0"/>
          </a:p>
          <a:p>
            <a:pPr lvl="1"/>
            <a:endParaRPr lang="it-IT" sz="2800" dirty="0" smtClean="0"/>
          </a:p>
        </p:txBody>
      </p:sp>
      <p:pic>
        <p:nvPicPr>
          <p:cNvPr id="5" name="Immagine 4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30529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782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</a:rPr>
              <a:t>Public Policy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86029" y="1928817"/>
            <a:ext cx="6958013" cy="3557588"/>
          </a:xfrm>
        </p:spPr>
        <p:txBody>
          <a:bodyPr>
            <a:normAutofit/>
          </a:bodyPr>
          <a:lstStyle/>
          <a:p>
            <a:pPr lvl="1"/>
            <a:r>
              <a:rPr lang="it-IT" sz="2800" dirty="0" err="1" smtClean="0"/>
              <a:t>Administrative</a:t>
            </a:r>
            <a:r>
              <a:rPr lang="it-IT" sz="2800" dirty="0" smtClean="0"/>
              <a:t> </a:t>
            </a:r>
            <a:r>
              <a:rPr lang="it-IT" sz="2800" dirty="0" err="1" smtClean="0"/>
              <a:t>burdens</a:t>
            </a:r>
            <a:endParaRPr lang="it-IT" sz="2800" dirty="0" smtClean="0"/>
          </a:p>
          <a:p>
            <a:pPr lvl="1"/>
            <a:r>
              <a:rPr lang="it-IT" sz="2800" dirty="0" smtClean="0"/>
              <a:t>Re-</a:t>
            </a:r>
            <a:r>
              <a:rPr lang="it-IT" sz="2800" dirty="0" err="1" smtClean="0"/>
              <a:t>investing</a:t>
            </a:r>
            <a:r>
              <a:rPr lang="it-IT" sz="2800" dirty="0" smtClean="0"/>
              <a:t> </a:t>
            </a:r>
            <a:r>
              <a:rPr lang="it-IT" sz="2800" dirty="0" err="1" smtClean="0"/>
              <a:t>partially</a:t>
            </a:r>
            <a:r>
              <a:rPr lang="it-IT" sz="2800" dirty="0" smtClean="0"/>
              <a:t> 5g </a:t>
            </a:r>
            <a:r>
              <a:rPr lang="it-IT" sz="2800" dirty="0" err="1" smtClean="0"/>
              <a:t>Auctions</a:t>
            </a:r>
            <a:r>
              <a:rPr lang="it-IT" sz="2800" dirty="0" smtClean="0"/>
              <a:t> </a:t>
            </a:r>
            <a:r>
              <a:rPr lang="it-IT" sz="2800" dirty="0" err="1" smtClean="0"/>
              <a:t>income</a:t>
            </a:r>
            <a:r>
              <a:rPr lang="it-IT" sz="2800" dirty="0" smtClean="0"/>
              <a:t> </a:t>
            </a:r>
          </a:p>
          <a:p>
            <a:pPr lvl="1"/>
            <a:r>
              <a:rPr lang="it-IT" sz="2800" dirty="0" err="1" smtClean="0"/>
              <a:t>Funding</a:t>
            </a:r>
            <a:r>
              <a:rPr lang="it-IT" sz="2800" dirty="0" smtClean="0"/>
              <a:t> </a:t>
            </a:r>
            <a:r>
              <a:rPr lang="it-IT" sz="2800" dirty="0" err="1" smtClean="0"/>
              <a:t>local</a:t>
            </a:r>
            <a:r>
              <a:rPr lang="it-IT" sz="2800" dirty="0" smtClean="0"/>
              <a:t> </a:t>
            </a:r>
            <a:r>
              <a:rPr lang="it-IT" sz="2800" dirty="0" err="1" smtClean="0"/>
              <a:t>projects</a:t>
            </a:r>
            <a:r>
              <a:rPr lang="it-IT" sz="2800" dirty="0" smtClean="0"/>
              <a:t> </a:t>
            </a:r>
            <a:r>
              <a:rPr lang="it-IT" sz="2800" dirty="0" err="1" smtClean="0"/>
              <a:t>aimed</a:t>
            </a:r>
            <a:r>
              <a:rPr lang="it-IT" sz="2800" dirty="0" smtClean="0"/>
              <a:t> </a:t>
            </a:r>
            <a:r>
              <a:rPr lang="it-IT" sz="2800" dirty="0" err="1" smtClean="0"/>
              <a:t>at</a:t>
            </a:r>
            <a:r>
              <a:rPr lang="it-IT" sz="2800" dirty="0" smtClean="0"/>
              <a:t> </a:t>
            </a:r>
            <a:r>
              <a:rPr lang="it-IT" sz="2800" dirty="0" err="1" smtClean="0"/>
              <a:t>reducing</a:t>
            </a:r>
            <a:r>
              <a:rPr lang="it-IT" sz="2800" dirty="0" smtClean="0"/>
              <a:t> </a:t>
            </a:r>
            <a:r>
              <a:rPr lang="it-IT" sz="2800" dirty="0" err="1" smtClean="0"/>
              <a:t>digital</a:t>
            </a:r>
            <a:r>
              <a:rPr lang="it-IT" sz="2800" dirty="0" smtClean="0"/>
              <a:t> divide</a:t>
            </a:r>
          </a:p>
          <a:p>
            <a:pPr lvl="1"/>
            <a:r>
              <a:rPr lang="it-IT" sz="2800" dirty="0" err="1" smtClean="0"/>
              <a:t>Supporting</a:t>
            </a:r>
            <a:r>
              <a:rPr lang="it-IT" sz="2800" dirty="0" smtClean="0"/>
              <a:t> and </a:t>
            </a:r>
            <a:r>
              <a:rPr lang="it-IT" sz="2800" dirty="0" err="1" smtClean="0"/>
              <a:t>enhancing</a:t>
            </a:r>
            <a:r>
              <a:rPr lang="it-IT" sz="2800" dirty="0" smtClean="0"/>
              <a:t> </a:t>
            </a:r>
            <a:r>
              <a:rPr lang="it-IT" sz="2800" dirty="0" err="1" smtClean="0"/>
              <a:t>users</a:t>
            </a:r>
            <a:r>
              <a:rPr lang="it-IT" sz="2800" dirty="0" smtClean="0"/>
              <a:t>’ </a:t>
            </a:r>
            <a:r>
              <a:rPr lang="it-IT" sz="2800" dirty="0" err="1" smtClean="0"/>
              <a:t>demand</a:t>
            </a:r>
            <a:endParaRPr lang="it-IT" sz="2800" dirty="0" smtClean="0"/>
          </a:p>
          <a:p>
            <a:pPr lvl="1"/>
            <a:endParaRPr lang="it-IT" sz="2800" dirty="0" smtClean="0"/>
          </a:p>
        </p:txBody>
      </p:sp>
      <p:pic>
        <p:nvPicPr>
          <p:cNvPr id="5" name="Immagine 4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36" y="6030529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163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38225" y="1211263"/>
            <a:ext cx="10515600" cy="4351338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 smtClean="0"/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/>
              <a:t>Thanks</a:t>
            </a:r>
            <a:r>
              <a:rPr lang="it-IT" dirty="0" smtClean="0"/>
              <a:t>.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err="1" smtClean="0">
                <a:solidFill>
                  <a:srgbClr val="C00000"/>
                </a:solidFill>
              </a:rPr>
              <a:t>a.nicita@agcom.it</a:t>
            </a:r>
            <a:endParaRPr lang="it-IT" dirty="0">
              <a:solidFill>
                <a:srgbClr val="C00000"/>
              </a:solidFill>
            </a:endParaRPr>
          </a:p>
        </p:txBody>
      </p:sp>
      <p:pic>
        <p:nvPicPr>
          <p:cNvPr id="4" name="Immagine 3" descr="AGCOM300dpi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24900" y="3944554"/>
            <a:ext cx="2828925" cy="47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821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189</Words>
  <Application>Microsoft Office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Co-opetition  in the 5G ecosystem Investiments Standards Regulation Public Policy</vt:lpstr>
      <vt:lpstr>Where are we?</vt:lpstr>
      <vt:lpstr>Mistakes &amp; Delays</vt:lpstr>
      <vt:lpstr>Where should we go?</vt:lpstr>
      <vt:lpstr>Co-opetition</vt:lpstr>
      <vt:lpstr>Co-opetition &amp; Regulation</vt:lpstr>
      <vt:lpstr>Public Policy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Co-opetition and 5G: Investiments, Standards, Regulation</dc:title>
  <dc:creator>Antonio Nicita</dc:creator>
  <cp:lastModifiedBy>Anne-Marie Boudou</cp:lastModifiedBy>
  <cp:revision>8</cp:revision>
  <dcterms:created xsi:type="dcterms:W3CDTF">2019-06-24T06:42:52Z</dcterms:created>
  <dcterms:modified xsi:type="dcterms:W3CDTF">2019-06-25T10:38:55Z</dcterms:modified>
</cp:coreProperties>
</file>