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18" r:id="rId2"/>
    <p:sldId id="319" r:id="rId3"/>
    <p:sldId id="339" r:id="rId4"/>
    <p:sldId id="337" r:id="rId5"/>
    <p:sldId id="338" r:id="rId6"/>
    <p:sldId id="362" r:id="rId7"/>
    <p:sldId id="364" r:id="rId8"/>
    <p:sldId id="363" r:id="rId9"/>
    <p:sldId id="344" r:id="rId10"/>
    <p:sldId id="367" r:id="rId11"/>
    <p:sldId id="369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00"/>
    <a:srgbClr val="E739C2"/>
    <a:srgbClr val="CC99FF"/>
    <a:srgbClr val="FFFFFF"/>
    <a:srgbClr val="CCCCFF"/>
    <a:srgbClr val="CBC65D"/>
    <a:srgbClr val="C9CC5C"/>
    <a:srgbClr val="C6D15D"/>
    <a:srgbClr val="D1D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80233" autoAdjust="0"/>
  </p:normalViewPr>
  <p:slideViewPr>
    <p:cSldViewPr>
      <p:cViewPr varScale="1">
        <p:scale>
          <a:sx n="93" d="100"/>
          <a:sy n="93" d="100"/>
        </p:scale>
        <p:origin x="23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22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130" y="7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4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5CCCBFDB-27C9-4821-B09A-FA2A628957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078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3" y="4723170"/>
            <a:ext cx="5445127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4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4C77895-A34D-4374-B7A0-91DFF74FD8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23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83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341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603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87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>
              <a:spcAft>
                <a:spcPts val="400"/>
              </a:spcAft>
            </a:pP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13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54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62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62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525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438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23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990B19E-5E64-46C4-86D2-751CD9860D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86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935BE12-D92A-43B7-B5E8-F63C834F27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3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46FDFD4-1A69-429F-B2CB-C474205EA2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354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6E505B1-E5C8-4313-8472-384BC94A152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09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66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516" y="169650"/>
            <a:ext cx="1871440" cy="49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764" y="44624"/>
            <a:ext cx="6480720" cy="742703"/>
          </a:xfrm>
        </p:spPr>
        <p:txBody>
          <a:bodyPr wrap="square"/>
          <a:lstStyle>
            <a:lvl1pPr algn="r">
              <a:defRPr sz="2400" b="1" cap="none" spc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57924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sz="2000" b="0" i="0" cap="none" spc="0">
                <a:ln w="12700">
                  <a:noFill/>
                  <a:prstDash val="solid"/>
                </a:ln>
                <a:solidFill>
                  <a:srgbClr val="0F5494"/>
                </a:solidFill>
                <a:effectLst/>
              </a:defRPr>
            </a:lvl1pPr>
            <a:lvl2pPr>
              <a:buClr>
                <a:srgbClr val="0F5494"/>
              </a:buClr>
              <a:defRPr sz="1800" b="0" cap="none" spc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</a:defRPr>
            </a:lvl2pPr>
            <a:lvl3pPr marL="1200150" indent="-285750">
              <a:buFont typeface="Arial" pitchFamily="34" charset="0"/>
              <a:buChar char="•"/>
              <a:defRPr sz="1600" b="0" cap="none" spc="0">
                <a:ln w="12700">
                  <a:noFill/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dirty="0" smtClean="0"/>
              <a:t>  DRAFT </a:t>
            </a:r>
            <a:fld id="{8DD30192-6A73-4504-9042-00CA2091F3A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23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dirty="0" smtClean="0"/>
              <a:t>DRAFT </a:t>
            </a:r>
            <a:fld id="{AFB29C58-9FFD-46CD-97F1-1119196A33B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09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554321D-7767-430D-A0C2-FBA44FADE1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48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E0353A-09CC-4C06-B24E-292E0662CC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2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2709771-1A03-4C57-9E0C-EEDC147619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3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03E3C15-1B93-4336-9FA6-FD841D21B8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33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C83303F-712C-4AED-B43A-D5E52A017C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58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4710B9F-E003-4B43-851B-9ED8350D77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097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75F5BC7-9123-4DD8-BB45-D678723E54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95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702048"/>
            <a:ext cx="9144000" cy="3527152"/>
          </a:xfrm>
        </p:spPr>
        <p:txBody>
          <a:bodyPr/>
          <a:lstStyle/>
          <a:p>
            <a:pPr algn="ctr">
              <a:defRPr/>
            </a:pPr>
            <a:r>
              <a:rPr lang="en-GB" altLang="en-US" sz="4800" kern="1200" spc="300" dirty="0" smtClean="0">
                <a:solidFill>
                  <a:srgbClr val="FFC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new European Electronic Communications Code</a:t>
            </a:r>
            <a:r>
              <a:rPr lang="en-GB" altLang="en-US" sz="2400" kern="1200" spc="3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400" kern="1200" spc="3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DEEP-IN Project </a:t>
            </a:r>
            <a:r>
              <a:rPr lang="en-GB" altLang="en-US" sz="2400" kern="1200" spc="3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Inaugural Conference </a:t>
            </a: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 June 2019</a:t>
            </a:r>
            <a:r>
              <a:rPr lang="en-GB" altLang="en-US" sz="4800" dirty="0"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GB" altLang="en-US" sz="4800" dirty="0"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GB" altLang="en-US" sz="4800" kern="1200" spc="300" dirty="0" smtClean="0">
                <a:solidFill>
                  <a:srgbClr val="FFC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en-GB" altLang="en-US" sz="4800" kern="1200" spc="300" dirty="0" smtClean="0">
                <a:solidFill>
                  <a:srgbClr val="FFC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lang="en-GB" altLang="en-US" sz="3000" b="0" dirty="0" smtClean="0">
              <a:solidFill>
                <a:schemeClr val="accent3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560" y="4869160"/>
            <a:ext cx="7992888" cy="1512168"/>
          </a:xfrm>
        </p:spPr>
        <p:txBody>
          <a:bodyPr/>
          <a:lstStyle/>
          <a:p>
            <a:pPr algn="ctr"/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Carlota </a:t>
            </a:r>
            <a:r>
              <a:rPr lang="en-GB" altLang="en-US" sz="2400" kern="1200" spc="300" dirty="0" err="1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Reyners</a:t>
            </a: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Fontana, Head of Unit B5</a:t>
            </a:r>
            <a:b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European Commission, DG CONNECT</a:t>
            </a:r>
            <a:b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400" kern="1200" spc="300" dirty="0" smtClean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400" dirty="0" smtClean="0"/>
              <a:t>Disclaimer</a:t>
            </a:r>
            <a:r>
              <a:rPr lang="en-GB" sz="1400" dirty="0"/>
              <a:t>: The views expressed in this presentation are those of the author and do not necessarily reflect the opinion of the European Commission</a:t>
            </a:r>
          </a:p>
          <a:p>
            <a:pPr algn="ctr"/>
            <a:endParaRPr lang="en-GB" altLang="en-US" sz="2400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6E505B1-E5C8-4313-8472-384BC94A152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80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State of Play</a:t>
            </a:r>
            <a:endParaRPr lang="en-GB" sz="1600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39552" y="2348880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000" b="0" i="0" cap="none" spc="0">
                <a:ln w="12700">
                  <a:noFill/>
                  <a:prstDash val="solid"/>
                </a:ln>
                <a:solidFill>
                  <a:srgbClr val="0F5494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800" b="0" cap="none" spc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b="0" cap="none" spc="0">
                <a:ln w="12700">
                  <a:noFill/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/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600" b="1" kern="0" dirty="0" smtClean="0"/>
              <a:t>Member States </a:t>
            </a:r>
            <a:r>
              <a:rPr lang="en-GB" sz="1600" kern="0" dirty="0" smtClean="0"/>
              <a:t>are working on the transposition of the Code into national law, to be completed by 21 Dec 2020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600" b="1" kern="0" dirty="0" smtClean="0"/>
              <a:t>BEREC</a:t>
            </a:r>
            <a:r>
              <a:rPr lang="en-GB" sz="1600" kern="0" dirty="0" smtClean="0"/>
              <a:t> is developing guidelines to foster the consistent application of the Code, in particular of novel provisions, including: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GB" sz="1600" kern="0" dirty="0">
                <a:solidFill>
                  <a:srgbClr val="0F5494"/>
                </a:solidFill>
              </a:rPr>
              <a:t>Co-investments (Art. 76)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GB" sz="1600" kern="0" dirty="0">
                <a:solidFill>
                  <a:srgbClr val="0F5494"/>
                </a:solidFill>
              </a:rPr>
              <a:t>Performance criteria for Very High Capacity Networks (Art. 82)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GB" sz="1600" kern="0" dirty="0">
                <a:solidFill>
                  <a:srgbClr val="0F5494"/>
                </a:solidFill>
              </a:rPr>
              <a:t>Symmetric obligations (Art. 61(3))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GB" altLang="en-US" sz="1600" kern="0" dirty="0">
                <a:solidFill>
                  <a:srgbClr val="0F5494"/>
                </a:solidFill>
              </a:rPr>
              <a:t>Geographic surveys and forecasts (Art. 22</a:t>
            </a:r>
            <a:r>
              <a:rPr lang="en-GB" altLang="en-US" sz="1600" kern="0" dirty="0" smtClean="0">
                <a:solidFill>
                  <a:srgbClr val="0F5494"/>
                </a:solidFill>
              </a:rPr>
              <a:t>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1600" kern="0" dirty="0" smtClean="0"/>
              <a:t>The </a:t>
            </a:r>
            <a:r>
              <a:rPr lang="en-GB" sz="1600" b="1" kern="0" dirty="0" smtClean="0"/>
              <a:t>Commission</a:t>
            </a:r>
            <a:r>
              <a:rPr lang="en-GB" sz="1600" kern="0" dirty="0" smtClean="0"/>
              <a:t> is providing assistance with the above tasks, in addition to working on a number of delegated and implementing acts</a:t>
            </a:r>
            <a:endParaRPr lang="en-GB" sz="1600" kern="0" dirty="0"/>
          </a:p>
          <a:p>
            <a:pPr marL="457200" lvl="1" indent="0">
              <a:spcAft>
                <a:spcPts val="600"/>
              </a:spcAft>
              <a:buNone/>
            </a:pPr>
            <a:endParaRPr lang="en-GB" altLang="en-US" sz="1600" kern="0" dirty="0" smtClean="0">
              <a:solidFill>
                <a:srgbClr val="0F5494"/>
              </a:solidFill>
            </a:endParaRPr>
          </a:p>
          <a:p>
            <a:pPr marL="457200" lvl="1" indent="0">
              <a:spcAft>
                <a:spcPts val="600"/>
              </a:spcAft>
              <a:buNone/>
            </a:pPr>
            <a:endParaRPr lang="en-GB" altLang="en-US" sz="1600" kern="0" dirty="0">
              <a:solidFill>
                <a:srgbClr val="0F5494"/>
              </a:solidFill>
            </a:endParaRPr>
          </a:p>
          <a:p>
            <a:endParaRPr lang="en-GB" sz="1800" kern="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39552" y="1484785"/>
            <a:ext cx="8229600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000" b="0" i="0" cap="none" spc="0">
                <a:ln w="12700">
                  <a:noFill/>
                  <a:prstDash val="solid"/>
                </a:ln>
                <a:solidFill>
                  <a:srgbClr val="0F5494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800" b="0" cap="none" spc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b="0" cap="none" spc="0">
                <a:ln w="12700">
                  <a:noFill/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/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GB" sz="2400" b="1" kern="0" dirty="0" smtClean="0"/>
              <a:t>State of Play</a:t>
            </a:r>
          </a:p>
        </p:txBody>
      </p:sp>
    </p:spTree>
    <p:extLst>
      <p:ext uri="{BB962C8B-B14F-4D97-AF65-F5344CB8AC3E}">
        <p14:creationId xmlns:p14="http://schemas.microsoft.com/office/powerpoint/2010/main" val="32982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>
                <a:latin typeface="Calibri" panose="020F0502020204030204" pitchFamily="34" charset="0"/>
              </a:rPr>
              <a:t>T</a:t>
            </a:r>
            <a:r>
              <a:rPr lang="en-GB" sz="2600" dirty="0" smtClean="0">
                <a:latin typeface="Calibri" panose="020F0502020204030204" pitchFamily="34" charset="0"/>
              </a:rPr>
              <a:t>he Code</a:t>
            </a:r>
            <a:endParaRPr lang="en-GB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907704" y="105273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0F5494"/>
                </a:solidFill>
                <a:latin typeface="Calibri" panose="020F0502020204030204" pitchFamily="34" charset="0"/>
              </a:rPr>
              <a:t>Thank you for your attention</a:t>
            </a:r>
          </a:p>
        </p:txBody>
      </p:sp>
      <p:pic>
        <p:nvPicPr>
          <p:cNvPr id="2050" name="Picture 2" descr="C:\Users\mendimi\AppData\Local\Microsoft\Windows\Temporary Internet Files\Content.Outlook\C8EMBE2R\EECCtriloguev2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47" y="1699066"/>
            <a:ext cx="7621174" cy="437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35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98433" y="2431854"/>
            <a:ext cx="7693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2000" dirty="0" smtClean="0">
                <a:latin typeface="Calibri" panose="020F0502020204030204" pitchFamily="34" charset="0"/>
              </a:rPr>
              <a:t>The Code modernises  </a:t>
            </a:r>
            <a:r>
              <a:rPr lang="en-GB" sz="2000" dirty="0">
                <a:latin typeface="Calibri" panose="020F0502020204030204" pitchFamily="34" charset="0"/>
              </a:rPr>
              <a:t>the current EU telecoms </a:t>
            </a:r>
            <a:r>
              <a:rPr lang="en-GB" sz="2000" dirty="0" smtClean="0">
                <a:latin typeface="Calibri" panose="020F0502020204030204" pitchFamily="34" charset="0"/>
              </a:rPr>
              <a:t>rules to:</a:t>
            </a:r>
            <a:endParaRPr lang="en-GB" altLang="en-US" sz="2000" dirty="0">
              <a:latin typeface="Calibri" panose="020F0502020204030204" pitchFamily="34" charset="0"/>
            </a:endParaRPr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562576" y="902148"/>
            <a:ext cx="7914992" cy="1425699"/>
            <a:chOff x="1434594" y="1211263"/>
            <a:chExt cx="6780719" cy="1209675"/>
          </a:xfrm>
        </p:grpSpPr>
        <p:pic>
          <p:nvPicPr>
            <p:cNvPr id="10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0"/>
            <a:stretch/>
          </p:blipFill>
          <p:spPr bwMode="auto">
            <a:xfrm>
              <a:off x="1434594" y="1211263"/>
              <a:ext cx="6780719" cy="1209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1628750" y="1485900"/>
              <a:ext cx="6396567" cy="600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r>
                <a:rPr lang="en-GB" altLang="en-US" sz="2000" dirty="0" smtClean="0">
                  <a:solidFill>
                    <a:schemeClr val="bg1"/>
                  </a:solidFill>
                  <a:latin typeface="Calibri" pitchFamily="34" charset="0"/>
                </a:rPr>
                <a:t>The Code helps shaping </a:t>
              </a:r>
              <a:r>
                <a:rPr lang="en-GB" altLang="en-US" sz="2000" dirty="0">
                  <a:solidFill>
                    <a:schemeClr val="bg1"/>
                  </a:solidFill>
                  <a:latin typeface="Calibri" pitchFamily="34" charset="0"/>
                </a:rPr>
                <a:t>the right environment </a:t>
              </a:r>
              <a:r>
                <a:rPr lang="en-GB" altLang="en-US" sz="2000" dirty="0" smtClean="0">
                  <a:solidFill>
                    <a:schemeClr val="bg1"/>
                  </a:solidFill>
                  <a:latin typeface="Calibri" pitchFamily="34" charset="0"/>
                </a:rPr>
                <a:t>for digital </a:t>
              </a:r>
            </a:p>
            <a:p>
              <a:pPr eaLnBrk="1" hangingPunct="1"/>
              <a:r>
                <a:rPr lang="en-GB" altLang="en-US" sz="2000" dirty="0" smtClean="0">
                  <a:solidFill>
                    <a:schemeClr val="bg1"/>
                  </a:solidFill>
                  <a:latin typeface="Calibri" pitchFamily="34" charset="0"/>
                </a:rPr>
                <a:t>networks </a:t>
              </a:r>
              <a:r>
                <a:rPr lang="en-GB" altLang="en-US" sz="2000" dirty="0">
                  <a:solidFill>
                    <a:schemeClr val="bg1"/>
                  </a:solidFill>
                  <a:latin typeface="Calibri" pitchFamily="34" charset="0"/>
                </a:rPr>
                <a:t>and services to </a:t>
              </a:r>
              <a:r>
                <a:rPr lang="en-GB" altLang="en-US" sz="2000" dirty="0" smtClean="0">
                  <a:solidFill>
                    <a:schemeClr val="bg1"/>
                  </a:solidFill>
                  <a:latin typeface="Calibri" pitchFamily="34" charset="0"/>
                </a:rPr>
                <a:t>flourish as part of the Digital Single Market</a:t>
              </a:r>
              <a:endParaRPr lang="en-GB" altLang="en-US" sz="20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899592" y="2831964"/>
            <a:ext cx="432273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GB" sz="1800" b="1" dirty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drive investments in VHC networks</a:t>
            </a:r>
          </a:p>
          <a:p>
            <a:pPr marL="285750" indent="-285750"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stimulate sustainable competition</a:t>
            </a:r>
          </a:p>
          <a:p>
            <a:pPr marL="285750" indent="-285750"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reinforce </a:t>
            </a:r>
            <a:r>
              <a:rPr lang="en-GB" sz="1800" dirty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the internal market </a:t>
            </a:r>
            <a:endParaRPr lang="en-GB" sz="1800" dirty="0" smtClean="0">
              <a:solidFill>
                <a:srgbClr val="0F5493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285750" indent="-285750"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GB" sz="1800" dirty="0" smtClean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strengthen </a:t>
            </a:r>
            <a:r>
              <a:rPr lang="en-GB" sz="1800" dirty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consumer </a:t>
            </a:r>
            <a:r>
              <a:rPr lang="en-GB" sz="1800" dirty="0" smtClean="0">
                <a:solidFill>
                  <a:srgbClr val="0F5493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rights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 rot="20466648">
            <a:off x="7521823" y="5755464"/>
            <a:ext cx="115252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GB" altLang="en-US" sz="18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anose="020F0502020204030204" pitchFamily="34" charset="0"/>
              </a:rPr>
              <a:t>The Code</a:t>
            </a:r>
            <a:br>
              <a:rPr lang="en-GB" sz="2600" dirty="0" smtClean="0">
                <a:latin typeface="Calibri" panose="020F0502020204030204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Main objectives</a:t>
            </a:r>
            <a:endParaRPr lang="en-GB" sz="1600" i="1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328" y="2924944"/>
            <a:ext cx="3166096" cy="237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8071081" y="1124744"/>
            <a:ext cx="1072919" cy="1051594"/>
          </a:xfrm>
          <a:prstGeom prst="roundRect">
            <a:avLst>
              <a:gd name="adj" fmla="val 10000"/>
            </a:avLst>
          </a:prstGeom>
          <a:blipFill rotWithShape="1">
            <a:blip r:embed="rId5">
              <a:duotone>
                <a:schemeClr val="accent2">
                  <a:alpha val="90000"/>
                  <a:hueOff val="0"/>
                  <a:satOff val="-2072"/>
                  <a:lumOff val="13457"/>
                  <a:alphaOff val="-40000"/>
                  <a:shade val="20000"/>
                  <a:satMod val="200000"/>
                </a:schemeClr>
                <a:schemeClr val="accent2">
                  <a:alpha val="90000"/>
                  <a:hueOff val="0"/>
                  <a:satOff val="-2072"/>
                  <a:lumOff val="13457"/>
                  <a:alphaOff val="-40000"/>
                  <a:tint val="12000"/>
                  <a:satMod val="190000"/>
                </a:schemeClr>
              </a:duotone>
            </a:blip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alpha val="90000"/>
              <a:hueOff val="0"/>
              <a:satOff val="-2072"/>
              <a:lumOff val="13457"/>
              <a:alphaOff val="-4000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914327" y="5356475"/>
            <a:ext cx="7693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IE" sz="2000" b="1" dirty="0" smtClean="0">
                <a:latin typeface="Calibri" panose="020F0502020204030204" pitchFamily="34" charset="0"/>
              </a:rPr>
              <a:t>Entered into force on 20 December 2018, Member States to transpose into national law by 20 December 2020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  </a:t>
            </a:r>
            <a:fld id="{8DD30192-6A73-4504-9042-00CA2091F3A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Access Regulation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DCC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B397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Access Regulation (1/5)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Facilitate the roll-out of very high capacity networks through         increased competition and predictability for investment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2348880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400"/>
              </a:spcAft>
            </a:pP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Emphasis on </a:t>
            </a:r>
            <a:r>
              <a:rPr lang="en-GB" sz="1700" b="1" i="1" dirty="0">
                <a:solidFill>
                  <a:srgbClr val="2D6B7F"/>
                </a:solidFill>
                <a:latin typeface="Calibri" panose="020F0502020204030204" pitchFamily="34" charset="0"/>
              </a:rPr>
              <a:t>access to civil engineering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(Art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. 72), such as masts, ducts and cabinets, to lower deployment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costs and stimulate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infrastructure based competition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:</a:t>
            </a: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The Code provides possibility for NRAs to impose access to civil engineering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assets,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such as ducts and poles, </a:t>
            </a: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as a stand-alone remedy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 (when it is owned by SMP operators)</a:t>
            </a: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Access to civil engineering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should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be considered by regulators </a:t>
            </a: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as the </a:t>
            </a:r>
            <a:r>
              <a:rPr lang="en-US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first, potentially sufficient </a:t>
            </a: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option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 before any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other access obligations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lvl="1">
              <a:spcAft>
                <a:spcPts val="400"/>
              </a:spcAft>
            </a:pP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24" y="1053225"/>
            <a:ext cx="1156760" cy="107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  </a:t>
            </a:r>
            <a:fld id="{8DD30192-6A73-4504-9042-00CA2091F3A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15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Access Regulation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DCC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B397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Access Regulation (2/5)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Facilitate the roll-out of very high capacity networks through         increased competition and predictability for investment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2348880"/>
            <a:ext cx="7920880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400"/>
              </a:spcAft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Treatment of </a:t>
            </a:r>
            <a:r>
              <a:rPr lang="en-GB" sz="1700" b="1" i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co-investments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in very high capacity networks (Art. 76)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Incentivising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deployment of VHC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by allowing rival operators to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share risk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and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deregulating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under strict conditions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SMP operators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commit on open offers for co-investment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with other operators:</a:t>
            </a:r>
          </a:p>
          <a:p>
            <a:pPr marL="1200150" lvl="2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On </a:t>
            </a:r>
            <a:r>
              <a:rPr lang="en-GB" sz="16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fair, reasonable and non-discriminatory terms to co-investors</a:t>
            </a:r>
            <a:r>
              <a:rPr lang="en-GB" sz="16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, allowing effective and sustainable competition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Allowing </a:t>
            </a:r>
            <a:r>
              <a:rPr lang="en-GB" sz="16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access to </a:t>
            </a:r>
            <a:r>
              <a:rPr lang="en-GB" sz="1600" b="1" dirty="0" err="1" smtClean="0">
                <a:solidFill>
                  <a:srgbClr val="2D6B7F"/>
                </a:solidFill>
                <a:latin typeface="Calibri" panose="020F0502020204030204" pitchFamily="34" charset="0"/>
              </a:rPr>
              <a:t>non co-</a:t>
            </a:r>
            <a:r>
              <a:rPr lang="en-GB" sz="16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investors</a:t>
            </a:r>
            <a:r>
              <a:rPr lang="en-GB" sz="16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, initially to legacy capacity and over time to more advanced capabilities of the network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Process managed by the NRAs (Art. 79), assessing the commitments (also by means of a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market test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) and making them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binding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if they decide to deregulate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Subject to ‘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double-lock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’ veto mechanism (Commission and BEREC)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24" y="1053225"/>
            <a:ext cx="1156760" cy="107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81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Access Regulation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DCC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B397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Access Regulation (3/5)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Facilitate the roll-out of very high capacity networks through         increased competition and predictability for investment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2348880"/>
            <a:ext cx="792088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400"/>
              </a:spcAft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New rules on </a:t>
            </a:r>
            <a:r>
              <a:rPr lang="en-GB" sz="1700" b="1" i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symmetric obligations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(Art 61(3)), which tackle network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replicability issues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, without compromising the SMP regime: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Access obligations with focus on the network up to the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first concentration or distribution point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, i.e. mainly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in-house wiring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Obligations can be extended beyond this point only under very strict conditions, including the presence of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“high and non-transitory barriers”</a:t>
            </a:r>
          </a:p>
          <a:p>
            <a:pPr lvl="1">
              <a:spcAft>
                <a:spcPts val="400"/>
              </a:spcAft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Such extension of obligations is also subject to </a:t>
            </a:r>
            <a:r>
              <a:rPr lang="en-GB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‘double-lock’ veto mechanism</a:t>
            </a: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24" y="1053225"/>
            <a:ext cx="1156760" cy="107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  </a:t>
            </a:r>
            <a:fld id="{8DD30192-6A73-4504-9042-00CA2091F3A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9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Access Regulation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DCC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B397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Access Regulation (4/5)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Facilitate the roll-out of very high capacity networks through         increased competition and predictability for investment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2348880"/>
            <a:ext cx="792088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Lighter regulatory treatment for </a:t>
            </a:r>
            <a:r>
              <a:rPr lang="en-GB" sz="1700" b="1" i="1" dirty="0">
                <a:solidFill>
                  <a:srgbClr val="2D6B7F"/>
                </a:solidFill>
                <a:latin typeface="Calibri" panose="020F0502020204030204" pitchFamily="34" charset="0"/>
              </a:rPr>
              <a:t>wholesale-only operators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 (Art. 80)</a:t>
            </a:r>
            <a:r>
              <a:rPr lang="en-GB" sz="1700" i="1" dirty="0">
                <a:solidFill>
                  <a:srgbClr val="2D6B7F"/>
                </a:solidFill>
                <a:latin typeface="Calibri" panose="020F0502020204030204" pitchFamily="34" charset="0"/>
              </a:rPr>
              <a:t>,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even when they hold SMP:</a:t>
            </a:r>
            <a:endParaRPr lang="en-GB" sz="1700" b="1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Rationale: Business model that runs a </a:t>
            </a:r>
            <a:r>
              <a:rPr lang="en-GB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reduced risk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of certain anti-competitive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behaviours</a:t>
            </a: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Condition: </a:t>
            </a:r>
            <a:r>
              <a:rPr lang="en-GB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undertaking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(in the meaning of EU competition law) cannot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have activities in the relevant retail market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Treatment: </a:t>
            </a: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1200150" lvl="2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Only </a:t>
            </a:r>
            <a:r>
              <a:rPr lang="en-GB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access to specific networks elements, non-discrimination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 or </a:t>
            </a:r>
            <a:r>
              <a:rPr lang="en-GB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fair &amp; reasonable pricing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obligations can be 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imposed</a:t>
            </a:r>
          </a:p>
          <a:p>
            <a:pPr marL="1200150" lvl="2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Can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be exempted from extended symmetric obligations</a:t>
            </a:r>
          </a:p>
          <a:p>
            <a:pPr>
              <a:spcAft>
                <a:spcPts val="1200"/>
              </a:spcAft>
            </a:pP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24" y="1053225"/>
            <a:ext cx="1156760" cy="107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87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Access Regulation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DCC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B397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Access Regulation (5/5)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Facilitate the roll-out of very high capacity networks through         increased competition and predictability for investment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39552" y="2348880"/>
            <a:ext cx="7920880" cy="4842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400"/>
              </a:spcAft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Geographical </a:t>
            </a:r>
            <a:r>
              <a:rPr lang="en-GB" sz="1700" b="1" i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surveys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and </a:t>
            </a:r>
            <a:r>
              <a:rPr lang="en-GB" sz="1700" b="1" i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forecasts</a:t>
            </a: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 of network deployment (Art. 22)</a:t>
            </a:r>
          </a:p>
          <a:p>
            <a:pPr lvl="1">
              <a:spcAft>
                <a:spcPts val="400"/>
              </a:spcAft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Purpose: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Empower national regulators with tools to provide investment certainty in less attractive areas by </a:t>
            </a: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mapping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 network investment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intentions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Result of surveys and forecasts is the </a:t>
            </a:r>
            <a:r>
              <a:rPr lang="en-US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designation of areas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where no operator has planned to deploy very high capacity networks (or upgrade existing networks to at least 100 Mbps)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Operators can be invited to deploy in these areas, having a better understanding of the competition that they are likely to face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24" y="1053225"/>
            <a:ext cx="1156760" cy="107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0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Spectrum Management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C0DF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679D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pitchFamily="34" charset="0"/>
              </a:rPr>
              <a:t>Spectrum </a:t>
            </a:r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Management</a:t>
            </a:r>
            <a:endParaRPr lang="en-GB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Lay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the groundwork for the deployment of 5G across </a:t>
            </a: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Europe 	                by more coordinated and efficient spectrum management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59" y="2348880"/>
            <a:ext cx="7920880" cy="402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Assignment </a:t>
            </a:r>
            <a:r>
              <a:rPr lang="en-US" sz="2000" b="1" dirty="0">
                <a:solidFill>
                  <a:srgbClr val="2D6B7F"/>
                </a:solidFill>
                <a:latin typeface="Calibri" panose="020F0502020204030204" pitchFamily="34" charset="0"/>
              </a:rPr>
              <a:t>deadlines for 5G Pioneer Bands </a:t>
            </a:r>
            <a:r>
              <a:rPr lang="en-US" sz="2000" dirty="0">
                <a:solidFill>
                  <a:srgbClr val="2D6B7F"/>
                </a:solidFill>
                <a:latin typeface="Calibri" panose="020F0502020204030204" pitchFamily="34" charset="0"/>
              </a:rPr>
              <a:t>(Art. 54)</a:t>
            </a:r>
            <a:endParaRPr lang="en-GB" sz="20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31 December 2020 deadline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for 5G pioneer bands (3,6 GHz and at least 1 GHZ in 26 GHz band)</a:t>
            </a:r>
          </a:p>
          <a:p>
            <a:pPr>
              <a:spcAft>
                <a:spcPts val="400"/>
              </a:spcAft>
            </a:pPr>
            <a:r>
              <a:rPr lang="en-US" sz="18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Duration </a:t>
            </a:r>
            <a:r>
              <a:rPr lang="en-US" sz="1800" b="1" dirty="0">
                <a:solidFill>
                  <a:srgbClr val="2D6B7F"/>
                </a:solidFill>
                <a:latin typeface="Calibri" panose="020F0502020204030204" pitchFamily="34" charset="0"/>
              </a:rPr>
              <a:t>/ renewal of </a:t>
            </a:r>
            <a:r>
              <a:rPr lang="en-US" sz="18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rights </a:t>
            </a:r>
            <a:r>
              <a:rPr lang="en-US" sz="18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(Art. 49-50)</a:t>
            </a:r>
            <a:r>
              <a:rPr lang="en-GB" sz="18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: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Ensure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investment predictability and stability, support trading and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leasing</a:t>
            </a: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At least 20 </a:t>
            </a:r>
            <a:r>
              <a:rPr lang="en-US" sz="17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(15+5) year </a:t>
            </a:r>
            <a:r>
              <a:rPr lang="en-US" sz="1700" b="1" dirty="0">
                <a:solidFill>
                  <a:srgbClr val="2D6B7F"/>
                </a:solidFill>
                <a:latin typeface="Calibri" panose="020F0502020204030204" pitchFamily="34" charset="0"/>
              </a:rPr>
              <a:t>duration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 for WBB </a:t>
            </a:r>
            <a:r>
              <a:rPr lang="en-US" sz="1700" dirty="0" err="1">
                <a:solidFill>
                  <a:srgbClr val="2D6B7F"/>
                </a:solidFill>
                <a:latin typeface="Calibri" panose="020F0502020204030204" pitchFamily="34" charset="0"/>
              </a:rPr>
              <a:t>harmonised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 spectrum</a:t>
            </a:r>
          </a:p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Renewals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to be decided well on time before expiry;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800" b="1" dirty="0">
                <a:solidFill>
                  <a:srgbClr val="2D6B7F"/>
                </a:solidFill>
                <a:latin typeface="Calibri" panose="020F0502020204030204" pitchFamily="34" charset="0"/>
              </a:rPr>
              <a:t>Peer Review </a:t>
            </a:r>
            <a:r>
              <a:rPr lang="en-US" sz="1800" dirty="0">
                <a:solidFill>
                  <a:srgbClr val="2D6B7F"/>
                </a:solidFill>
                <a:latin typeface="Calibri" panose="020F0502020204030204" pitchFamily="34" charset="0"/>
              </a:rPr>
              <a:t>(Art. 35)</a:t>
            </a:r>
            <a:endParaRPr lang="en-GB" sz="18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742950" lvl="2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For consistency and predictability in authorisations; exchange of experience and best practices</a:t>
            </a:r>
          </a:p>
          <a:p>
            <a:pPr marL="742950" lvl="2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Voluntary on request by national authority or exceptionally by RSPG if risk for objectives and principles of the Code</a:t>
            </a:r>
          </a:p>
        </p:txBody>
      </p:sp>
      <p:sp>
        <p:nvSpPr>
          <p:cNvPr id="21" name="Oval 20"/>
          <p:cNvSpPr/>
          <p:nvPr/>
        </p:nvSpPr>
        <p:spPr>
          <a:xfrm>
            <a:off x="7436523" y="1092889"/>
            <a:ext cx="1023909" cy="987572"/>
          </a:xfrm>
          <a:prstGeom prst="ellipse">
            <a:avLst/>
          </a:prstGeom>
          <a:solidFill>
            <a:srgbClr val="CBC6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22" name="Picture 4" descr="C:\Users\loreriv\Downloads\Geoblocking PPT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rgbClr val="FFCC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87854" y="1212994"/>
            <a:ext cx="748683" cy="7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03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The Code</a:t>
            </a:r>
            <a:br>
              <a:rPr lang="en-GB" sz="2600" dirty="0" smtClean="0">
                <a:latin typeface="Calibri" pitchFamily="34" charset="0"/>
              </a:rPr>
            </a:br>
            <a:r>
              <a:rPr lang="en-GB" sz="2000" dirty="0" smtClean="0">
                <a:latin typeface="Calibri" panose="020F0502020204030204" pitchFamily="34" charset="0"/>
              </a:rPr>
              <a:t>Spectrum Management</a:t>
            </a:r>
            <a:endParaRPr lang="en-GB" sz="1600" i="1" dirty="0"/>
          </a:p>
        </p:txBody>
      </p:sp>
      <p:sp>
        <p:nvSpPr>
          <p:cNvPr id="13" name="Rectangle 12"/>
          <p:cNvSpPr/>
          <p:nvPr/>
        </p:nvSpPr>
        <p:spPr>
          <a:xfrm>
            <a:off x="611559" y="1587949"/>
            <a:ext cx="7848873" cy="544907"/>
          </a:xfrm>
          <a:prstGeom prst="rect">
            <a:avLst/>
          </a:prstGeom>
          <a:solidFill>
            <a:srgbClr val="C0DF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ectangle 13"/>
          <p:cNvSpPr/>
          <p:nvPr/>
        </p:nvSpPr>
        <p:spPr>
          <a:xfrm>
            <a:off x="611559" y="1053225"/>
            <a:ext cx="7848873" cy="534725"/>
          </a:xfrm>
          <a:prstGeom prst="rect">
            <a:avLst/>
          </a:prstGeom>
          <a:solidFill>
            <a:srgbClr val="679D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11 CuadroTexto"/>
          <p:cNvSpPr txBox="1"/>
          <p:nvPr/>
        </p:nvSpPr>
        <p:spPr>
          <a:xfrm>
            <a:off x="1707504" y="1083895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Calibri" pitchFamily="34" charset="0"/>
              </a:rPr>
              <a:t>Spectrum management</a:t>
            </a:r>
            <a:endParaRPr lang="en-GB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07504" y="1587949"/>
            <a:ext cx="6624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Lay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the groundwork for the deployment of 5G across </a:t>
            </a:r>
            <a:r>
              <a:rPr lang="en-GB" sz="1700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Europe 	                by more coordinated and efficient spectrum management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5554" y="2348880"/>
            <a:ext cx="8028893" cy="2405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>
              <a:spcAft>
                <a:spcPts val="400"/>
              </a:spcAft>
            </a:pPr>
            <a:r>
              <a:rPr lang="en-US" sz="18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Small-area </a:t>
            </a:r>
            <a:r>
              <a:rPr lang="en-US" sz="1800" b="1" dirty="0">
                <a:solidFill>
                  <a:srgbClr val="2D6B7F"/>
                </a:solidFill>
                <a:latin typeface="Calibri" panose="020F0502020204030204" pitchFamily="34" charset="0"/>
              </a:rPr>
              <a:t>wireless access points (Small Cells) </a:t>
            </a:r>
            <a:r>
              <a:rPr lang="en-US" sz="18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(Art. 57)</a:t>
            </a:r>
            <a:r>
              <a:rPr lang="en-GB" sz="1800" b="1" dirty="0" smtClean="0">
                <a:solidFill>
                  <a:srgbClr val="2D6B7F"/>
                </a:solidFill>
                <a:latin typeface="Calibri" panose="020F0502020204030204" pitchFamily="34" charset="0"/>
              </a:rPr>
              <a:t>:</a:t>
            </a:r>
            <a:endParaRPr lang="en-GB" sz="1800" b="1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Dense 5G networks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will massively use and need rapid deployment of small-area wireless access points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No </a:t>
            </a:r>
            <a:r>
              <a:rPr lang="en-GB" sz="1700" dirty="0">
                <a:solidFill>
                  <a:srgbClr val="2D6B7F"/>
                </a:solidFill>
                <a:latin typeface="Calibri" panose="020F0502020204030204" pitchFamily="34" charset="0"/>
              </a:rPr>
              <a:t>individual town planning permit or other individual prior permit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for Small Cells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to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be defined by Commission Implementing Act 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by </a:t>
            </a: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30 June of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2020</a:t>
            </a: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D6B7F"/>
                </a:solidFill>
                <a:latin typeface="Calibri" panose="020F0502020204030204" pitchFamily="34" charset="0"/>
              </a:rPr>
              <a:t>Exceptions for protection of sites of architectural, historical or natural value or public </a:t>
            </a:r>
            <a:r>
              <a:rPr lang="en-US" sz="1700" dirty="0" smtClean="0">
                <a:solidFill>
                  <a:srgbClr val="2D6B7F"/>
                </a:solidFill>
                <a:latin typeface="Calibri" panose="020F0502020204030204" pitchFamily="34" charset="0"/>
              </a:rPr>
              <a:t>safety</a:t>
            </a:r>
            <a:endParaRPr lang="en-US" sz="1700" dirty="0">
              <a:solidFill>
                <a:srgbClr val="2D6B7F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7436523" y="1092889"/>
            <a:ext cx="1023909" cy="987572"/>
          </a:xfrm>
          <a:prstGeom prst="ellipse">
            <a:avLst/>
          </a:prstGeom>
          <a:solidFill>
            <a:srgbClr val="CBC65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22" name="Picture 4" descr="C:\Users\loreriv\Downloads\Geoblocking PPT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rgbClr val="FFCC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87854" y="1212994"/>
            <a:ext cx="748683" cy="7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0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981</Words>
  <Application>Microsoft Office PowerPoint</Application>
  <PresentationFormat>On-screen Show (4:3)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Default Design</vt:lpstr>
      <vt:lpstr>The new European Electronic Communications Code DEEP-IN Project Inaugural Conference  24 June 2019  </vt:lpstr>
      <vt:lpstr>The Code Main objectives</vt:lpstr>
      <vt:lpstr>The Code Access Regulation</vt:lpstr>
      <vt:lpstr>The Code Access Regulation</vt:lpstr>
      <vt:lpstr>The Code Access Regulation</vt:lpstr>
      <vt:lpstr>The Code Access Regulation</vt:lpstr>
      <vt:lpstr>The Code Access Regulation</vt:lpstr>
      <vt:lpstr>The Code Spectrum Management</vt:lpstr>
      <vt:lpstr>The Code Spectrum Management</vt:lpstr>
      <vt:lpstr>State of Play</vt:lpstr>
      <vt:lpstr>The 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2019-06-21T13:09:01Z</dcterms:created>
  <dcterms:modified xsi:type="dcterms:W3CDTF">2019-06-25T10:43:07Z</dcterms:modified>
  <cp:contentStatus/>
</cp:coreProperties>
</file>