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theme/theme5.xml" ContentType="application/vnd.openxmlformats-officedocument.theme+xml"/>
  <Override PartName="/ppt/slideLayouts/slideLayout14.xml" ContentType="application/vnd.openxmlformats-officedocument.presentationml.slideLayout+xml"/>
  <Override PartName="/ppt/theme/theme6.xml" ContentType="application/vnd.openxmlformats-officedocument.theme+xml"/>
  <Override PartName="/ppt/slideLayouts/slideLayout15.xml" ContentType="application/vnd.openxmlformats-officedocument.presentationml.slideLayout+xml"/>
  <Override PartName="/ppt/theme/theme7.xml" ContentType="application/vnd.openxmlformats-officedocument.theme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  <p:sldMasterId id="2147483672" r:id="rId5"/>
    <p:sldMasterId id="2147483684" r:id="rId6"/>
    <p:sldMasterId id="2147483697" r:id="rId7"/>
    <p:sldMasterId id="2147483709" r:id="rId8"/>
    <p:sldMasterId id="2147483721" r:id="rId9"/>
    <p:sldMasterId id="2147483733" r:id="rId10"/>
    <p:sldMasterId id="2147483745" r:id="rId11"/>
  </p:sldMasterIdLst>
  <p:notesMasterIdLst>
    <p:notesMasterId r:id="rId50"/>
  </p:notesMasterIdLst>
  <p:handoutMasterIdLst>
    <p:handoutMasterId r:id="rId51"/>
  </p:handoutMasterIdLst>
  <p:sldIdLst>
    <p:sldId id="288" r:id="rId12"/>
    <p:sldId id="289" r:id="rId13"/>
    <p:sldId id="422" r:id="rId14"/>
    <p:sldId id="456" r:id="rId15"/>
    <p:sldId id="401" r:id="rId16"/>
    <p:sldId id="440" r:id="rId17"/>
    <p:sldId id="441" r:id="rId18"/>
    <p:sldId id="452" r:id="rId19"/>
    <p:sldId id="428" r:id="rId20"/>
    <p:sldId id="442" r:id="rId21"/>
    <p:sldId id="455" r:id="rId22"/>
    <p:sldId id="443" r:id="rId23"/>
    <p:sldId id="405" r:id="rId24"/>
    <p:sldId id="445" r:id="rId25"/>
    <p:sldId id="446" r:id="rId26"/>
    <p:sldId id="447" r:id="rId27"/>
    <p:sldId id="448" r:id="rId28"/>
    <p:sldId id="449" r:id="rId29"/>
    <p:sldId id="451" r:id="rId30"/>
    <p:sldId id="409" r:id="rId31"/>
    <p:sldId id="410" r:id="rId32"/>
    <p:sldId id="429" r:id="rId33"/>
    <p:sldId id="436" r:id="rId34"/>
    <p:sldId id="453" r:id="rId35"/>
    <p:sldId id="438" r:id="rId36"/>
    <p:sldId id="437" r:id="rId37"/>
    <p:sldId id="439" r:id="rId38"/>
    <p:sldId id="454" r:id="rId39"/>
    <p:sldId id="300" r:id="rId40"/>
    <p:sldId id="420" r:id="rId41"/>
    <p:sldId id="426" r:id="rId42"/>
    <p:sldId id="408" r:id="rId43"/>
    <p:sldId id="421" r:id="rId44"/>
    <p:sldId id="400" r:id="rId45"/>
    <p:sldId id="444" r:id="rId46"/>
    <p:sldId id="406" r:id="rId47"/>
    <p:sldId id="407" r:id="rId48"/>
    <p:sldId id="414" r:id="rId49"/>
  </p:sldIdLst>
  <p:sldSz cx="9144000" cy="6858000" type="screen4x3"/>
  <p:notesSz cx="6669088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29">
          <p15:clr>
            <a:srgbClr val="A4A3A4"/>
          </p15:clr>
        </p15:guide>
        <p15:guide id="2" orient="horz" pos="684">
          <p15:clr>
            <a:srgbClr val="A4A3A4"/>
          </p15:clr>
        </p15:guide>
        <p15:guide id="3" pos="5547">
          <p15:clr>
            <a:srgbClr val="A4A3A4"/>
          </p15:clr>
        </p15:guide>
        <p15:guide id="4" pos="43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CA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35" autoAdjust="0"/>
    <p:restoredTop sz="94660"/>
  </p:normalViewPr>
  <p:slideViewPr>
    <p:cSldViewPr showGuides="1">
      <p:cViewPr varScale="1">
        <p:scale>
          <a:sx n="109" d="100"/>
          <a:sy n="109" d="100"/>
        </p:scale>
        <p:origin x="1830" y="108"/>
      </p:cViewPr>
      <p:guideLst>
        <p:guide orient="horz" pos="3929"/>
        <p:guide orient="horz" pos="684"/>
        <p:guide pos="5547"/>
        <p:guide pos="43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923"/>
    </p:cViewPr>
  </p:sorterViewPr>
  <p:notesViewPr>
    <p:cSldViewPr>
      <p:cViewPr varScale="1">
        <p:scale>
          <a:sx n="99" d="100"/>
          <a:sy n="99" d="100"/>
        </p:scale>
        <p:origin x="-972" y="-96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slide" Target="slides/slide28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slide" Target="slides/slide31.xml"/><Relationship Id="rId47" Type="http://schemas.openxmlformats.org/officeDocument/2006/relationships/slide" Target="slides/slide3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5.xml"/><Relationship Id="rId29" Type="http://schemas.openxmlformats.org/officeDocument/2006/relationships/slide" Target="slides/slide18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slide" Target="slides/slide29.xml"/><Relationship Id="rId45" Type="http://schemas.openxmlformats.org/officeDocument/2006/relationships/slide" Target="slides/slide34.xml"/><Relationship Id="rId53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4" Type="http://schemas.openxmlformats.org/officeDocument/2006/relationships/slide" Target="slides/slide33.xml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slide" Target="slides/slide32.xml"/><Relationship Id="rId48" Type="http://schemas.openxmlformats.org/officeDocument/2006/relationships/slide" Target="slides/slide37.xml"/><Relationship Id="rId8" Type="http://schemas.openxmlformats.org/officeDocument/2006/relationships/slideMaster" Target="slideMasters/slideMaster5.xml"/><Relationship Id="rId51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46" Type="http://schemas.openxmlformats.org/officeDocument/2006/relationships/slide" Target="slides/slide35.xml"/><Relationship Id="rId20" Type="http://schemas.openxmlformats.org/officeDocument/2006/relationships/slide" Target="slides/slide9.xml"/><Relationship Id="rId41" Type="http://schemas.openxmlformats.org/officeDocument/2006/relationships/slide" Target="slides/slide30.xml"/><Relationship Id="rId54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49" Type="http://schemas.openxmlformats.org/officeDocument/2006/relationships/slide" Target="slides/slide3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DE" dirty="0" smtClean="0">
                <a:latin typeface="Arial" pitchFamily="34" charset="0"/>
                <a:cs typeface="Arial" pitchFamily="34" charset="0"/>
              </a:rPr>
              <a:t>Bundesnetzagentur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2201AB-F2C6-4B92-A077-65F7F7C3C780}" type="datetimeFigureOut">
              <a:rPr lang="de-DE" smtClean="0">
                <a:latin typeface="Arial" pitchFamily="34" charset="0"/>
                <a:cs typeface="Arial" pitchFamily="34" charset="0"/>
              </a:rPr>
              <a:t>25.06.2019</a:t>
            </a:fld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E377C-CAEF-49E3-9A23-02E345C95006}" type="slidenum">
              <a:rPr lang="de-DE" smtClean="0">
                <a:latin typeface="Arial" pitchFamily="34" charset="0"/>
                <a:cs typeface="Arial" pitchFamily="34" charset="0"/>
              </a:rPr>
              <a:t>‹#›</a:t>
            </a:fld>
            <a:endParaRPr lang="de-DE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061141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393517" y="116706"/>
            <a:ext cx="2496421" cy="3796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Bundesnetzagentur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8" y="116706"/>
            <a:ext cx="2708038" cy="3796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fld id="{A79A8493-B100-4BD1-A9B9-9204B894ADDD}" type="datetimeFigureOut">
              <a:rPr lang="de-DE" smtClean="0"/>
              <a:pPr/>
              <a:t>25.06.2019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15900" y="663575"/>
            <a:ext cx="3436938" cy="2579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393517" y="3399896"/>
            <a:ext cx="6092127" cy="578224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393517" y="9428585"/>
            <a:ext cx="2496421" cy="38134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8" y="9428585"/>
            <a:ext cx="2708038" cy="38134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9C087C-72C9-4887-83D3-73CB05004F6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675151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B337F-2D9A-F54D-8B6C-7A1B394C3E5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14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15900" y="663575"/>
            <a:ext cx="3436938" cy="25796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dirty="0" smtClean="0"/>
              <a:t>Bundesnetzagentur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7ABC6A3-199C-4B17-BA19-BD944C005353}" type="datetime1">
              <a:rPr lang="de-DE" smtClean="0"/>
              <a:t>25.06.2019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E19C087C-72C9-4887-83D3-73CB05004F65}" type="slidenum">
              <a:rPr lang="de-DE" smtClean="0"/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08512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15900" y="663575"/>
            <a:ext cx="3436938" cy="25796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dirty="0" smtClean="0"/>
              <a:t>Bundesnetzagentur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7ABC6A3-199C-4B17-BA19-BD944C005353}" type="datetime1">
              <a:rPr lang="de-DE" smtClean="0"/>
              <a:t>25.06.2019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E19C087C-72C9-4887-83D3-73CB05004F65}" type="slidenum">
              <a:rPr lang="de-DE" smtClean="0"/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08512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B337F-2D9A-F54D-8B6C-7A1B394C3E5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026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solidFill>
          <a:srgbClr val="417DB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ine Ecke des Rechtecks schneiden 3"/>
          <p:cNvSpPr/>
          <p:nvPr/>
        </p:nvSpPr>
        <p:spPr>
          <a:xfrm>
            <a:off x="179388" y="179388"/>
            <a:ext cx="8785225" cy="4679950"/>
          </a:xfrm>
          <a:prstGeom prst="snip1Rect">
            <a:avLst>
              <a:gd name="adj" fmla="val 529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 sz="1800" dirty="0">
              <a:solidFill>
                <a:srgbClr val="4A96CD"/>
              </a:solidFill>
            </a:endParaRPr>
          </a:p>
        </p:txBody>
      </p:sp>
      <p:sp>
        <p:nvSpPr>
          <p:cNvPr id="5" name="URL"/>
          <p:cNvSpPr txBox="1">
            <a:spLocks noChangeArrowheads="1"/>
          </p:cNvSpPr>
          <p:nvPr/>
        </p:nvSpPr>
        <p:spPr bwMode="auto">
          <a:xfrm>
            <a:off x="2843213" y="6323013"/>
            <a:ext cx="37576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39A16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BBC6D6"/>
              </a:buClr>
              <a:buSzPct val="80000"/>
              <a:buFont typeface="Wingdings" pitchFamily="2" charset="2"/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BBC6D6"/>
              </a:buClr>
              <a:buSzPct val="80000"/>
              <a:buFont typeface="Wingdings" pitchFamily="2" charset="2"/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BBC6D6"/>
              </a:buClr>
              <a:buSzPct val="80000"/>
              <a:buFont typeface="Wingdings" pitchFamily="2" charset="2"/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BBC6D6"/>
              </a:buClr>
              <a:buSzPct val="80000"/>
              <a:buFont typeface="Wingdings" pitchFamily="2" charset="2"/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BBC6D6"/>
              </a:buClr>
              <a:buSzPct val="80000"/>
              <a:buFont typeface="Wingdings" pitchFamily="2" charset="2"/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BC6D6"/>
              </a:buClr>
              <a:buSzPct val="80000"/>
              <a:buFont typeface="Wingdings" pitchFamily="2" charset="2"/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BC6D6"/>
              </a:buClr>
              <a:buSzPct val="80000"/>
              <a:buFont typeface="Wingdings" pitchFamily="2" charset="2"/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BC6D6"/>
              </a:buClr>
              <a:buSzPct val="80000"/>
              <a:buFont typeface="Wingdings" pitchFamily="2" charset="2"/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BC6D6"/>
              </a:buClr>
              <a:buSzPct val="80000"/>
              <a:buFont typeface="Wingdings" pitchFamily="2" charset="2"/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de-DE" sz="1200" smtClean="0">
                <a:solidFill>
                  <a:schemeClr val="bg1"/>
                </a:solidFill>
                <a:latin typeface="Verdana" pitchFamily="34" charset="0"/>
                <a:ea typeface="ＭＳ Ｐゴシック" pitchFamily="1" charset="-128"/>
              </a:rPr>
              <a:t>www.bundesnetzagentur.de</a:t>
            </a:r>
          </a:p>
        </p:txBody>
      </p:sp>
      <p:pic>
        <p:nvPicPr>
          <p:cNvPr id="6" name="PiktogrammBahn" descr="BNetzA_Icon_Eisenbahn_CMYK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283325"/>
            <a:ext cx="36036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ktogrammEnergie" descr="BNetzA_Icon_Energie_CMY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913" y="6283325"/>
            <a:ext cx="36036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ktogrammBrief" descr="BNetzA_Icon_Post_CMYK.eps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175" y="6283325"/>
            <a:ext cx="36036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ktogrammTelefon" descr="BNetzA_Icon_Telekom_CMYK.eps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338" y="6283325"/>
            <a:ext cx="36036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Logo" descr="BnetzA_DTP_CMYK_d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13" y="265113"/>
            <a:ext cx="1843087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5" name="Vortragsangaben"/>
          <p:cNvSpPr>
            <a:spLocks noGrp="1" noChangeArrowheads="1"/>
          </p:cNvSpPr>
          <p:nvPr>
            <p:ph type="subTitle" idx="1"/>
          </p:nvPr>
        </p:nvSpPr>
        <p:spPr>
          <a:xfrm>
            <a:off x="717550" y="3571875"/>
            <a:ext cx="8069263" cy="1087438"/>
          </a:xfrm>
        </p:spPr>
        <p:txBody>
          <a:bodyPr anchor="ctr"/>
          <a:lstStyle>
            <a:lvl1pPr marL="0" indent="0">
              <a:buFont typeface="Wingdings" pitchFamily="2" charset="2"/>
              <a:buNone/>
              <a:defRPr sz="2000" smtClean="0"/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</a:p>
        </p:txBody>
      </p:sp>
      <p:sp>
        <p:nvSpPr>
          <p:cNvPr id="30766" name="Vortragstitel"/>
          <p:cNvSpPr>
            <a:spLocks noGrp="1" noChangeArrowheads="1"/>
          </p:cNvSpPr>
          <p:nvPr>
            <p:ph type="ctrTitle" sz="quarter"/>
          </p:nvPr>
        </p:nvSpPr>
        <p:spPr>
          <a:xfrm>
            <a:off x="717550" y="2060575"/>
            <a:ext cx="8069263" cy="1477963"/>
          </a:xfrm>
        </p:spPr>
        <p:txBody>
          <a:bodyPr tIns="45720" bIns="45720"/>
          <a:lstStyle>
            <a:lvl1pPr>
              <a:defRPr sz="350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noProof="0" smtClean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1343676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452438" indent="4763">
              <a:tabLst/>
              <a:defRPr/>
            </a:lvl2pPr>
            <a:lvl3pPr marL="892175" indent="0">
              <a:tabLst/>
              <a:defRPr/>
            </a:lvl3pPr>
            <a:lvl4pPr marL="1260475" indent="-1588">
              <a:tabLst/>
              <a:defRPr/>
            </a:lvl4pPr>
            <a:lvl5pPr marL="1611313" indent="1588">
              <a:tabLst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xfrm>
            <a:off x="684213" y="6465888"/>
            <a:ext cx="6518275" cy="2635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Vorname</a:t>
            </a:r>
            <a:r>
              <a:rPr lang="en-US" dirty="0"/>
              <a:t> Name | </a:t>
            </a:r>
            <a:r>
              <a:rPr lang="en-US" dirty="0" err="1"/>
              <a:t>Veranstaltung</a:t>
            </a:r>
            <a:r>
              <a:rPr lang="en-US" dirty="0"/>
              <a:t> | © </a:t>
            </a:r>
            <a:r>
              <a:rPr lang="en-US" dirty="0" err="1"/>
              <a:t>Bundesnetzagentur</a:t>
            </a:r>
            <a:endParaRPr lang="en-US" dirty="0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285163" y="6453336"/>
            <a:ext cx="609600" cy="2635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D4867A-C50F-41E2-AC17-8C0D20392F6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2"/>
          </p:nvPr>
        </p:nvSpPr>
        <p:spPr>
          <a:xfrm>
            <a:off x="7202488" y="6473825"/>
            <a:ext cx="1082675" cy="238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466A3F-08A2-4183-BF3F-CCCAA7B0627D}" type="datetime1">
              <a:rPr lang="de-DE" smtClean="0"/>
              <a:t>25.06.2019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742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61745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4096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tabLst/>
              <a:defRPr/>
            </a:lvl1pPr>
            <a:lvl2pPr marL="268288" indent="0">
              <a:tabLst/>
              <a:defRPr/>
            </a:lvl2pPr>
            <a:lvl3pPr marL="627063" indent="-3175">
              <a:tabLst/>
              <a:defRPr/>
            </a:lvl3pPr>
            <a:lvl4pPr marL="990600" indent="-1588">
              <a:tabLst/>
              <a:defRPr/>
            </a:lvl4pPr>
            <a:lvl5pPr marL="1343025" indent="1588">
              <a:tabLst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4213" y="6465888"/>
            <a:ext cx="6518275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0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Vorname Name | Veranstaltung | © Bundesnetzagentur</a:t>
            </a:r>
            <a:endParaRPr lang="en-US" dirty="0" smtClean="0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85163" y="6453336"/>
            <a:ext cx="598487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4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E4112350-7D1F-4F7B-A7EF-9C24A53D12C6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Rectangle 6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202488" y="6473825"/>
            <a:ext cx="108267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20000"/>
              </a:spcBef>
              <a:buClr>
                <a:srgbClr val="BBC6D6"/>
              </a:buClr>
              <a:buSzPct val="80000"/>
              <a:buFont typeface="Wingdings" pitchFamily="2" charset="2"/>
              <a:buNone/>
              <a:defRPr sz="10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A8331E8B-379A-42D3-89B9-90F9C7351F1E}" type="datetime1">
              <a:rPr lang="de-DE" smtClean="0"/>
              <a:t>25.06.2019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04286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10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4213" y="6465888"/>
            <a:ext cx="6518275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lang="en-US" sz="1000" dirty="0" err="1" smtClean="0"/>
            </a:lvl1pPr>
          </a:lstStyle>
          <a:p>
            <a:r>
              <a:rPr lang="de-DE" dirty="0" smtClean="0"/>
              <a:t>Vorname Name | Veranstaltung | © Bundesnetzagentur</a:t>
            </a:r>
            <a:endParaRPr lang="de-DE" dirty="0"/>
          </a:p>
        </p:txBody>
      </p:sp>
      <p:sp>
        <p:nvSpPr>
          <p:cNvPr id="11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85163" y="6453336"/>
            <a:ext cx="598487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4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E4112350-7D1F-4F7B-A7EF-9C24A53D12C6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Rectangle 6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202488" y="6473825"/>
            <a:ext cx="108267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20000"/>
              </a:spcBef>
              <a:buClr>
                <a:srgbClr val="BBC6D6"/>
              </a:buClr>
              <a:buSzPct val="80000"/>
              <a:buFont typeface="Wingdings" pitchFamily="2" charset="2"/>
              <a:buNone/>
              <a:defRPr sz="10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A8331E8B-379A-42D3-89B9-90F9C7351F1E}" type="datetime1">
              <a:rPr lang="de-DE" smtClean="0"/>
              <a:t>25.06.2019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895018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i="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i="1">
                <a:solidFill>
                  <a:schemeClr val="accent2"/>
                </a:solidFill>
              </a:defRPr>
            </a:lvl1pPr>
            <a:lvl2pPr>
              <a:defRPr i="1">
                <a:solidFill>
                  <a:schemeClr val="accent2"/>
                </a:solidFill>
              </a:defRPr>
            </a:lvl2pPr>
            <a:lvl3pPr>
              <a:defRPr i="1">
                <a:solidFill>
                  <a:schemeClr val="accent2"/>
                </a:solidFill>
              </a:defRPr>
            </a:lvl3pPr>
            <a:lvl4pPr>
              <a:defRPr i="1">
                <a:solidFill>
                  <a:schemeClr val="accent2"/>
                </a:solidFill>
              </a:defRPr>
            </a:lvl4pPr>
            <a:lvl5pPr>
              <a:defRPr i="1">
                <a:solidFill>
                  <a:schemeClr val="accent2"/>
                </a:solidFill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17948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7B2BA1-4511-4C72-B10A-9AC2B39AA83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4003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4213" y="6465888"/>
            <a:ext cx="6518275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lang="en-US" sz="1000" dirty="0" err="1" smtClean="0"/>
            </a:lvl1pPr>
          </a:lstStyle>
          <a:p>
            <a:r>
              <a:rPr lang="de-DE" dirty="0" smtClean="0"/>
              <a:t>Vorname Name | Veranstaltung | © Bundesnetzagentur</a:t>
            </a:r>
            <a:endParaRPr lang="de-DE" dirty="0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85163" y="6453336"/>
            <a:ext cx="598487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4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E4112350-7D1F-4F7B-A7EF-9C24A53D12C6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Rectangle 6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202488" y="6473825"/>
            <a:ext cx="108267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20000"/>
              </a:spcBef>
              <a:buClr>
                <a:srgbClr val="BBC6D6"/>
              </a:buClr>
              <a:buSzPct val="80000"/>
              <a:buFont typeface="Wingdings" pitchFamily="2" charset="2"/>
              <a:buNone/>
              <a:defRPr sz="10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A8331E8B-379A-42D3-89B9-90F9C7351F1E}" type="datetime1">
              <a:rPr lang="de-DE" smtClean="0"/>
              <a:t>25.06.2019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00527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Vorname Name | Veranstaltung | © Bundesnetzagentur</a:t>
            </a:r>
            <a:endParaRPr lang="de-DE" dirty="0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112350-7D1F-4F7B-A7EF-9C24A53D12C6}" type="slidenum">
              <a:rPr lang="de-DE" smtClean="0"/>
              <a:t>‹#›</a:t>
            </a:fld>
            <a:endParaRPr lang="de-DE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6A2F26-A2BB-4FD0-999F-7B1DF1EA0909}" type="datetime1">
              <a:rPr lang="de-DE" smtClean="0"/>
              <a:t>25.06.2019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20863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Vorname Name | Veranstaltung | © Bundesnetzagentur</a:t>
            </a:r>
            <a:endParaRPr lang="de-DE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112350-7D1F-4F7B-A7EF-9C24A53D12C6}" type="slidenum">
              <a:rPr lang="de-DE" smtClean="0"/>
              <a:t>‹#›</a:t>
            </a:fld>
            <a:endParaRPr lang="de-DE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27DEE2-21B0-4CE2-8119-E5C14A095438}" type="datetime1">
              <a:rPr lang="de-DE" smtClean="0"/>
              <a:t>25.06.2019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00794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Vorname Name | Veranstaltung | © Bundesnetzagentur</a:t>
            </a:r>
            <a:endParaRPr lang="de-DE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112350-7D1F-4F7B-A7EF-9C24A53D12C6}" type="slidenum">
              <a:rPr lang="de-DE" smtClean="0"/>
              <a:t>‹#›</a:t>
            </a:fld>
            <a:endParaRPr lang="de-DE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064E7E-07D4-451A-AD45-E09F00B684CF}" type="datetime1">
              <a:rPr lang="de-DE" smtClean="0"/>
              <a:t>25.06.2019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63781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116633"/>
            <a:ext cx="5354637" cy="43204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1085850"/>
            <a:ext cx="3952875" cy="5222875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2039" y="1085851"/>
            <a:ext cx="3873823" cy="522287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Vorname Name | Veranstaltung | © Bundesnetzagentur</a:t>
            </a:r>
            <a:endParaRPr lang="de-DE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112350-7D1F-4F7B-A7EF-9C24A53D12C6}" type="slidenum">
              <a:rPr lang="de-DE" smtClean="0"/>
              <a:t>‹#›</a:t>
            </a:fld>
            <a:endParaRPr lang="de-DE"/>
          </a:p>
        </p:txBody>
      </p:sp>
      <p:sp>
        <p:nvSpPr>
          <p:cNvPr id="7" name="Rectangle 6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779C51-1CF4-4A31-B5C2-FB52BEA68F2E}" type="datetime1">
              <a:rPr lang="de-DE" smtClean="0"/>
              <a:t>25.06.2019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9724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Vorname Name | Veranstaltung | © Bundesnetzagentur</a:t>
            </a:r>
            <a:endParaRPr lang="de-DE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112350-7D1F-4F7B-A7EF-9C24A53D12C6}" type="slidenum">
              <a:rPr lang="de-DE" smtClean="0"/>
              <a:t>‹#›</a:t>
            </a:fld>
            <a:endParaRPr lang="de-DE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FF7465-7F11-491D-80F0-FEEB9DF06317}" type="datetime1">
              <a:rPr lang="de-DE" smtClean="0"/>
              <a:t>25.06.2019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5582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0824" y="210930"/>
            <a:ext cx="6290234" cy="558542"/>
          </a:xfrm>
        </p:spPr>
        <p:txBody>
          <a:bodyPr>
            <a:noAutofit/>
          </a:bodyPr>
          <a:lstStyle>
            <a:lvl1pPr>
              <a:defRPr>
                <a:latin typeface="Calibri"/>
                <a:cs typeface="Calibri"/>
              </a:defRPr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C6EA8465-515A-3A46-ABA2-E1A5225B6978}" type="slidenum">
              <a:rPr lang="en-US" smtClean="0"/>
              <a:pPr/>
              <a:t>‹#›</a:t>
            </a:fld>
            <a:r>
              <a:rPr lang="en-US"/>
              <a:t> of 00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627063" y="1157941"/>
            <a:ext cx="7993996" cy="485588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6678705"/>
            <a:ext cx="9144000" cy="192783"/>
          </a:xfrm>
          <a:prstGeom prst="rect">
            <a:avLst/>
          </a:prstGeom>
          <a:solidFill>
            <a:srgbClr val="8E235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542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/>
          <p:nvPr userDrawn="1"/>
        </p:nvSpPr>
        <p:spPr>
          <a:xfrm>
            <a:off x="0" y="6678613"/>
            <a:ext cx="9144000" cy="192087"/>
          </a:xfrm>
          <a:prstGeom prst="rect">
            <a:avLst/>
          </a:prstGeom>
          <a:solidFill>
            <a:srgbClr val="8E235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0824" y="210930"/>
            <a:ext cx="6290234" cy="558542"/>
          </a:xfrm>
        </p:spPr>
        <p:txBody>
          <a:bodyPr>
            <a:noAutofit/>
          </a:bodyPr>
          <a:lstStyle>
            <a:lvl1pPr>
              <a:defRPr>
                <a:latin typeface="Calibri"/>
                <a:cs typeface="Calibri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627063" y="1157941"/>
            <a:ext cx="7993996" cy="4855883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nb-NO"/>
              <a:t>Slide </a:t>
            </a:r>
            <a:fld id="{00EA7B57-4BDA-4AA8-80B6-88CA606095B0}" type="slidenum">
              <a:rPr lang="en-US" altLang="nb-NO"/>
              <a:t>‹#›</a:t>
            </a:fld>
            <a:r>
              <a:rPr lang="en-US" altLang="nb-NO"/>
              <a:t> of 00</a:t>
            </a:r>
          </a:p>
        </p:txBody>
      </p:sp>
    </p:spTree>
    <p:extLst>
      <p:ext uri="{BB962C8B-B14F-4D97-AF65-F5344CB8AC3E}">
        <p14:creationId xmlns:p14="http://schemas.microsoft.com/office/powerpoint/2010/main" val="2940898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18" Type="http://schemas.openxmlformats.org/officeDocument/2006/relationships/image" Target="../media/image8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1.png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.png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theme" Target="../theme/theme1.xml"/><Relationship Id="rId19" Type="http://schemas.openxmlformats.org/officeDocument/2006/relationships/image" Target="../media/image9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Relationship Id="rId22" Type="http://schemas.openxmlformats.org/officeDocument/2006/relationships/image" Target="../media/image1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1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2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3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4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5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ChangeArrowheads="1"/>
          </p:cNvSpPr>
          <p:nvPr/>
        </p:nvSpPr>
        <p:spPr bwMode="auto">
          <a:xfrm>
            <a:off x="0" y="0"/>
            <a:ext cx="9144000" cy="620713"/>
          </a:xfrm>
          <a:prstGeom prst="rect">
            <a:avLst/>
          </a:prstGeom>
          <a:solidFill>
            <a:srgbClr val="417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ct val="0"/>
              </a:spcBef>
            </a:pPr>
            <a:endParaRPr lang="de-DE"/>
          </a:p>
        </p:txBody>
      </p:sp>
      <p:sp>
        <p:nvSpPr>
          <p:cNvPr id="2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4213" y="6465888"/>
            <a:ext cx="6518275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lang="en-US" sz="1000" dirty="0" err="1" smtClean="0"/>
            </a:lvl1pPr>
          </a:lstStyle>
          <a:p>
            <a:r>
              <a:rPr lang="de-DE" smtClean="0"/>
              <a:t>Annegret Groebel / Andrea Sanders-Winter | © Bundesnetzagentur</a:t>
            </a:r>
            <a:endParaRPr lang="de-DE" dirty="0"/>
          </a:p>
        </p:txBody>
      </p:sp>
      <p:sp>
        <p:nvSpPr>
          <p:cNvPr id="1038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85163" y="6453336"/>
            <a:ext cx="598487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4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E4112350-7D1F-4F7B-A7EF-9C24A53D12C6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30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90613"/>
            <a:ext cx="8101012" cy="514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90" name="Rectangle 6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202488" y="6473825"/>
            <a:ext cx="108267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20000"/>
              </a:spcBef>
              <a:buClr>
                <a:srgbClr val="BBC6D6"/>
              </a:buClr>
              <a:buSzPct val="80000"/>
              <a:buFont typeface="Wingdings" pitchFamily="2" charset="2"/>
              <a:buNone/>
              <a:defRPr sz="10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 smtClean="0"/>
              <a:t>22.06.15</a:t>
            </a:r>
            <a:endParaRPr lang="de-DE" dirty="0"/>
          </a:p>
        </p:txBody>
      </p:sp>
      <p:sp>
        <p:nvSpPr>
          <p:cNvPr id="1032" name="Rectangle 68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52388"/>
            <a:ext cx="6021387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10800" rIns="91440" bIns="1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pic>
        <p:nvPicPr>
          <p:cNvPr id="1033" name="Eisenbahn-dunkel" descr="BNetzA_Icon_Eisenbahn_CMYK.eps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9938" y="103188"/>
            <a:ext cx="401637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Energie-dunkel" descr="BNetzA_Icon_Energie_CMYK.eps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6900" y="103188"/>
            <a:ext cx="401638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ost-dunkel" descr="BNetzA_Icon_Post_CMYK.eps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4163" y="103188"/>
            <a:ext cx="401637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Telekommunikation-dunkel" descr="BNetzA_Icon_Telekom_CMYK.eps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6325" y="103188"/>
            <a:ext cx="401638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113" descr="Eisenbahn-transparent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9935" y="1626393"/>
            <a:ext cx="40322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14" descr="Post-transparent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9935" y="1162843"/>
            <a:ext cx="40322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9" name="Picture 115" descr="Telekommunikation-transparent2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9935" y="726281"/>
            <a:ext cx="40322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40" name="Eisenbahn-hell"/>
          <p:cNvGrpSpPr>
            <a:grpSpLocks/>
          </p:cNvGrpSpPr>
          <p:nvPr/>
        </p:nvGrpSpPr>
        <p:grpSpPr bwMode="auto">
          <a:xfrm>
            <a:off x="9688285" y="1626393"/>
            <a:ext cx="406400" cy="403225"/>
            <a:chOff x="5919" y="1000"/>
            <a:chExt cx="256" cy="254"/>
          </a:xfrm>
        </p:grpSpPr>
        <p:sp>
          <p:nvSpPr>
            <p:cNvPr id="1052" name="AutoShape 88"/>
            <p:cNvSpPr>
              <a:spLocks noChangeArrowheads="1"/>
            </p:cNvSpPr>
            <p:nvPr/>
          </p:nvSpPr>
          <p:spPr bwMode="auto">
            <a:xfrm>
              <a:off x="5919" y="1000"/>
              <a:ext cx="256" cy="254"/>
            </a:xfrm>
            <a:prstGeom prst="roundRect">
              <a:avLst>
                <a:gd name="adj" fmla="val 4347"/>
              </a:avLst>
            </a:prstGeom>
            <a:solidFill>
              <a:srgbClr val="315E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tx1"/>
                  </a:solidFill>
                  <a:round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pic>
          <p:nvPicPr>
            <p:cNvPr id="1053" name="Picture 121" descr="Eisenbahn-blau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1" y="1000"/>
              <a:ext cx="254" cy="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41" name="Energie-hell"/>
          <p:cNvGrpSpPr>
            <a:grpSpLocks/>
          </p:cNvGrpSpPr>
          <p:nvPr/>
        </p:nvGrpSpPr>
        <p:grpSpPr bwMode="auto">
          <a:xfrm>
            <a:off x="9685110" y="242093"/>
            <a:ext cx="406400" cy="403225"/>
            <a:chOff x="5919" y="128"/>
            <a:chExt cx="256" cy="254"/>
          </a:xfrm>
        </p:grpSpPr>
        <p:sp>
          <p:nvSpPr>
            <p:cNvPr id="1050" name="AutoShape 98"/>
            <p:cNvSpPr>
              <a:spLocks noChangeArrowheads="1"/>
            </p:cNvSpPr>
            <p:nvPr/>
          </p:nvSpPr>
          <p:spPr bwMode="auto">
            <a:xfrm>
              <a:off x="5919" y="128"/>
              <a:ext cx="256" cy="254"/>
            </a:xfrm>
            <a:prstGeom prst="roundRect">
              <a:avLst>
                <a:gd name="adj" fmla="val 4347"/>
              </a:avLst>
            </a:prstGeom>
            <a:solidFill>
              <a:srgbClr val="315E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tx1"/>
                  </a:solidFill>
                  <a:round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pic>
          <p:nvPicPr>
            <p:cNvPr id="1051" name="Picture 123" descr="Energie-blau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9" y="128"/>
              <a:ext cx="254" cy="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42" name="Picture 125" descr="Energie-transparent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9935" y="242093"/>
            <a:ext cx="40322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43" name="Post-hell"/>
          <p:cNvGrpSpPr>
            <a:grpSpLocks/>
          </p:cNvGrpSpPr>
          <p:nvPr/>
        </p:nvGrpSpPr>
        <p:grpSpPr bwMode="auto">
          <a:xfrm>
            <a:off x="9685110" y="1162843"/>
            <a:ext cx="406400" cy="403225"/>
            <a:chOff x="5919" y="708"/>
            <a:chExt cx="256" cy="254"/>
          </a:xfrm>
        </p:grpSpPr>
        <p:sp>
          <p:nvSpPr>
            <p:cNvPr id="1048" name="AutoShape 99"/>
            <p:cNvSpPr>
              <a:spLocks noChangeArrowheads="1"/>
            </p:cNvSpPr>
            <p:nvPr/>
          </p:nvSpPr>
          <p:spPr bwMode="auto">
            <a:xfrm>
              <a:off x="5919" y="708"/>
              <a:ext cx="256" cy="254"/>
            </a:xfrm>
            <a:prstGeom prst="roundRect">
              <a:avLst>
                <a:gd name="adj" fmla="val 4347"/>
              </a:avLst>
            </a:prstGeom>
            <a:solidFill>
              <a:srgbClr val="315E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tx1"/>
                  </a:solidFill>
                  <a:round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pic>
          <p:nvPicPr>
            <p:cNvPr id="1049" name="Picture 126" descr="Post-blau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9" y="708"/>
              <a:ext cx="254" cy="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44" name="Telekommunikation-hell"/>
          <p:cNvGrpSpPr>
            <a:grpSpLocks/>
          </p:cNvGrpSpPr>
          <p:nvPr/>
        </p:nvGrpSpPr>
        <p:grpSpPr bwMode="auto">
          <a:xfrm>
            <a:off x="9685110" y="702468"/>
            <a:ext cx="409575" cy="403225"/>
            <a:chOff x="5919" y="418"/>
            <a:chExt cx="258" cy="254"/>
          </a:xfrm>
        </p:grpSpPr>
        <p:sp>
          <p:nvSpPr>
            <p:cNvPr id="1046" name="AutoShape 97"/>
            <p:cNvSpPr>
              <a:spLocks noChangeArrowheads="1"/>
            </p:cNvSpPr>
            <p:nvPr/>
          </p:nvSpPr>
          <p:spPr bwMode="auto">
            <a:xfrm>
              <a:off x="5919" y="418"/>
              <a:ext cx="256" cy="254"/>
            </a:xfrm>
            <a:prstGeom prst="roundRect">
              <a:avLst>
                <a:gd name="adj" fmla="val 4347"/>
              </a:avLst>
            </a:prstGeom>
            <a:solidFill>
              <a:srgbClr val="315E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tx1"/>
                  </a:solidFill>
                  <a:round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pic>
          <p:nvPicPr>
            <p:cNvPr id="1047" name="Picture 127" descr="Telekommunikation-blau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3" y="418"/>
              <a:ext cx="254" cy="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45" name="Rectangle 119"/>
          <p:cNvSpPr>
            <a:spLocks noChangeArrowheads="1"/>
          </p:cNvSpPr>
          <p:nvPr/>
        </p:nvSpPr>
        <p:spPr bwMode="auto">
          <a:xfrm>
            <a:off x="9540648" y="91281"/>
            <a:ext cx="1296987" cy="1989137"/>
          </a:xfrm>
          <a:prstGeom prst="rect">
            <a:avLst/>
          </a:prstGeom>
          <a:solidFill>
            <a:srgbClr val="C6CACE"/>
          </a:solidFill>
          <a:ln>
            <a:noFill/>
          </a:ln>
          <a:effectLst/>
          <a:extLst/>
        </p:spPr>
        <p:txBody>
          <a:bodyPr anchor="ctr">
            <a:spAutoFit/>
          </a:bodyPr>
          <a:lstStyle/>
          <a:p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5" r:id="rId4"/>
    <p:sldLayoutId id="2147483668" r:id="rId5"/>
    <p:sldLayoutId id="2147483670" r:id="rId6"/>
    <p:sldLayoutId id="2147483671" r:id="rId7"/>
    <p:sldLayoutId id="2147483748" r:id="rId8"/>
    <p:sldLayoutId id="2147483749" r:id="rId9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Verdana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Narrow" pitchFamily="1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Narrow" pitchFamily="1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Narrow" pitchFamily="1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Narrow" pitchFamily="1" charset="0"/>
        </a:defRPr>
      </a:lvl9pPr>
    </p:titleStyle>
    <p:bodyStyle>
      <a:lvl1pPr marL="361950" indent="-361950" algn="l" rtl="0" eaLnBrk="1" fontAlgn="base" hangingPunct="1">
        <a:spcBef>
          <a:spcPct val="30000"/>
        </a:spcBef>
        <a:spcAft>
          <a:spcPct val="0"/>
        </a:spcAft>
        <a:buClr>
          <a:srgbClr val="417DBE"/>
        </a:buClr>
        <a:buSzPct val="80000"/>
        <a:buFont typeface="Wingdings" pitchFamily="2" charset="2"/>
        <a:buChar char="n"/>
        <a:defRPr sz="2200">
          <a:solidFill>
            <a:schemeClr val="tx1"/>
          </a:solidFill>
          <a:latin typeface="Verdana" pitchFamily="34" charset="0"/>
          <a:ea typeface="+mn-ea"/>
          <a:cs typeface="+mn-cs"/>
        </a:defRPr>
      </a:lvl1pPr>
      <a:lvl2pPr marL="711200" indent="-347663" algn="l" rtl="0" eaLnBrk="1" fontAlgn="base" hangingPunct="1">
        <a:spcBef>
          <a:spcPct val="30000"/>
        </a:spcBef>
        <a:spcAft>
          <a:spcPct val="0"/>
        </a:spcAft>
        <a:buClr>
          <a:srgbClr val="57676F"/>
        </a:buClr>
        <a:buSzPct val="80000"/>
        <a:buFont typeface="Wingdings" pitchFamily="2" charset="2"/>
        <a:buChar char="n"/>
        <a:defRPr sz="2200">
          <a:solidFill>
            <a:schemeClr val="tx1"/>
          </a:solidFill>
          <a:latin typeface="Verdana" pitchFamily="34" charset="0"/>
        </a:defRPr>
      </a:lvl2pPr>
      <a:lvl3pPr marL="1074738" indent="-361950" algn="l" rtl="0" eaLnBrk="1" fontAlgn="base" hangingPunct="1">
        <a:spcBef>
          <a:spcPct val="30000"/>
        </a:spcBef>
        <a:spcAft>
          <a:spcPct val="0"/>
        </a:spcAft>
        <a:buClr>
          <a:srgbClr val="57676F"/>
        </a:buClr>
        <a:buSzPct val="80000"/>
        <a:buFont typeface="Wingdings" pitchFamily="2" charset="2"/>
        <a:buChar char="n"/>
        <a:defRPr sz="2200">
          <a:solidFill>
            <a:schemeClr val="tx1"/>
          </a:solidFill>
          <a:latin typeface="Verdana" pitchFamily="34" charset="0"/>
        </a:defRPr>
      </a:lvl3pPr>
      <a:lvl4pPr marL="1436688" indent="-360363" algn="l" rtl="0" eaLnBrk="1" fontAlgn="base" hangingPunct="1">
        <a:spcBef>
          <a:spcPct val="30000"/>
        </a:spcBef>
        <a:spcAft>
          <a:spcPct val="0"/>
        </a:spcAft>
        <a:buClr>
          <a:srgbClr val="57676F"/>
        </a:buClr>
        <a:buSzPct val="80000"/>
        <a:buFont typeface="Wingdings" pitchFamily="2" charset="2"/>
        <a:buChar char="n"/>
        <a:defRPr sz="2200">
          <a:solidFill>
            <a:schemeClr val="tx1"/>
          </a:solidFill>
          <a:latin typeface="Verdana" pitchFamily="34" charset="0"/>
        </a:defRPr>
      </a:lvl4pPr>
      <a:lvl5pPr marL="1779588" indent="-331788" algn="l" rtl="0" eaLnBrk="1" fontAlgn="base" hangingPunct="1">
        <a:spcBef>
          <a:spcPct val="30000"/>
        </a:spcBef>
        <a:spcAft>
          <a:spcPct val="0"/>
        </a:spcAft>
        <a:buClr>
          <a:srgbClr val="57676F"/>
        </a:buClr>
        <a:buSzPct val="80000"/>
        <a:buFont typeface="Wingdings" pitchFamily="2" charset="2"/>
        <a:buChar char="n"/>
        <a:defRPr sz="2200">
          <a:solidFill>
            <a:schemeClr val="tx1"/>
          </a:solidFill>
          <a:latin typeface="Verdana" pitchFamily="34" charset="0"/>
        </a:defRPr>
      </a:lvl5pPr>
      <a:lvl6pPr marL="2478088" indent="-228600" algn="l" rtl="0" eaLnBrk="1" fontAlgn="base" hangingPunct="1">
        <a:spcBef>
          <a:spcPct val="20000"/>
        </a:spcBef>
        <a:spcAft>
          <a:spcPct val="0"/>
        </a:spcAft>
        <a:buClr>
          <a:srgbClr val="BBC6D6"/>
        </a:buClr>
        <a:buSzPct val="80000"/>
        <a:buFont typeface="Wingdings" pitchFamily="1" charset="2"/>
        <a:buChar char="n"/>
        <a:defRPr sz="1200">
          <a:solidFill>
            <a:schemeClr val="tx1"/>
          </a:solidFill>
          <a:latin typeface="+mn-lt"/>
        </a:defRPr>
      </a:lvl6pPr>
      <a:lvl7pPr marL="2935288" indent="-228600" algn="l" rtl="0" eaLnBrk="1" fontAlgn="base" hangingPunct="1">
        <a:spcBef>
          <a:spcPct val="20000"/>
        </a:spcBef>
        <a:spcAft>
          <a:spcPct val="0"/>
        </a:spcAft>
        <a:buClr>
          <a:srgbClr val="BBC6D6"/>
        </a:buClr>
        <a:buSzPct val="80000"/>
        <a:buFont typeface="Wingdings" pitchFamily="1" charset="2"/>
        <a:buChar char="n"/>
        <a:defRPr sz="1200">
          <a:solidFill>
            <a:schemeClr val="tx1"/>
          </a:solidFill>
          <a:latin typeface="+mn-lt"/>
        </a:defRPr>
      </a:lvl7pPr>
      <a:lvl8pPr marL="3392488" indent="-228600" algn="l" rtl="0" eaLnBrk="1" fontAlgn="base" hangingPunct="1">
        <a:spcBef>
          <a:spcPct val="20000"/>
        </a:spcBef>
        <a:spcAft>
          <a:spcPct val="0"/>
        </a:spcAft>
        <a:buClr>
          <a:srgbClr val="BBC6D6"/>
        </a:buClr>
        <a:buSzPct val="80000"/>
        <a:buFont typeface="Wingdings" pitchFamily="1" charset="2"/>
        <a:buChar char="n"/>
        <a:defRPr sz="1200">
          <a:solidFill>
            <a:schemeClr val="tx1"/>
          </a:solidFill>
          <a:latin typeface="+mn-lt"/>
        </a:defRPr>
      </a:lvl8pPr>
      <a:lvl9pPr marL="3849688" indent="-228600" algn="l" rtl="0" eaLnBrk="1" fontAlgn="base" hangingPunct="1">
        <a:spcBef>
          <a:spcPct val="20000"/>
        </a:spcBef>
        <a:spcAft>
          <a:spcPct val="0"/>
        </a:spcAft>
        <a:buClr>
          <a:srgbClr val="BBC6D6"/>
        </a:buClr>
        <a:buSzPct val="80000"/>
        <a:buFont typeface="Wingdings" pitchFamily="1" charset="2"/>
        <a:buChar char="n"/>
        <a:defRPr sz="12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2492375"/>
            <a:ext cx="8101012" cy="3744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2054" name="Rectangle 8"/>
          <p:cNvSpPr>
            <a:spLocks noChangeArrowheads="1"/>
          </p:cNvSpPr>
          <p:nvPr/>
        </p:nvSpPr>
        <p:spPr bwMode="auto">
          <a:xfrm>
            <a:off x="0" y="1628775"/>
            <a:ext cx="9144000" cy="576263"/>
          </a:xfrm>
          <a:prstGeom prst="rect">
            <a:avLst/>
          </a:prstGeom>
          <a:solidFill>
            <a:srgbClr val="417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ct val="0"/>
              </a:spcBef>
            </a:pPr>
            <a:endParaRPr lang="de-DE"/>
          </a:p>
        </p:txBody>
      </p:sp>
      <p:pic>
        <p:nvPicPr>
          <p:cNvPr id="2055" name="Bild 13" descr="BNetzA_Icon_Eisenbahn_CMY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9938" y="1712913"/>
            <a:ext cx="401637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Bild 14" descr="BNetzA_Icon_Energie_CMYK.eps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6900" y="1712913"/>
            <a:ext cx="401638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Bild 15" descr="BNetzA_Icon_Post_CMYK.eps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4163" y="1712913"/>
            <a:ext cx="401637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Bild 16" descr="BNetzA_Icon_Telekom_CMYK.eps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6325" y="1712913"/>
            <a:ext cx="401638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9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1700213"/>
            <a:ext cx="5256212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2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4213" y="6465888"/>
            <a:ext cx="6518275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lang="en-US" sz="1000" dirty="0" err="1" smtClean="0"/>
            </a:lvl1pPr>
          </a:lstStyle>
          <a:p>
            <a:r>
              <a:rPr lang="de-DE" smtClean="0"/>
              <a:t>Annegret Groebel / Andrea Sanders-Winter | © Bundesnetzagentur</a:t>
            </a:r>
            <a:endParaRPr lang="de-DE" dirty="0"/>
          </a:p>
        </p:txBody>
      </p:sp>
      <p:sp>
        <p:nvSpPr>
          <p:cNvPr id="13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85163" y="6453336"/>
            <a:ext cx="598487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4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E4112350-7D1F-4F7B-A7EF-9C24A53D12C6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4" name="Rectangle 6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202488" y="6473825"/>
            <a:ext cx="108267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20000"/>
              </a:spcBef>
              <a:buClr>
                <a:srgbClr val="BBC6D6"/>
              </a:buClr>
              <a:buSzPct val="80000"/>
              <a:buFont typeface="Wingdings" pitchFamily="2" charset="2"/>
              <a:buNone/>
              <a:defRPr sz="10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 smtClean="0"/>
              <a:t>22.06.15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1" fontAlgn="base" hangingPunct="1">
        <a:spcBef>
          <a:spcPct val="20000"/>
        </a:spcBef>
        <a:spcAft>
          <a:spcPct val="0"/>
        </a:spcAft>
        <a:tabLst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268288" indent="0" algn="l" rtl="0" eaLnBrk="1" fontAlgn="base" hangingPunct="1">
        <a:spcBef>
          <a:spcPct val="20000"/>
        </a:spcBef>
        <a:spcAft>
          <a:spcPct val="0"/>
        </a:spcAft>
        <a:tabLst/>
        <a:defRPr sz="2200">
          <a:solidFill>
            <a:schemeClr val="tx1"/>
          </a:solidFill>
          <a:latin typeface="+mn-lt"/>
        </a:defRPr>
      </a:lvl2pPr>
      <a:lvl3pPr marL="538163" indent="0" algn="l" rtl="0" eaLnBrk="1" fontAlgn="base" hangingPunct="1">
        <a:spcBef>
          <a:spcPct val="20000"/>
        </a:spcBef>
        <a:spcAft>
          <a:spcPct val="0"/>
        </a:spcAft>
        <a:tabLst/>
        <a:defRPr sz="2200">
          <a:solidFill>
            <a:schemeClr val="tx1"/>
          </a:solidFill>
          <a:latin typeface="+mn-lt"/>
        </a:defRPr>
      </a:lvl3pPr>
      <a:lvl4pPr marL="893763" indent="-1588" algn="l" rtl="0" eaLnBrk="1" fontAlgn="base" hangingPunct="1">
        <a:spcBef>
          <a:spcPct val="20000"/>
        </a:spcBef>
        <a:spcAft>
          <a:spcPct val="0"/>
        </a:spcAft>
        <a:tabLst/>
        <a:defRPr sz="2200">
          <a:solidFill>
            <a:schemeClr val="tx1"/>
          </a:solidFill>
          <a:latin typeface="+mn-lt"/>
        </a:defRPr>
      </a:lvl4pPr>
      <a:lvl5pPr marL="1257300" indent="1588" algn="l" rtl="0" eaLnBrk="1" fontAlgn="base" hangingPunct="1">
        <a:spcBef>
          <a:spcPct val="20000"/>
        </a:spcBef>
        <a:spcAft>
          <a:spcPct val="0"/>
        </a:spcAft>
        <a:tabLst/>
        <a:defRPr sz="2200">
          <a:solidFill>
            <a:schemeClr val="tx1"/>
          </a:solidFill>
          <a:latin typeface="+mn-lt"/>
        </a:defRPr>
      </a:lvl5pPr>
      <a:lvl6pPr marL="1176338" algn="l" rtl="0" eaLnBrk="1" fontAlgn="base" hangingPunct="1">
        <a:spcBef>
          <a:spcPct val="20000"/>
        </a:spcBef>
        <a:spcAft>
          <a:spcPct val="0"/>
        </a:spcAft>
        <a:tabLst>
          <a:tab pos="987425" algn="l"/>
        </a:tabLst>
        <a:defRPr sz="2200">
          <a:solidFill>
            <a:schemeClr val="tx1"/>
          </a:solidFill>
          <a:latin typeface="+mn-lt"/>
        </a:defRPr>
      </a:lvl6pPr>
      <a:lvl7pPr marL="1633538" algn="l" rtl="0" eaLnBrk="1" fontAlgn="base" hangingPunct="1">
        <a:spcBef>
          <a:spcPct val="20000"/>
        </a:spcBef>
        <a:spcAft>
          <a:spcPct val="0"/>
        </a:spcAft>
        <a:tabLst>
          <a:tab pos="987425" algn="l"/>
        </a:tabLst>
        <a:defRPr sz="2200">
          <a:solidFill>
            <a:schemeClr val="tx1"/>
          </a:solidFill>
          <a:latin typeface="+mn-lt"/>
        </a:defRPr>
      </a:lvl7pPr>
      <a:lvl8pPr marL="2090738" algn="l" rtl="0" eaLnBrk="1" fontAlgn="base" hangingPunct="1">
        <a:spcBef>
          <a:spcPct val="20000"/>
        </a:spcBef>
        <a:spcAft>
          <a:spcPct val="0"/>
        </a:spcAft>
        <a:tabLst>
          <a:tab pos="987425" algn="l"/>
        </a:tabLst>
        <a:defRPr sz="2200">
          <a:solidFill>
            <a:schemeClr val="tx1"/>
          </a:solidFill>
          <a:latin typeface="+mn-lt"/>
        </a:defRPr>
      </a:lvl8pPr>
      <a:lvl9pPr marL="2547938" algn="l" rtl="0" eaLnBrk="1" fontAlgn="base" hangingPunct="1">
        <a:spcBef>
          <a:spcPct val="20000"/>
        </a:spcBef>
        <a:spcAft>
          <a:spcPct val="0"/>
        </a:spcAft>
        <a:tabLst>
          <a:tab pos="987425" algn="l"/>
        </a:tabLst>
        <a:defRPr sz="22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"/>
          <p:cNvSpPr>
            <a:spLocks noChangeArrowheads="1"/>
          </p:cNvSpPr>
          <p:nvPr/>
        </p:nvSpPr>
        <p:spPr bwMode="auto">
          <a:xfrm>
            <a:off x="0" y="1927225"/>
            <a:ext cx="9144000" cy="1679575"/>
          </a:xfrm>
          <a:prstGeom prst="rect">
            <a:avLst/>
          </a:prstGeom>
          <a:solidFill>
            <a:srgbClr val="417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ct val="20000"/>
              </a:spcBef>
              <a:buClr>
                <a:srgbClr val="BBC6D6"/>
              </a:buClr>
              <a:buSzPct val="80000"/>
              <a:buFont typeface="Wingdings" pitchFamily="2" charset="2"/>
              <a:buNone/>
            </a:pPr>
            <a:endParaRPr lang="de-DE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2122488"/>
            <a:ext cx="8083550" cy="132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3077" name="Rectangle 4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3819525"/>
            <a:ext cx="8102600" cy="2154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			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3078" name="Freeform 46"/>
          <p:cNvSpPr>
            <a:spLocks/>
          </p:cNvSpPr>
          <p:nvPr/>
        </p:nvSpPr>
        <p:spPr bwMode="auto">
          <a:xfrm>
            <a:off x="8837613" y="1866900"/>
            <a:ext cx="307975" cy="293688"/>
          </a:xfrm>
          <a:custGeom>
            <a:avLst/>
            <a:gdLst>
              <a:gd name="T0" fmla="*/ 77840 w 182"/>
              <a:gd name="T1" fmla="*/ 0 h 182"/>
              <a:gd name="T2" fmla="*/ 307975 w 182"/>
              <a:gd name="T3" fmla="*/ 0 h 182"/>
              <a:gd name="T4" fmla="*/ 307975 w 182"/>
              <a:gd name="T5" fmla="*/ 293688 h 182"/>
              <a:gd name="T6" fmla="*/ 0 w 182"/>
              <a:gd name="T7" fmla="*/ 0 h 182"/>
              <a:gd name="T8" fmla="*/ 77840 w 182"/>
              <a:gd name="T9" fmla="*/ 0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2" h="182">
                <a:moveTo>
                  <a:pt x="46" y="0"/>
                </a:moveTo>
                <a:lnTo>
                  <a:pt x="182" y="0"/>
                </a:lnTo>
                <a:lnTo>
                  <a:pt x="182" y="182"/>
                </a:lnTo>
                <a:lnTo>
                  <a:pt x="0" y="0"/>
                </a:lnTo>
                <a:lnTo>
                  <a:pt x="4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5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4213" y="6465888"/>
            <a:ext cx="6518275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lang="en-US" sz="1000" dirty="0" err="1" smtClean="0"/>
            </a:lvl1pPr>
          </a:lstStyle>
          <a:p>
            <a:r>
              <a:rPr lang="de-DE" smtClean="0"/>
              <a:t>Annegret Groebel / Andrea Sanders-Winter | © Bundesnetzagentur</a:t>
            </a:r>
            <a:endParaRPr lang="de-DE" dirty="0"/>
          </a:p>
        </p:txBody>
      </p:sp>
      <p:sp>
        <p:nvSpPr>
          <p:cNvPr id="1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85163" y="6453336"/>
            <a:ext cx="598487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4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E4112350-7D1F-4F7B-A7EF-9C24A53D12C6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7" name="Rectangle 6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202488" y="6473825"/>
            <a:ext cx="108267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20000"/>
              </a:spcBef>
              <a:buClr>
                <a:srgbClr val="BBC6D6"/>
              </a:buClr>
              <a:buSzPct val="80000"/>
              <a:buFont typeface="Wingdings" pitchFamily="2" charset="2"/>
              <a:buNone/>
              <a:defRPr sz="10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 smtClean="0"/>
              <a:t>22.06.15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tabLst>
          <a:tab pos="987425" algn="l"/>
        </a:tabLst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179388" indent="277813" algn="l" rtl="0" eaLnBrk="1" fontAlgn="base" hangingPunct="1">
        <a:spcBef>
          <a:spcPct val="20000"/>
        </a:spcBef>
        <a:spcAft>
          <a:spcPct val="0"/>
        </a:spcAft>
        <a:tabLst>
          <a:tab pos="987425" algn="l"/>
        </a:tabLst>
        <a:defRPr sz="2200">
          <a:solidFill>
            <a:schemeClr val="tx1"/>
          </a:solidFill>
          <a:latin typeface="+mn-lt"/>
        </a:defRPr>
      </a:lvl2pPr>
      <a:lvl3pPr marL="358775" indent="555625" algn="l" rtl="0" eaLnBrk="1" fontAlgn="base" hangingPunct="1">
        <a:spcBef>
          <a:spcPct val="20000"/>
        </a:spcBef>
        <a:spcAft>
          <a:spcPct val="0"/>
        </a:spcAft>
        <a:tabLst>
          <a:tab pos="987425" algn="l"/>
        </a:tabLst>
        <a:defRPr sz="2200">
          <a:solidFill>
            <a:schemeClr val="tx1"/>
          </a:solidFill>
          <a:latin typeface="+mn-lt"/>
        </a:defRPr>
      </a:lvl3pPr>
      <a:lvl4pPr marL="539750" indent="-1588" algn="l" rtl="0" eaLnBrk="1" fontAlgn="base" hangingPunct="1">
        <a:spcBef>
          <a:spcPct val="20000"/>
        </a:spcBef>
        <a:spcAft>
          <a:spcPct val="0"/>
        </a:spcAft>
        <a:tabLst>
          <a:tab pos="987425" algn="l"/>
          <a:tab pos="1430338" algn="l"/>
        </a:tabLst>
        <a:defRPr sz="2200">
          <a:solidFill>
            <a:schemeClr val="tx1"/>
          </a:solidFill>
          <a:latin typeface="+mn-lt"/>
        </a:defRPr>
      </a:lvl4pPr>
      <a:lvl5pPr marL="719138" indent="1109663" algn="l" rtl="0" eaLnBrk="1" fontAlgn="base" hangingPunct="1">
        <a:spcBef>
          <a:spcPct val="20000"/>
        </a:spcBef>
        <a:spcAft>
          <a:spcPct val="0"/>
        </a:spcAft>
        <a:tabLst>
          <a:tab pos="987425" algn="l"/>
        </a:tabLst>
        <a:defRPr sz="2200">
          <a:solidFill>
            <a:schemeClr val="tx1"/>
          </a:solidFill>
          <a:latin typeface="+mn-lt"/>
        </a:defRPr>
      </a:lvl5pPr>
      <a:lvl6pPr marL="1176338" algn="l" rtl="0" eaLnBrk="1" fontAlgn="base" hangingPunct="1">
        <a:spcBef>
          <a:spcPct val="20000"/>
        </a:spcBef>
        <a:spcAft>
          <a:spcPct val="0"/>
        </a:spcAft>
        <a:tabLst>
          <a:tab pos="987425" algn="l"/>
        </a:tabLst>
        <a:defRPr sz="2200">
          <a:solidFill>
            <a:schemeClr val="tx1"/>
          </a:solidFill>
          <a:latin typeface="+mn-lt"/>
        </a:defRPr>
      </a:lvl6pPr>
      <a:lvl7pPr marL="1633538" algn="l" rtl="0" eaLnBrk="1" fontAlgn="base" hangingPunct="1">
        <a:spcBef>
          <a:spcPct val="20000"/>
        </a:spcBef>
        <a:spcAft>
          <a:spcPct val="0"/>
        </a:spcAft>
        <a:tabLst>
          <a:tab pos="987425" algn="l"/>
        </a:tabLst>
        <a:defRPr sz="2200">
          <a:solidFill>
            <a:schemeClr val="tx1"/>
          </a:solidFill>
          <a:latin typeface="+mn-lt"/>
        </a:defRPr>
      </a:lvl7pPr>
      <a:lvl8pPr marL="2090738" algn="l" rtl="0" eaLnBrk="1" fontAlgn="base" hangingPunct="1">
        <a:spcBef>
          <a:spcPct val="20000"/>
        </a:spcBef>
        <a:spcAft>
          <a:spcPct val="0"/>
        </a:spcAft>
        <a:tabLst>
          <a:tab pos="987425" algn="l"/>
        </a:tabLst>
        <a:defRPr sz="2200">
          <a:solidFill>
            <a:schemeClr val="tx1"/>
          </a:solidFill>
          <a:latin typeface="+mn-lt"/>
        </a:defRPr>
      </a:lvl8pPr>
      <a:lvl9pPr marL="2547938" algn="l" rtl="0" eaLnBrk="1" fontAlgn="base" hangingPunct="1">
        <a:spcBef>
          <a:spcPct val="20000"/>
        </a:spcBef>
        <a:spcAft>
          <a:spcPct val="0"/>
        </a:spcAft>
        <a:tabLst>
          <a:tab pos="987425" algn="l"/>
        </a:tabLst>
        <a:defRPr sz="22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"/>
          <p:cNvSpPr>
            <a:spLocks noChangeArrowheads="1"/>
          </p:cNvSpPr>
          <p:nvPr/>
        </p:nvSpPr>
        <p:spPr bwMode="auto">
          <a:xfrm>
            <a:off x="0" y="3678238"/>
            <a:ext cx="9144000" cy="1860550"/>
          </a:xfrm>
          <a:prstGeom prst="rect">
            <a:avLst/>
          </a:prstGeom>
          <a:solidFill>
            <a:srgbClr val="417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ct val="20000"/>
              </a:spcBef>
              <a:buClr>
                <a:srgbClr val="BBC6D6"/>
              </a:buClr>
              <a:buSzPct val="80000"/>
              <a:buFont typeface="Wingdings" pitchFamily="2" charset="2"/>
              <a:buNone/>
            </a:pPr>
            <a:endParaRPr lang="de-DE"/>
          </a:p>
        </p:txBody>
      </p:sp>
      <p:pic>
        <p:nvPicPr>
          <p:cNvPr id="4102" name="Logo" descr="BnetzA_DTP_CMYK_d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88" y="203200"/>
            <a:ext cx="1843087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3" name="Schlussangaben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2625" y="3822700"/>
            <a:ext cx="8102600" cy="152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4104" name="Kernaussage"/>
          <p:cNvSpPr>
            <a:spLocks noGrp="1" noChangeArrowheads="1"/>
          </p:cNvSpPr>
          <p:nvPr>
            <p:ph type="title"/>
          </p:nvPr>
        </p:nvSpPr>
        <p:spPr bwMode="auto">
          <a:xfrm>
            <a:off x="682625" y="1716088"/>
            <a:ext cx="8108950" cy="171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39A1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4105" name="Freeform 20"/>
          <p:cNvSpPr>
            <a:spLocks/>
          </p:cNvSpPr>
          <p:nvPr/>
        </p:nvSpPr>
        <p:spPr bwMode="auto">
          <a:xfrm>
            <a:off x="8832850" y="3616325"/>
            <a:ext cx="312738" cy="303213"/>
          </a:xfrm>
          <a:custGeom>
            <a:avLst/>
            <a:gdLst>
              <a:gd name="T0" fmla="*/ 79044 w 182"/>
              <a:gd name="T1" fmla="*/ 0 h 182"/>
              <a:gd name="T2" fmla="*/ 312738 w 182"/>
              <a:gd name="T3" fmla="*/ 0 h 182"/>
              <a:gd name="T4" fmla="*/ 312738 w 182"/>
              <a:gd name="T5" fmla="*/ 303213 h 182"/>
              <a:gd name="T6" fmla="*/ 0 w 182"/>
              <a:gd name="T7" fmla="*/ 0 h 182"/>
              <a:gd name="T8" fmla="*/ 79044 w 182"/>
              <a:gd name="T9" fmla="*/ 0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2" h="182">
                <a:moveTo>
                  <a:pt x="46" y="0"/>
                </a:moveTo>
                <a:lnTo>
                  <a:pt x="182" y="0"/>
                </a:lnTo>
                <a:lnTo>
                  <a:pt x="182" y="182"/>
                </a:lnTo>
                <a:lnTo>
                  <a:pt x="0" y="0"/>
                </a:lnTo>
                <a:lnTo>
                  <a:pt x="4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6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4213" y="6465888"/>
            <a:ext cx="6518275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lang="en-US" sz="1000" dirty="0" err="1" smtClean="0"/>
            </a:lvl1pPr>
          </a:lstStyle>
          <a:p>
            <a:r>
              <a:rPr lang="de-DE" smtClean="0"/>
              <a:t>Annegret Groebel / Andrea Sanders-Winter | © Bundesnetzagentur</a:t>
            </a:r>
            <a:endParaRPr lang="de-DE" dirty="0"/>
          </a:p>
        </p:txBody>
      </p:sp>
      <p:sp>
        <p:nvSpPr>
          <p:cNvPr id="17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85163" y="6453336"/>
            <a:ext cx="598487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4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E4112350-7D1F-4F7B-A7EF-9C24A53D12C6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8" name="Rectangle 6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202488" y="6473825"/>
            <a:ext cx="108267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20000"/>
              </a:spcBef>
              <a:buClr>
                <a:srgbClr val="BBC6D6"/>
              </a:buClr>
              <a:buSzPct val="80000"/>
              <a:buFont typeface="Wingdings" pitchFamily="2" charset="2"/>
              <a:buNone/>
              <a:defRPr sz="10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 smtClean="0"/>
              <a:t>22.06.15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tabLst>
          <a:tab pos="987425" algn="l"/>
        </a:tabLst>
        <a:defRPr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20000"/>
        </a:spcBef>
        <a:spcAft>
          <a:spcPct val="0"/>
        </a:spcAft>
        <a:tabLst/>
        <a:defRPr>
          <a:solidFill>
            <a:schemeClr val="bg1"/>
          </a:solidFill>
          <a:latin typeface="+mn-lt"/>
        </a:defRPr>
      </a:lvl2pPr>
      <a:lvl3pPr marL="0" indent="0" algn="l" rtl="0" eaLnBrk="1" fontAlgn="base" hangingPunct="1">
        <a:spcBef>
          <a:spcPct val="20000"/>
        </a:spcBef>
        <a:spcAft>
          <a:spcPct val="0"/>
        </a:spcAft>
        <a:tabLst/>
        <a:defRPr>
          <a:solidFill>
            <a:schemeClr val="bg1"/>
          </a:solidFill>
          <a:latin typeface="+mn-lt"/>
        </a:defRPr>
      </a:lvl3pPr>
      <a:lvl4pPr marL="1588" indent="-1588" algn="l" rtl="0" eaLnBrk="1" fontAlgn="base" hangingPunct="1">
        <a:spcBef>
          <a:spcPct val="20000"/>
        </a:spcBef>
        <a:spcAft>
          <a:spcPct val="0"/>
        </a:spcAft>
        <a:tabLst/>
        <a:defRPr>
          <a:solidFill>
            <a:schemeClr val="bg1"/>
          </a:solidFill>
          <a:latin typeface="+mn-lt"/>
        </a:defRPr>
      </a:lvl4pPr>
      <a:lvl5pPr marL="0" indent="0" algn="l" rtl="0" eaLnBrk="1" fontAlgn="base" hangingPunct="1">
        <a:spcBef>
          <a:spcPct val="20000"/>
        </a:spcBef>
        <a:spcAft>
          <a:spcPct val="0"/>
        </a:spcAft>
        <a:tabLst/>
        <a:defRPr>
          <a:solidFill>
            <a:schemeClr val="bg1"/>
          </a:solidFill>
          <a:latin typeface="+mn-lt"/>
        </a:defRPr>
      </a:lvl5pPr>
      <a:lvl6pPr marL="1176338" algn="l" rtl="0" eaLnBrk="1" fontAlgn="base" hangingPunct="1">
        <a:spcBef>
          <a:spcPct val="20000"/>
        </a:spcBef>
        <a:spcAft>
          <a:spcPct val="0"/>
        </a:spcAft>
        <a:tabLst>
          <a:tab pos="987425" algn="l"/>
        </a:tabLst>
        <a:defRPr>
          <a:solidFill>
            <a:schemeClr val="bg1"/>
          </a:solidFill>
          <a:latin typeface="+mn-lt"/>
        </a:defRPr>
      </a:lvl6pPr>
      <a:lvl7pPr marL="1633538" algn="l" rtl="0" eaLnBrk="1" fontAlgn="base" hangingPunct="1">
        <a:spcBef>
          <a:spcPct val="20000"/>
        </a:spcBef>
        <a:spcAft>
          <a:spcPct val="0"/>
        </a:spcAft>
        <a:tabLst>
          <a:tab pos="987425" algn="l"/>
        </a:tabLst>
        <a:defRPr>
          <a:solidFill>
            <a:schemeClr val="bg1"/>
          </a:solidFill>
          <a:latin typeface="+mn-lt"/>
        </a:defRPr>
      </a:lvl7pPr>
      <a:lvl8pPr marL="2090738" algn="l" rtl="0" eaLnBrk="1" fontAlgn="base" hangingPunct="1">
        <a:spcBef>
          <a:spcPct val="20000"/>
        </a:spcBef>
        <a:spcAft>
          <a:spcPct val="0"/>
        </a:spcAft>
        <a:tabLst>
          <a:tab pos="987425" algn="l"/>
        </a:tabLst>
        <a:defRPr>
          <a:solidFill>
            <a:schemeClr val="bg1"/>
          </a:solidFill>
          <a:latin typeface="+mn-lt"/>
        </a:defRPr>
      </a:lvl8pPr>
      <a:lvl9pPr marL="2547938" algn="l" rtl="0" eaLnBrk="1" fontAlgn="base" hangingPunct="1">
        <a:spcBef>
          <a:spcPct val="20000"/>
        </a:spcBef>
        <a:spcAft>
          <a:spcPct val="0"/>
        </a:spcAft>
        <a:tabLst>
          <a:tab pos="987425" algn="l"/>
        </a:tabLst>
        <a:defRPr>
          <a:solidFill>
            <a:schemeClr val="bg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25550" y="4754563"/>
            <a:ext cx="6972300" cy="66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36663" y="2181225"/>
            <a:ext cx="6931025" cy="2344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</p:sldLayoutIdLst>
  <p:timing>
    <p:tnLst>
      <p:par>
        <p:cTn id="1" dur="indefinite" restart="never" nodeType="tmRoot"/>
      </p:par>
    </p:tnLst>
  </p:timing>
  <p:hf hdr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2200" i="1">
          <a:solidFill>
            <a:srgbClr val="E16900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2200" i="1">
          <a:solidFill>
            <a:srgbClr val="E16900"/>
          </a:solidFill>
          <a:latin typeface="Verdana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2200" i="1">
          <a:solidFill>
            <a:srgbClr val="E16900"/>
          </a:solidFill>
          <a:latin typeface="Verdana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2200" i="1">
          <a:solidFill>
            <a:srgbClr val="E16900"/>
          </a:solidFill>
          <a:latin typeface="Verdana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2200" i="1">
          <a:solidFill>
            <a:srgbClr val="E16900"/>
          </a:solidFill>
          <a:latin typeface="Verdana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2200" i="1">
          <a:solidFill>
            <a:srgbClr val="E16900"/>
          </a:solidFill>
          <a:latin typeface="Verdana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2200" i="1">
          <a:solidFill>
            <a:srgbClr val="E16900"/>
          </a:solidFill>
          <a:latin typeface="Verdana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2200" i="1">
          <a:solidFill>
            <a:srgbClr val="E16900"/>
          </a:solidFill>
          <a:latin typeface="Verdana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2200" i="1">
          <a:solidFill>
            <a:srgbClr val="E16900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828675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236663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4465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125413"/>
            <a:ext cx="861218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Titelmasterformat durch Klicken bearbeiten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1300" y="3716338"/>
            <a:ext cx="3754438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6148" name="Rectangle 13"/>
          <p:cNvSpPr>
            <a:spLocks noChangeArrowheads="1"/>
          </p:cNvSpPr>
          <p:nvPr/>
        </p:nvSpPr>
        <p:spPr bwMode="auto">
          <a:xfrm>
            <a:off x="815975" y="6440488"/>
            <a:ext cx="3040063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1000" b="1">
              <a:solidFill>
                <a:srgbClr val="265A7F"/>
              </a:solidFill>
              <a:cs typeface="Arial" charset="0"/>
            </a:endParaRPr>
          </a:p>
        </p:txBody>
      </p:sp>
      <p:sp>
        <p:nvSpPr>
          <p:cNvPr id="1038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85163" y="6416675"/>
            <a:ext cx="598487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400" smtClean="0"/>
            </a:lvl1pPr>
          </a:lstStyle>
          <a:p>
            <a:pPr>
              <a:defRPr/>
            </a:pPr>
            <a:fld id="{08069B21-AD0B-48A2-AC9D-622DE093292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Verdana" pitchFamily="34" charset="0"/>
        </a:defRPr>
      </a:lvl2pPr>
      <a:lvl3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Verdana" pitchFamily="34" charset="0"/>
        </a:defRPr>
      </a:lvl3pPr>
      <a:lvl4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Verdana" pitchFamily="34" charset="0"/>
        </a:defRPr>
      </a:lvl4pPr>
      <a:lvl5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Verdana" pitchFamily="34" charset="0"/>
        </a:defRPr>
      </a:lvl5pPr>
      <a:lvl6pPr marL="4572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Verdana" pitchFamily="34" charset="0"/>
        </a:defRPr>
      </a:lvl6pPr>
      <a:lvl7pPr marL="9144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Verdana" pitchFamily="34" charset="0"/>
        </a:defRPr>
      </a:lvl7pPr>
      <a:lvl8pPr marL="13716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Verdana" pitchFamily="34" charset="0"/>
        </a:defRPr>
      </a:lvl8pPr>
      <a:lvl9pPr marL="18288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Verdana" pitchFamily="34" charset="0"/>
        </a:defRPr>
      </a:lvl9pPr>
    </p:titleStyle>
    <p:bodyStyle>
      <a:lvl1pPr marL="0" indent="0" algn="l" rtl="0" eaLnBrk="1" fontAlgn="base" hangingPunct="1">
        <a:spcBef>
          <a:spcPct val="20000"/>
        </a:spcBef>
        <a:spcAft>
          <a:spcPct val="0"/>
        </a:spcAft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berec.europa.eu/eng/news_consultations/ongoing_public_consultations/5605-public-consultation-on-the-draft-berec-guidelines-on-the-minimum-criteria-for-a-reference-offer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https://eur-lex.europa.eu/legal-content/EN/TXT/?uri=CELEX:32018L1972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>
          <a:xfrm>
            <a:off x="683568" y="3573016"/>
            <a:ext cx="8069263" cy="1087438"/>
          </a:xfrm>
        </p:spPr>
        <p:txBody>
          <a:bodyPr/>
          <a:lstStyle/>
          <a:p>
            <a:r>
              <a:rPr lang="de-DE" dirty="0" smtClean="0"/>
              <a:t>Dr. Annegret Groebel</a:t>
            </a:r>
          </a:p>
          <a:p>
            <a:r>
              <a:rPr lang="de-DE" dirty="0" err="1" smtClean="0"/>
              <a:t>Very</a:t>
            </a:r>
            <a:r>
              <a:rPr lang="de-DE" dirty="0" smtClean="0"/>
              <a:t> High </a:t>
            </a:r>
            <a:r>
              <a:rPr lang="de-DE" dirty="0" err="1" smtClean="0"/>
              <a:t>Capacity</a:t>
            </a:r>
            <a:r>
              <a:rPr lang="de-DE" dirty="0" smtClean="0"/>
              <a:t> and 5G Networks: </a:t>
            </a:r>
            <a:br>
              <a:rPr lang="de-DE" dirty="0" smtClean="0"/>
            </a:b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EU </a:t>
            </a:r>
            <a:r>
              <a:rPr lang="de-DE" dirty="0" err="1" smtClean="0"/>
              <a:t>code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EU </a:t>
            </a:r>
            <a:r>
              <a:rPr lang="de-DE" dirty="0" err="1" smtClean="0"/>
              <a:t>market</a:t>
            </a:r>
            <a:endParaRPr lang="de-DE" dirty="0" smtClean="0"/>
          </a:p>
          <a:p>
            <a:r>
              <a:rPr lang="de-DE" dirty="0" smtClean="0"/>
              <a:t>Brussels – 24th June 2019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ctrTitle" sz="quarter"/>
          </p:nvPr>
        </p:nvSpPr>
        <p:spPr>
          <a:xfrm>
            <a:off x="251520" y="1268760"/>
            <a:ext cx="8640960" cy="1477963"/>
          </a:xfrm>
        </p:spPr>
        <p:txBody>
          <a:bodyPr/>
          <a:lstStyle/>
          <a:p>
            <a:r>
              <a:rPr lang="de-DE" sz="3200" dirty="0" smtClean="0"/>
              <a:t>Investments for </a:t>
            </a:r>
            <a:r>
              <a:rPr lang="de-DE" sz="3200" dirty="0" err="1" smtClean="0"/>
              <a:t>Very</a:t>
            </a:r>
            <a:r>
              <a:rPr lang="de-DE" sz="3200" dirty="0" smtClean="0"/>
              <a:t> High </a:t>
            </a:r>
            <a:r>
              <a:rPr lang="de-DE" sz="3200" dirty="0" err="1" smtClean="0"/>
              <a:t>Capacity</a:t>
            </a:r>
            <a:r>
              <a:rPr lang="de-DE" sz="3200" dirty="0" smtClean="0"/>
              <a:t> Networks – The </a:t>
            </a:r>
            <a:r>
              <a:rPr lang="de-DE" sz="3200" dirty="0" err="1" smtClean="0"/>
              <a:t>new</a:t>
            </a:r>
            <a:r>
              <a:rPr lang="de-DE" sz="3200" dirty="0" smtClean="0"/>
              <a:t> EECC </a:t>
            </a:r>
            <a:r>
              <a:rPr lang="de-DE" sz="3200" dirty="0" err="1" smtClean="0"/>
              <a:t>provisions</a:t>
            </a:r>
            <a:r>
              <a:rPr lang="de-DE" sz="3200" dirty="0" smtClean="0"/>
              <a:t> </a:t>
            </a:r>
            <a:br>
              <a:rPr lang="de-DE" sz="3200" dirty="0" smtClean="0"/>
            </a:br>
            <a:r>
              <a:rPr lang="de-DE" sz="3200" dirty="0" err="1" smtClean="0"/>
              <a:t>to</a:t>
            </a:r>
            <a:r>
              <a:rPr lang="de-DE" sz="3200" dirty="0" smtClean="0"/>
              <a:t> </a:t>
            </a:r>
            <a:r>
              <a:rPr lang="de-DE" sz="3200" dirty="0" err="1" smtClean="0"/>
              <a:t>facilitate</a:t>
            </a:r>
            <a:r>
              <a:rPr lang="de-DE" sz="3200" dirty="0" smtClean="0"/>
              <a:t> VHCNs </a:t>
            </a:r>
            <a:r>
              <a:rPr lang="de-DE" sz="3200" dirty="0" err="1" smtClean="0"/>
              <a:t>investment</a:t>
            </a:r>
            <a:endParaRPr lang="de-DE" sz="3000" dirty="0"/>
          </a:p>
        </p:txBody>
      </p:sp>
    </p:spTree>
    <p:extLst>
      <p:ext uri="{BB962C8B-B14F-4D97-AF65-F5344CB8AC3E}">
        <p14:creationId xmlns:p14="http://schemas.microsoft.com/office/powerpoint/2010/main" val="120754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Remedies</a:t>
            </a:r>
            <a:r>
              <a:rPr lang="de-DE" dirty="0" smtClean="0"/>
              <a:t> – Art. 69 – 74, 76 - 81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512" y="836713"/>
            <a:ext cx="8784976" cy="5400576"/>
          </a:xfrm>
        </p:spPr>
        <p:txBody>
          <a:bodyPr/>
          <a:lstStyle/>
          <a:p>
            <a:r>
              <a:rPr lang="de-DE" dirty="0" err="1" smtClean="0"/>
              <a:t>Acc</a:t>
            </a:r>
            <a:r>
              <a:rPr lang="de-DE" dirty="0" smtClean="0"/>
              <a:t>. </a:t>
            </a:r>
            <a:r>
              <a:rPr lang="de-DE" dirty="0" err="1"/>
              <a:t>t</a:t>
            </a:r>
            <a:r>
              <a:rPr lang="de-DE" dirty="0" err="1" smtClean="0"/>
              <a:t>o</a:t>
            </a:r>
            <a:r>
              <a:rPr lang="de-DE" dirty="0" smtClean="0"/>
              <a:t> Art. 68, NRAs </a:t>
            </a:r>
            <a:r>
              <a:rPr lang="de-DE" dirty="0" err="1" smtClean="0"/>
              <a:t>shall</a:t>
            </a:r>
            <a:r>
              <a:rPr lang="de-DE" dirty="0" smtClean="0"/>
              <a:t> </a:t>
            </a:r>
            <a:r>
              <a:rPr lang="de-DE" dirty="0" err="1" smtClean="0"/>
              <a:t>impose</a:t>
            </a:r>
            <a:r>
              <a:rPr lang="de-DE" dirty="0" smtClean="0"/>
              <a:t> on an SMP </a:t>
            </a:r>
            <a:r>
              <a:rPr lang="de-DE" dirty="0" err="1" smtClean="0"/>
              <a:t>operator</a:t>
            </a:r>
            <a:r>
              <a:rPr lang="de-DE" dirty="0" smtClean="0"/>
              <a:t> </a:t>
            </a:r>
            <a:r>
              <a:rPr lang="de-DE" dirty="0" err="1" smtClean="0"/>
              <a:t>remedies</a:t>
            </a:r>
            <a:r>
              <a:rPr lang="de-DE" dirty="0" smtClean="0"/>
              <a:t> </a:t>
            </a:r>
            <a:r>
              <a:rPr lang="de-DE" dirty="0" err="1" smtClean="0"/>
              <a:t>acc</a:t>
            </a:r>
            <a:r>
              <a:rPr lang="de-DE" dirty="0" smtClean="0"/>
              <a:t>. </a:t>
            </a:r>
            <a:r>
              <a:rPr lang="de-DE" dirty="0" err="1"/>
              <a:t>t</a:t>
            </a:r>
            <a:r>
              <a:rPr lang="de-DE" dirty="0" err="1" smtClean="0"/>
              <a:t>o</a:t>
            </a:r>
            <a:r>
              <a:rPr lang="de-DE" dirty="0" smtClean="0"/>
              <a:t> Art. 69 – 74, 76 – 81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appropriate</a:t>
            </a:r>
            <a:r>
              <a:rPr lang="de-DE" dirty="0" smtClean="0"/>
              <a:t>.</a:t>
            </a:r>
          </a:p>
          <a:p>
            <a:r>
              <a:rPr lang="de-DE" dirty="0" smtClean="0"/>
              <a:t>In </a:t>
            </a:r>
            <a:r>
              <a:rPr lang="de-DE" dirty="0" err="1" smtClean="0"/>
              <a:t>line</a:t>
            </a:r>
            <a:r>
              <a:rPr lang="de-DE" dirty="0" smtClean="0"/>
              <a:t> with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principle</a:t>
            </a:r>
            <a:r>
              <a:rPr lang="de-DE" dirty="0" smtClean="0"/>
              <a:t> of </a:t>
            </a:r>
            <a:r>
              <a:rPr lang="de-DE" dirty="0" err="1" smtClean="0"/>
              <a:t>proportionality</a:t>
            </a:r>
            <a:r>
              <a:rPr lang="de-DE" dirty="0" smtClean="0"/>
              <a:t>, NRAs </a:t>
            </a:r>
            <a:r>
              <a:rPr lang="de-DE" dirty="0" err="1" smtClean="0"/>
              <a:t>shall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least intrusive </a:t>
            </a:r>
            <a:r>
              <a:rPr lang="de-DE" dirty="0" err="1" smtClean="0"/>
              <a:t>instrument</a:t>
            </a:r>
            <a:endParaRPr lang="de-DE" dirty="0" smtClean="0"/>
          </a:p>
          <a:p>
            <a:r>
              <a:rPr lang="de-DE" dirty="0" err="1" smtClean="0"/>
              <a:t>Obligations</a:t>
            </a:r>
            <a:r>
              <a:rPr lang="de-DE" dirty="0" smtClean="0"/>
              <a:t> </a:t>
            </a:r>
            <a:r>
              <a:rPr lang="de-DE" dirty="0" err="1" smtClean="0"/>
              <a:t>shall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</a:p>
          <a:p>
            <a:pPr lvl="1"/>
            <a:r>
              <a:rPr lang="de-DE" dirty="0" err="1" smtClean="0"/>
              <a:t>based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nature</a:t>
            </a:r>
            <a:r>
              <a:rPr lang="de-DE" dirty="0" smtClean="0"/>
              <a:t> of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identified</a:t>
            </a:r>
            <a:r>
              <a:rPr lang="de-DE" dirty="0" smtClean="0"/>
              <a:t>;</a:t>
            </a:r>
          </a:p>
          <a:p>
            <a:pPr lvl="1"/>
            <a:r>
              <a:rPr lang="de-DE" dirty="0" err="1"/>
              <a:t>j</a:t>
            </a:r>
            <a:r>
              <a:rPr lang="de-DE" dirty="0" err="1" smtClean="0"/>
              <a:t>ustified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light of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objectives</a:t>
            </a:r>
            <a:r>
              <a:rPr lang="de-DE" dirty="0" smtClean="0"/>
              <a:t> of Art. 3 EECC</a:t>
            </a:r>
          </a:p>
          <a:p>
            <a:r>
              <a:rPr lang="de-DE" dirty="0" err="1" smtClean="0"/>
              <a:t>Obligations</a:t>
            </a:r>
            <a:r>
              <a:rPr lang="de-DE" dirty="0" smtClean="0"/>
              <a:t> </a:t>
            </a:r>
            <a:r>
              <a:rPr lang="de-DE" dirty="0" err="1" smtClean="0"/>
              <a:t>shall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notified</a:t>
            </a:r>
            <a:r>
              <a:rPr lang="de-DE" dirty="0" smtClean="0"/>
              <a:t> </a:t>
            </a:r>
            <a:r>
              <a:rPr lang="de-DE" dirty="0" err="1" smtClean="0"/>
              <a:t>acc</a:t>
            </a:r>
            <a:r>
              <a:rPr lang="de-DE" dirty="0" smtClean="0"/>
              <a:t>. </a:t>
            </a:r>
            <a:r>
              <a:rPr lang="de-DE" dirty="0" err="1"/>
              <a:t>t</a:t>
            </a:r>
            <a:r>
              <a:rPr lang="de-DE" dirty="0" err="1" smtClean="0"/>
              <a:t>o</a:t>
            </a:r>
            <a:r>
              <a:rPr lang="de-DE" dirty="0" smtClean="0"/>
              <a:t> Art. 32/33 EECC</a:t>
            </a:r>
          </a:p>
          <a:p>
            <a:r>
              <a:rPr lang="de-DE" dirty="0" smtClean="0"/>
              <a:t>NRAs </a:t>
            </a:r>
            <a:r>
              <a:rPr lang="de-DE" dirty="0" err="1" smtClean="0"/>
              <a:t>shall</a:t>
            </a:r>
            <a:r>
              <a:rPr lang="de-DE" dirty="0" smtClean="0"/>
              <a:t> </a:t>
            </a:r>
            <a:r>
              <a:rPr lang="de-DE" dirty="0" err="1" smtClean="0"/>
              <a:t>consider</a:t>
            </a:r>
            <a:r>
              <a:rPr lang="de-DE" dirty="0" smtClean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market</a:t>
            </a:r>
            <a:r>
              <a:rPr lang="de-DE" dirty="0" smtClean="0"/>
              <a:t> </a:t>
            </a:r>
            <a:r>
              <a:rPr lang="de-DE" dirty="0" err="1" smtClean="0"/>
              <a:t>developments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influence</a:t>
            </a:r>
            <a:r>
              <a:rPr lang="de-DE" dirty="0" smtClean="0"/>
              <a:t> of </a:t>
            </a:r>
            <a:r>
              <a:rPr lang="de-DE" dirty="0" err="1" smtClean="0"/>
              <a:t>commercial</a:t>
            </a:r>
            <a:r>
              <a:rPr lang="de-DE" dirty="0" smtClean="0"/>
              <a:t> </a:t>
            </a:r>
            <a:r>
              <a:rPr lang="de-DE" dirty="0" err="1" smtClean="0"/>
              <a:t>agreements</a:t>
            </a:r>
            <a:r>
              <a:rPr lang="de-DE" dirty="0" smtClean="0"/>
              <a:t> (e.g. a </a:t>
            </a:r>
            <a:r>
              <a:rPr lang="de-DE" dirty="0" err="1" smtClean="0"/>
              <a:t>co-investm</a:t>
            </a:r>
            <a:r>
              <a:rPr lang="de-DE" dirty="0" smtClean="0"/>
              <a:t>. </a:t>
            </a:r>
            <a:r>
              <a:rPr lang="de-DE" dirty="0" err="1" smtClean="0"/>
              <a:t>agreement</a:t>
            </a:r>
            <a:r>
              <a:rPr lang="de-DE" dirty="0" smtClean="0"/>
              <a:t>)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competitive</a:t>
            </a:r>
            <a:r>
              <a:rPr lang="de-DE" dirty="0" smtClean="0"/>
              <a:t> </a:t>
            </a:r>
            <a:r>
              <a:rPr lang="de-DE" dirty="0" err="1" smtClean="0"/>
              <a:t>dynamics</a:t>
            </a:r>
            <a:r>
              <a:rPr lang="de-DE" dirty="0" smtClean="0"/>
              <a:t> </a:t>
            </a:r>
          </a:p>
          <a:p>
            <a:r>
              <a:rPr lang="de-DE" dirty="0" smtClean="0"/>
              <a:t>Art. 69 – </a:t>
            </a:r>
            <a:r>
              <a:rPr lang="de-DE" dirty="0" err="1" smtClean="0"/>
              <a:t>Transparency</a:t>
            </a:r>
            <a:r>
              <a:rPr lang="de-DE" dirty="0" smtClean="0"/>
              <a:t> </a:t>
            </a:r>
            <a:r>
              <a:rPr lang="de-DE" dirty="0" err="1" smtClean="0"/>
              <a:t>obligation</a:t>
            </a:r>
            <a:r>
              <a:rPr lang="de-DE" dirty="0" smtClean="0"/>
              <a:t> </a:t>
            </a:r>
            <a:r>
              <a:rPr lang="de-DE" sz="1600" dirty="0" smtClean="0"/>
              <a:t>(RO </a:t>
            </a:r>
            <a:r>
              <a:rPr lang="de-DE" sz="1600" dirty="0" err="1" smtClean="0"/>
              <a:t>shall</a:t>
            </a:r>
            <a:r>
              <a:rPr lang="de-DE" sz="1600" dirty="0" smtClean="0"/>
              <a:t> </a:t>
            </a:r>
            <a:r>
              <a:rPr lang="de-DE" sz="1600" dirty="0" err="1" smtClean="0"/>
              <a:t>contain</a:t>
            </a:r>
            <a:r>
              <a:rPr lang="de-DE" sz="1600" dirty="0" smtClean="0"/>
              <a:t> KPIs </a:t>
            </a:r>
            <a:r>
              <a:rPr lang="de-DE" sz="1600" dirty="0" err="1" smtClean="0"/>
              <a:t>and</a:t>
            </a:r>
            <a:r>
              <a:rPr lang="de-DE" sz="1600" dirty="0" smtClean="0"/>
              <a:t> SLAs)</a:t>
            </a:r>
          </a:p>
          <a:p>
            <a:r>
              <a:rPr lang="de-DE" dirty="0" smtClean="0"/>
              <a:t>Art. 70 – Non-</a:t>
            </a:r>
            <a:r>
              <a:rPr lang="de-DE" dirty="0" err="1" smtClean="0"/>
              <a:t>discrimination</a:t>
            </a:r>
            <a:r>
              <a:rPr lang="de-DE" dirty="0" smtClean="0"/>
              <a:t> </a:t>
            </a:r>
            <a:r>
              <a:rPr lang="de-DE" dirty="0" err="1" smtClean="0"/>
              <a:t>obligation</a:t>
            </a:r>
            <a:r>
              <a:rPr lang="de-DE" dirty="0" smtClean="0"/>
              <a:t> (</a:t>
            </a:r>
            <a:r>
              <a:rPr lang="de-DE" dirty="0" err="1" smtClean="0"/>
              <a:t>EoI</a:t>
            </a:r>
            <a:r>
              <a:rPr lang="de-DE" dirty="0" smtClean="0"/>
              <a:t>)</a:t>
            </a:r>
          </a:p>
          <a:p>
            <a:r>
              <a:rPr lang="de-DE" dirty="0" smtClean="0"/>
              <a:t>Art. 71 – Accounting </a:t>
            </a:r>
            <a:r>
              <a:rPr lang="de-DE" dirty="0" err="1" smtClean="0"/>
              <a:t>separation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112350-7D1F-4F7B-A7EF-9C24A53D12C6}" type="slidenum">
              <a:rPr lang="de-DE" smtClean="0"/>
              <a:pPr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42873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BEREC Guidelines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minimum</a:t>
            </a:r>
            <a:r>
              <a:rPr lang="de-DE" dirty="0" smtClean="0"/>
              <a:t> </a:t>
            </a:r>
            <a:r>
              <a:rPr lang="de-DE" dirty="0" err="1" smtClean="0"/>
              <a:t>criteria</a:t>
            </a:r>
            <a:r>
              <a:rPr lang="de-DE" dirty="0" smtClean="0"/>
              <a:t> for a </a:t>
            </a:r>
            <a:r>
              <a:rPr lang="de-DE" dirty="0" err="1" smtClean="0"/>
              <a:t>reference</a:t>
            </a:r>
            <a:r>
              <a:rPr lang="de-DE" dirty="0" smtClean="0"/>
              <a:t> </a:t>
            </a:r>
            <a:r>
              <a:rPr lang="de-DE" dirty="0" err="1" smtClean="0"/>
              <a:t>offer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112350-7D1F-4F7B-A7EF-9C24A53D12C6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8331E8B-379A-42D3-89B9-90F9C7351F1E}" type="datetime1">
              <a:rPr lang="de-DE" smtClean="0"/>
              <a:t>25.06.2019</a:t>
            </a:fld>
            <a:endParaRPr lang="de-DE" dirty="0"/>
          </a:p>
        </p:txBody>
      </p:sp>
      <p:sp>
        <p:nvSpPr>
          <p:cNvPr id="7" name="Content Placeholder 3"/>
          <p:cNvSpPr>
            <a:spLocks noGrp="1"/>
          </p:cNvSpPr>
          <p:nvPr>
            <p:ph idx="1"/>
          </p:nvPr>
        </p:nvSpPr>
        <p:spPr>
          <a:xfrm>
            <a:off x="395536" y="836712"/>
            <a:ext cx="8352928" cy="5788612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spcAft>
                <a:spcPts val="1000"/>
              </a:spcAft>
            </a:pPr>
            <a:r>
              <a:rPr lang="en-US" altLang="en-US" dirty="0"/>
              <a:t>According to Article 69(4) of the EECC</a:t>
            </a:r>
            <a:r>
              <a:rPr lang="pl-PL" altLang="en-US" dirty="0"/>
              <a:t>, Guidelines should be issued </a:t>
            </a:r>
            <a:r>
              <a:rPr lang="pl-PL" altLang="en-US" dirty="0" smtClean="0"/>
              <a:t>by</a:t>
            </a:r>
            <a:r>
              <a:rPr lang="de-DE" altLang="en-US" dirty="0" smtClean="0"/>
              <a:t> BEREC </a:t>
            </a:r>
            <a:r>
              <a:rPr lang="de-DE" altLang="en-US" dirty="0" err="1" smtClean="0"/>
              <a:t>by</a:t>
            </a:r>
            <a:r>
              <a:rPr lang="pl-PL" altLang="en-US" dirty="0" smtClean="0"/>
              <a:t> </a:t>
            </a:r>
            <a:r>
              <a:rPr lang="de-DE" altLang="en-US" dirty="0" smtClean="0"/>
              <a:t/>
            </a:r>
            <a:br>
              <a:rPr lang="de-DE" altLang="en-US" dirty="0" smtClean="0"/>
            </a:br>
            <a:r>
              <a:rPr lang="pl-PL" altLang="en-US" dirty="0" smtClean="0"/>
              <a:t>21 </a:t>
            </a:r>
            <a:r>
              <a:rPr lang="pl-PL" altLang="en-US" dirty="0"/>
              <a:t>December 2019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dirty="0"/>
              <a:t>The </a:t>
            </a:r>
            <a:r>
              <a:rPr lang="en-US" b="1" dirty="0"/>
              <a:t>minimum criteria </a:t>
            </a:r>
            <a:r>
              <a:rPr lang="en-US" dirty="0"/>
              <a:t>for a reference offer should cover wholesale services regulated by NRAs, according to the EECC and the </a:t>
            </a:r>
            <a:r>
              <a:rPr lang="pl-PL" dirty="0"/>
              <a:t>EC</a:t>
            </a:r>
            <a:r>
              <a:rPr lang="en-US" dirty="0"/>
              <a:t> Recommendation on </a:t>
            </a:r>
            <a:r>
              <a:rPr lang="pl-PL" dirty="0"/>
              <a:t>ex </a:t>
            </a:r>
            <a:r>
              <a:rPr lang="pl-PL" dirty="0" err="1"/>
              <a:t>ante</a:t>
            </a:r>
            <a:r>
              <a:rPr lang="pl-PL" dirty="0"/>
              <a:t> </a:t>
            </a:r>
            <a:r>
              <a:rPr lang="en-US" dirty="0"/>
              <a:t>relevant markets</a:t>
            </a:r>
            <a:r>
              <a:rPr lang="pl-PL" dirty="0"/>
              <a:t>. </a:t>
            </a:r>
            <a:r>
              <a:rPr lang="en-US" dirty="0"/>
              <a:t>BEREC took account of the </a:t>
            </a:r>
            <a:r>
              <a:rPr lang="en-US" b="1" dirty="0"/>
              <a:t>Common Positions </a:t>
            </a:r>
            <a:r>
              <a:rPr lang="en-US" dirty="0"/>
              <a:t>on wholesale broadband access products</a:t>
            </a:r>
            <a:endParaRPr lang="pl-PL" dirty="0"/>
          </a:p>
          <a:p>
            <a:pPr>
              <a:spcAft>
                <a:spcPts val="1200"/>
              </a:spcAft>
            </a:pPr>
            <a:r>
              <a:rPr lang="en-GB" dirty="0"/>
              <a:t>Proposed minimum criteria set covers the following </a:t>
            </a:r>
            <a:r>
              <a:rPr lang="en-GB" b="1" dirty="0"/>
              <a:t>core elements</a:t>
            </a:r>
            <a:r>
              <a:rPr lang="en-GB" dirty="0"/>
              <a:t>:</a:t>
            </a:r>
            <a:endParaRPr lang="pl-PL" dirty="0"/>
          </a:p>
          <a:p>
            <a:pPr lvl="1">
              <a:spcAft>
                <a:spcPts val="1200"/>
              </a:spcAft>
            </a:pPr>
            <a:r>
              <a:rPr lang="en-US" dirty="0"/>
              <a:t>Terms and conditions for the provision of network access</a:t>
            </a:r>
            <a:endParaRPr lang="pl-PL" dirty="0"/>
          </a:p>
          <a:p>
            <a:pPr lvl="1">
              <a:spcAft>
                <a:spcPts val="1200"/>
              </a:spcAft>
            </a:pPr>
            <a:r>
              <a:rPr lang="en-US" dirty="0"/>
              <a:t>Details of operational processes</a:t>
            </a:r>
            <a:endParaRPr lang="pl-PL" dirty="0"/>
          </a:p>
          <a:p>
            <a:pPr lvl="1">
              <a:spcAft>
                <a:spcPts val="1200"/>
              </a:spcAft>
            </a:pPr>
            <a:r>
              <a:rPr lang="en-US" dirty="0"/>
              <a:t>Service supply and quality conditions</a:t>
            </a:r>
            <a:endParaRPr lang="pl-PL" dirty="0"/>
          </a:p>
          <a:p>
            <a:pPr lvl="1">
              <a:spcAft>
                <a:spcPts val="1200"/>
              </a:spcAft>
            </a:pPr>
            <a:r>
              <a:rPr lang="en-US" dirty="0"/>
              <a:t>General terms and conditions of the agreement</a:t>
            </a:r>
          </a:p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en-US" dirty="0"/>
              <a:t>NRAs are free to add other criteria, but only the core elements as listed above are obligatory.</a:t>
            </a:r>
          </a:p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en-US" dirty="0"/>
              <a:t>The consultation runs from </a:t>
            </a:r>
            <a:r>
              <a:rPr lang="en-US" dirty="0" smtClean="0"/>
              <a:t>19 June – 19 July and </a:t>
            </a:r>
            <a:r>
              <a:rPr lang="en-US" dirty="0"/>
              <a:t>stakeholders are asked to provide feedback on the general approach as well as on the suggested element</a:t>
            </a:r>
            <a:r>
              <a:rPr lang="pl-PL" dirty="0" smtClean="0"/>
              <a:t>s</a:t>
            </a:r>
            <a:endParaRPr lang="de-DE" dirty="0" smtClean="0"/>
          </a:p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en-US" u="sng" dirty="0">
                <a:hlinkClick r:id="rId2"/>
              </a:rPr>
              <a:t>https://</a:t>
            </a:r>
            <a:r>
              <a:rPr lang="en-US" u="sng" dirty="0" smtClean="0">
                <a:hlinkClick r:id="rId2"/>
              </a:rPr>
              <a:t>berec.europa.eu/eng/news_consultations/ongoing_public_consultations/5605-public-consultation-on-the-draft-berec-guidelines-on-the-minimum-criteria-for-a-reference-offer</a:t>
            </a:r>
            <a:endParaRPr lang="pl-PL" dirty="0"/>
          </a:p>
          <a:p>
            <a:pPr marL="0" indent="0">
              <a:spcAft>
                <a:spcPts val="1000"/>
              </a:spcAft>
              <a:buNone/>
            </a:pPr>
            <a:endParaRPr lang="pl-PL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Aft>
                <a:spcPts val="1000"/>
              </a:spcAft>
              <a:buNone/>
            </a:pP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607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Remedies</a:t>
            </a:r>
            <a:r>
              <a:rPr lang="de-DE" dirty="0" smtClean="0"/>
              <a:t> – Art. 72 – 73, 74, 76 – 81 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7504" y="836712"/>
            <a:ext cx="9036496" cy="5218683"/>
          </a:xfrm>
        </p:spPr>
        <p:txBody>
          <a:bodyPr/>
          <a:lstStyle/>
          <a:p>
            <a:r>
              <a:rPr lang="de-DE" dirty="0" smtClean="0"/>
              <a:t>Art. 72 – Access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civil</a:t>
            </a:r>
            <a:r>
              <a:rPr lang="de-DE" dirty="0" smtClean="0"/>
              <a:t> </a:t>
            </a:r>
            <a:r>
              <a:rPr lang="de-DE" dirty="0" err="1" smtClean="0"/>
              <a:t>engineering</a:t>
            </a:r>
            <a:r>
              <a:rPr lang="de-DE" dirty="0" smtClean="0"/>
              <a:t>, </a:t>
            </a:r>
            <a:r>
              <a:rPr lang="de-DE" dirty="0" err="1" smtClean="0"/>
              <a:t>access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passive </a:t>
            </a:r>
            <a:r>
              <a:rPr lang="de-DE" dirty="0" err="1" smtClean="0"/>
              <a:t>infrastructure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a stand-</a:t>
            </a:r>
            <a:r>
              <a:rPr lang="de-DE" dirty="0" err="1" smtClean="0"/>
              <a:t>alone</a:t>
            </a:r>
            <a:r>
              <a:rPr lang="de-DE" dirty="0" smtClean="0"/>
              <a:t> </a:t>
            </a:r>
            <a:r>
              <a:rPr lang="de-DE" dirty="0" err="1" smtClean="0"/>
              <a:t>remedy</a:t>
            </a:r>
            <a:endParaRPr lang="de-DE" dirty="0" smtClean="0"/>
          </a:p>
          <a:p>
            <a:r>
              <a:rPr lang="de-DE" dirty="0" smtClean="0"/>
              <a:t>Art. 73 – Access </a:t>
            </a:r>
            <a:r>
              <a:rPr lang="de-DE" dirty="0" err="1" smtClean="0"/>
              <a:t>to</a:t>
            </a:r>
            <a:r>
              <a:rPr lang="de-DE" dirty="0" smtClean="0"/>
              <a:t>,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of, </a:t>
            </a:r>
            <a:r>
              <a:rPr lang="de-DE" dirty="0" err="1" smtClean="0"/>
              <a:t>specific</a:t>
            </a:r>
            <a:r>
              <a:rPr lang="de-DE" dirty="0" smtClean="0"/>
              <a:t> </a:t>
            </a:r>
            <a:r>
              <a:rPr lang="de-DE" dirty="0" err="1" smtClean="0"/>
              <a:t>network</a:t>
            </a:r>
            <a:r>
              <a:rPr lang="de-DE" dirty="0" smtClean="0"/>
              <a:t> </a:t>
            </a:r>
            <a:r>
              <a:rPr lang="de-DE" dirty="0" err="1" smtClean="0"/>
              <a:t>facilities</a:t>
            </a:r>
            <a:r>
              <a:rPr lang="de-DE" dirty="0" smtClean="0"/>
              <a:t>, i.e. </a:t>
            </a:r>
            <a:r>
              <a:rPr lang="de-DE" dirty="0" err="1" smtClean="0"/>
              <a:t>physical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virtual</a:t>
            </a:r>
            <a:r>
              <a:rPr lang="de-DE" dirty="0" smtClean="0"/>
              <a:t> </a:t>
            </a:r>
            <a:r>
              <a:rPr lang="de-DE" dirty="0" err="1" smtClean="0"/>
              <a:t>access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network</a:t>
            </a:r>
            <a:r>
              <a:rPr lang="de-DE" dirty="0" smtClean="0"/>
              <a:t> </a:t>
            </a:r>
            <a:r>
              <a:rPr lang="de-DE" dirty="0" err="1" smtClean="0"/>
              <a:t>elements</a:t>
            </a:r>
            <a:r>
              <a:rPr lang="de-DE" dirty="0" smtClean="0"/>
              <a:t>; </a:t>
            </a: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hierarchy</a:t>
            </a:r>
            <a:r>
              <a:rPr lang="de-DE" dirty="0" smtClean="0"/>
              <a:t> of passive </a:t>
            </a:r>
            <a:r>
              <a:rPr lang="de-DE" dirty="0" err="1" smtClean="0"/>
              <a:t>over</a:t>
            </a:r>
            <a:r>
              <a:rPr lang="de-DE" dirty="0" smtClean="0"/>
              <a:t>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remedies</a:t>
            </a:r>
            <a:r>
              <a:rPr lang="de-DE" dirty="0" smtClean="0"/>
              <a:t>, i.e. an </a:t>
            </a:r>
            <a:r>
              <a:rPr lang="de-DE" dirty="0" err="1" smtClean="0"/>
              <a:t>obligation</a:t>
            </a:r>
            <a:r>
              <a:rPr lang="de-DE" dirty="0" smtClean="0"/>
              <a:t> </a:t>
            </a:r>
            <a:r>
              <a:rPr lang="de-DE" dirty="0" err="1" smtClean="0"/>
              <a:t>according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Art. 71 </a:t>
            </a:r>
            <a:r>
              <a:rPr lang="de-DE" dirty="0" err="1" smtClean="0"/>
              <a:t>can</a:t>
            </a:r>
            <a:r>
              <a:rPr lang="de-DE" dirty="0" smtClean="0"/>
              <a:t> also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imposed</a:t>
            </a:r>
            <a:r>
              <a:rPr lang="de-DE" dirty="0" smtClean="0"/>
              <a:t> after an </a:t>
            </a:r>
            <a:r>
              <a:rPr lang="de-DE" dirty="0" err="1" smtClean="0"/>
              <a:t>assess-ment</a:t>
            </a:r>
            <a:r>
              <a:rPr lang="de-DE" dirty="0" smtClean="0"/>
              <a:t> of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effect</a:t>
            </a:r>
            <a:r>
              <a:rPr lang="de-DE" dirty="0" smtClean="0"/>
              <a:t> of an </a:t>
            </a:r>
            <a:r>
              <a:rPr lang="de-DE" dirty="0" err="1" smtClean="0"/>
              <a:t>obligation</a:t>
            </a:r>
            <a:r>
              <a:rPr lang="de-DE" dirty="0" smtClean="0"/>
              <a:t> of Art. 70.</a:t>
            </a:r>
          </a:p>
          <a:p>
            <a:r>
              <a:rPr lang="de-DE" dirty="0" smtClean="0"/>
              <a:t>Art. 74 – Price </a:t>
            </a:r>
            <a:r>
              <a:rPr lang="de-DE" dirty="0" err="1" smtClean="0"/>
              <a:t>control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cost</a:t>
            </a:r>
            <a:r>
              <a:rPr lang="de-DE" dirty="0" smtClean="0"/>
              <a:t> </a:t>
            </a:r>
            <a:r>
              <a:rPr lang="de-DE" dirty="0" err="1" smtClean="0"/>
              <a:t>accounting</a:t>
            </a:r>
            <a:r>
              <a:rPr lang="de-DE" dirty="0" smtClean="0"/>
              <a:t> </a:t>
            </a:r>
            <a:r>
              <a:rPr lang="de-DE" dirty="0" err="1" smtClean="0"/>
              <a:t>obligations</a:t>
            </a:r>
            <a:r>
              <a:rPr lang="de-DE" dirty="0" smtClean="0"/>
              <a:t>: </a:t>
            </a:r>
            <a:r>
              <a:rPr lang="de-DE" dirty="0" err="1" smtClean="0"/>
              <a:t>may</a:t>
            </a:r>
            <a:r>
              <a:rPr lang="de-DE" dirty="0" smtClean="0"/>
              <a:t> </a:t>
            </a:r>
            <a:r>
              <a:rPr lang="de-DE" dirty="0" err="1" smtClean="0"/>
              <a:t>impose</a:t>
            </a:r>
            <a:r>
              <a:rPr lang="de-DE" dirty="0" smtClean="0"/>
              <a:t>, </a:t>
            </a:r>
            <a:r>
              <a:rPr lang="de-DE" dirty="0" err="1" smtClean="0"/>
              <a:t>take</a:t>
            </a:r>
            <a:r>
              <a:rPr lang="de-DE" dirty="0" smtClean="0"/>
              <a:t> </a:t>
            </a:r>
            <a:r>
              <a:rPr lang="de-DE" dirty="0" err="1" smtClean="0"/>
              <a:t>into</a:t>
            </a:r>
            <a:r>
              <a:rPr lang="de-DE" dirty="0" smtClean="0"/>
              <a:t> </a:t>
            </a:r>
            <a:r>
              <a:rPr lang="de-DE" dirty="0" err="1" smtClean="0"/>
              <a:t>account</a:t>
            </a:r>
            <a:r>
              <a:rPr lang="de-DE" dirty="0" smtClean="0"/>
              <a:t> </a:t>
            </a:r>
            <a:r>
              <a:rPr lang="de-DE" dirty="0" err="1" smtClean="0"/>
              <a:t>need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promote </a:t>
            </a:r>
            <a:r>
              <a:rPr lang="de-DE" dirty="0" err="1" smtClean="0"/>
              <a:t>competition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long</a:t>
            </a:r>
            <a:r>
              <a:rPr lang="de-DE" dirty="0" smtClean="0"/>
              <a:t>-term end-user </a:t>
            </a:r>
            <a:r>
              <a:rPr lang="de-DE" dirty="0" err="1" smtClean="0"/>
              <a:t>interests</a:t>
            </a:r>
            <a:r>
              <a:rPr lang="de-DE" dirty="0" smtClean="0"/>
              <a:t>, </a:t>
            </a:r>
            <a:r>
              <a:rPr lang="de-DE" dirty="0" err="1" smtClean="0"/>
              <a:t>added</a:t>
            </a:r>
            <a:r>
              <a:rPr lang="de-DE" dirty="0" smtClean="0"/>
              <a:t> </a:t>
            </a:r>
            <a:r>
              <a:rPr lang="de-DE" dirty="0" err="1" smtClean="0"/>
              <a:t>need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deploy</a:t>
            </a:r>
            <a:r>
              <a:rPr lang="de-DE" dirty="0" smtClean="0"/>
              <a:t> VHCN. </a:t>
            </a:r>
            <a:r>
              <a:rPr lang="de-DE" dirty="0" err="1" smtClean="0"/>
              <a:t>Granting</a:t>
            </a:r>
            <a:r>
              <a:rPr lang="de-DE" dirty="0" smtClean="0"/>
              <a:t> a </a:t>
            </a:r>
            <a:r>
              <a:rPr lang="de-DE" dirty="0" err="1" smtClean="0"/>
              <a:t>reasonable</a:t>
            </a:r>
            <a:r>
              <a:rPr lang="de-DE" dirty="0" smtClean="0"/>
              <a:t> rate of </a:t>
            </a:r>
            <a:r>
              <a:rPr lang="de-DE" dirty="0" err="1" smtClean="0"/>
              <a:t>return</a:t>
            </a:r>
            <a:r>
              <a:rPr lang="de-DE" dirty="0" smtClean="0"/>
              <a:t> on </a:t>
            </a:r>
            <a:r>
              <a:rPr lang="de-DE" dirty="0" err="1" smtClean="0"/>
              <a:t>capital</a:t>
            </a:r>
            <a:r>
              <a:rPr lang="de-DE" dirty="0" smtClean="0"/>
              <a:t> </a:t>
            </a:r>
            <a:r>
              <a:rPr lang="de-DE" dirty="0" err="1" smtClean="0"/>
              <a:t>employed</a:t>
            </a:r>
            <a:r>
              <a:rPr lang="de-DE" dirty="0" smtClean="0"/>
              <a:t>, </a:t>
            </a:r>
            <a:r>
              <a:rPr lang="de-DE" dirty="0" err="1" smtClean="0"/>
              <a:t>taking</a:t>
            </a:r>
            <a:r>
              <a:rPr lang="de-DE" dirty="0" smtClean="0"/>
              <a:t> </a:t>
            </a:r>
            <a:r>
              <a:rPr lang="de-DE" dirty="0" err="1" smtClean="0"/>
              <a:t>into</a:t>
            </a:r>
            <a:r>
              <a:rPr lang="de-DE" dirty="0" smtClean="0"/>
              <a:t> </a:t>
            </a:r>
            <a:r>
              <a:rPr lang="de-DE" dirty="0" err="1" smtClean="0"/>
              <a:t>account</a:t>
            </a:r>
            <a:r>
              <a:rPr lang="de-DE" dirty="0" smtClean="0"/>
              <a:t> </a:t>
            </a:r>
            <a:r>
              <a:rPr lang="de-DE" dirty="0" err="1" smtClean="0"/>
              <a:t>any</a:t>
            </a:r>
            <a:r>
              <a:rPr lang="de-DE" dirty="0" smtClean="0"/>
              <a:t> </a:t>
            </a:r>
            <a:r>
              <a:rPr lang="de-DE" dirty="0" err="1" smtClean="0"/>
              <a:t>risks</a:t>
            </a:r>
            <a:r>
              <a:rPr lang="de-DE" dirty="0" smtClean="0"/>
              <a:t> </a:t>
            </a:r>
            <a:r>
              <a:rPr lang="de-DE" dirty="0" err="1" smtClean="0"/>
              <a:t>specific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investment</a:t>
            </a:r>
            <a:r>
              <a:rPr lang="de-DE" dirty="0" smtClean="0"/>
              <a:t>;</a:t>
            </a:r>
          </a:p>
          <a:p>
            <a:r>
              <a:rPr lang="de-DE" dirty="0" smtClean="0"/>
              <a:t>NRAs </a:t>
            </a:r>
            <a:r>
              <a:rPr lang="de-DE" dirty="0" err="1" smtClean="0"/>
              <a:t>shall</a:t>
            </a:r>
            <a:r>
              <a:rPr lang="de-DE" dirty="0" smtClean="0"/>
              <a:t> </a:t>
            </a:r>
            <a:r>
              <a:rPr lang="de-DE" dirty="0" err="1" smtClean="0"/>
              <a:t>consider</a:t>
            </a:r>
            <a:r>
              <a:rPr lang="de-DE" dirty="0" smtClean="0"/>
              <a:t> not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impose</a:t>
            </a:r>
            <a:r>
              <a:rPr lang="de-DE" dirty="0" smtClean="0"/>
              <a:t> a </a:t>
            </a:r>
            <a:r>
              <a:rPr lang="de-DE" dirty="0" err="1" smtClean="0"/>
              <a:t>price</a:t>
            </a:r>
            <a:r>
              <a:rPr lang="de-DE" dirty="0" smtClean="0"/>
              <a:t> </a:t>
            </a:r>
            <a:r>
              <a:rPr lang="de-DE" dirty="0" err="1" smtClean="0"/>
              <a:t>control</a:t>
            </a:r>
            <a:r>
              <a:rPr lang="de-DE" dirty="0" smtClean="0"/>
              <a:t> </a:t>
            </a:r>
            <a:r>
              <a:rPr lang="de-DE" dirty="0" err="1" smtClean="0"/>
              <a:t>obligation</a:t>
            </a:r>
            <a:r>
              <a:rPr lang="de-DE" dirty="0" smtClean="0"/>
              <a:t> </a:t>
            </a:r>
            <a:r>
              <a:rPr lang="de-DE" dirty="0" err="1" smtClean="0"/>
              <a:t>where</a:t>
            </a:r>
            <a:r>
              <a:rPr lang="de-DE" dirty="0" smtClean="0"/>
              <a:t> a </a:t>
            </a:r>
            <a:r>
              <a:rPr lang="de-DE" dirty="0" err="1" smtClean="0"/>
              <a:t>demonstrable</a:t>
            </a:r>
            <a:r>
              <a:rPr lang="de-DE" dirty="0" smtClean="0"/>
              <a:t> </a:t>
            </a:r>
            <a:r>
              <a:rPr lang="de-DE" dirty="0" err="1" smtClean="0"/>
              <a:t>retail</a:t>
            </a:r>
            <a:r>
              <a:rPr lang="de-DE" dirty="0" smtClean="0"/>
              <a:t> </a:t>
            </a:r>
            <a:r>
              <a:rPr lang="de-DE" dirty="0" err="1" smtClean="0"/>
              <a:t>price</a:t>
            </a:r>
            <a:r>
              <a:rPr lang="de-DE" dirty="0" smtClean="0"/>
              <a:t> </a:t>
            </a:r>
            <a:r>
              <a:rPr lang="de-DE" dirty="0" err="1" smtClean="0"/>
              <a:t>constraint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established</a:t>
            </a:r>
            <a:r>
              <a:rPr lang="de-DE" dirty="0" smtClean="0"/>
              <a:t>, in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case</a:t>
            </a:r>
            <a:r>
              <a:rPr lang="de-DE" dirty="0" smtClean="0"/>
              <a:t>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should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ERT (</a:t>
            </a:r>
            <a:r>
              <a:rPr lang="de-DE" dirty="0" err="1" smtClean="0"/>
              <a:t>originally</a:t>
            </a:r>
            <a:r>
              <a:rPr lang="de-DE" dirty="0" smtClean="0"/>
              <a:t> </a:t>
            </a:r>
            <a:r>
              <a:rPr lang="de-DE" dirty="0" err="1" smtClean="0"/>
              <a:t>included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2013 </a:t>
            </a:r>
            <a:r>
              <a:rPr lang="de-DE" dirty="0" err="1" smtClean="0"/>
              <a:t>Recommendation</a:t>
            </a:r>
            <a:r>
              <a:rPr lang="de-DE" dirty="0" smtClean="0"/>
              <a:t>) 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112350-7D1F-4F7B-A7EF-9C24A53D12C6}" type="slidenum">
              <a:rPr lang="de-DE" smtClean="0"/>
              <a:pPr/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04675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Termination Rates (Art. 75)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4213" y="908721"/>
            <a:ext cx="8101012" cy="5328568"/>
          </a:xfrm>
        </p:spPr>
        <p:txBody>
          <a:bodyPr/>
          <a:lstStyle/>
          <a:p>
            <a:r>
              <a:rPr lang="de-DE" dirty="0" smtClean="0"/>
              <a:t>The </a:t>
            </a:r>
            <a:r>
              <a:rPr lang="de-DE" dirty="0" err="1" smtClean="0"/>
              <a:t>Commission</a:t>
            </a:r>
            <a:r>
              <a:rPr lang="de-DE" dirty="0" smtClean="0"/>
              <a:t> will </a:t>
            </a:r>
            <a:r>
              <a:rPr lang="de-DE" dirty="0" err="1" smtClean="0"/>
              <a:t>set</a:t>
            </a:r>
            <a:r>
              <a:rPr lang="de-DE" dirty="0" smtClean="0"/>
              <a:t> a </a:t>
            </a:r>
            <a:r>
              <a:rPr lang="de-DE" dirty="0" err="1" smtClean="0"/>
              <a:t>cap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MTRs </a:t>
            </a:r>
            <a:r>
              <a:rPr lang="de-DE" dirty="0" err="1" smtClean="0"/>
              <a:t>and</a:t>
            </a:r>
            <a:r>
              <a:rPr lang="de-DE" dirty="0" smtClean="0"/>
              <a:t> FTRs via a </a:t>
            </a:r>
            <a:r>
              <a:rPr lang="de-DE" dirty="0" err="1" smtClean="0"/>
              <a:t>delegated</a:t>
            </a:r>
            <a:r>
              <a:rPr lang="de-DE" dirty="0" smtClean="0"/>
              <a:t> </a:t>
            </a:r>
            <a:r>
              <a:rPr lang="de-DE" dirty="0" err="1" smtClean="0"/>
              <a:t>act</a:t>
            </a:r>
            <a:r>
              <a:rPr lang="de-DE" dirty="0" smtClean="0"/>
              <a:t> </a:t>
            </a:r>
            <a:r>
              <a:rPr lang="de-DE" dirty="0" err="1" smtClean="0"/>
              <a:t>until</a:t>
            </a:r>
            <a:r>
              <a:rPr lang="de-DE" dirty="0" smtClean="0"/>
              <a:t> 31st </a:t>
            </a:r>
            <a:r>
              <a:rPr lang="de-DE" dirty="0" err="1" smtClean="0"/>
              <a:t>December</a:t>
            </a:r>
            <a:r>
              <a:rPr lang="de-DE" dirty="0" smtClean="0"/>
              <a:t> 2020. </a:t>
            </a:r>
          </a:p>
          <a:p>
            <a:r>
              <a:rPr lang="de-DE" dirty="0" smtClean="0"/>
              <a:t>The </a:t>
            </a:r>
            <a:r>
              <a:rPr lang="de-DE" dirty="0" err="1" smtClean="0"/>
              <a:t>cap</a:t>
            </a:r>
            <a:r>
              <a:rPr lang="de-DE" dirty="0" smtClean="0"/>
              <a:t> </a:t>
            </a:r>
            <a:r>
              <a:rPr lang="de-DE" dirty="0" err="1" smtClean="0"/>
              <a:t>shall</a:t>
            </a:r>
            <a:r>
              <a:rPr lang="de-DE" dirty="0" smtClean="0"/>
              <a:t> not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higher</a:t>
            </a:r>
            <a:r>
              <a:rPr lang="de-DE" dirty="0" smtClean="0"/>
              <a:t> </a:t>
            </a:r>
            <a:r>
              <a:rPr lang="de-DE" dirty="0" err="1" smtClean="0"/>
              <a:t>tahn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highest</a:t>
            </a:r>
            <a:r>
              <a:rPr lang="de-DE" dirty="0" smtClean="0"/>
              <a:t> </a:t>
            </a:r>
            <a:r>
              <a:rPr lang="de-DE" dirty="0" err="1" smtClean="0"/>
              <a:t>price</a:t>
            </a:r>
            <a:r>
              <a:rPr lang="de-DE" dirty="0" smtClean="0"/>
              <a:t> </a:t>
            </a:r>
            <a:r>
              <a:rPr lang="de-DE" dirty="0" err="1" smtClean="0"/>
              <a:t>existing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EU </a:t>
            </a:r>
            <a:r>
              <a:rPr lang="de-DE" dirty="0" err="1" smtClean="0"/>
              <a:t>six</a:t>
            </a:r>
            <a:r>
              <a:rPr lang="de-DE" dirty="0" smtClean="0"/>
              <a:t> </a:t>
            </a:r>
            <a:r>
              <a:rPr lang="de-DE" dirty="0" err="1" smtClean="0"/>
              <a:t>month</a:t>
            </a:r>
            <a:r>
              <a:rPr lang="de-DE" dirty="0" smtClean="0"/>
              <a:t> </a:t>
            </a:r>
            <a:r>
              <a:rPr lang="de-DE" dirty="0" err="1" smtClean="0"/>
              <a:t>before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adoption</a:t>
            </a:r>
            <a:r>
              <a:rPr lang="de-DE" dirty="0" smtClean="0"/>
              <a:t> of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delegated</a:t>
            </a:r>
            <a:r>
              <a:rPr lang="de-DE" dirty="0" smtClean="0"/>
              <a:t> </a:t>
            </a:r>
            <a:r>
              <a:rPr lang="de-DE" dirty="0" err="1" smtClean="0"/>
              <a:t>act</a:t>
            </a:r>
            <a:r>
              <a:rPr lang="de-DE" dirty="0" smtClean="0"/>
              <a:t>. </a:t>
            </a:r>
          </a:p>
          <a:p>
            <a:r>
              <a:rPr lang="de-DE" dirty="0" smtClean="0"/>
              <a:t>BEREC must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consulted</a:t>
            </a:r>
            <a:r>
              <a:rPr lang="de-DE" dirty="0" smtClean="0"/>
              <a:t> </a:t>
            </a:r>
            <a:r>
              <a:rPr lang="de-DE" dirty="0" err="1" smtClean="0"/>
              <a:t>before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adoption</a:t>
            </a:r>
            <a:r>
              <a:rPr lang="de-DE" dirty="0" smtClean="0"/>
              <a:t> of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delegated</a:t>
            </a:r>
            <a:r>
              <a:rPr lang="de-DE" dirty="0" smtClean="0"/>
              <a:t> </a:t>
            </a:r>
            <a:r>
              <a:rPr lang="de-DE" dirty="0" err="1" smtClean="0"/>
              <a:t>act</a:t>
            </a:r>
            <a:r>
              <a:rPr lang="de-DE" dirty="0" smtClean="0"/>
              <a:t>. </a:t>
            </a:r>
          </a:p>
          <a:p>
            <a:r>
              <a:rPr lang="de-DE" dirty="0" smtClean="0"/>
              <a:t>Different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original EECC </a:t>
            </a:r>
            <a:r>
              <a:rPr lang="de-DE" dirty="0" err="1" smtClean="0"/>
              <a:t>proposal</a:t>
            </a:r>
            <a:r>
              <a:rPr lang="de-DE" dirty="0" smtClean="0"/>
              <a:t>, </a:t>
            </a:r>
            <a:r>
              <a:rPr lang="de-DE" dirty="0" err="1" smtClean="0"/>
              <a:t>no</a:t>
            </a:r>
            <a:r>
              <a:rPr lang="de-DE" dirty="0" smtClean="0"/>
              <a:t> absolute </a:t>
            </a:r>
            <a:r>
              <a:rPr lang="de-DE" dirty="0" err="1" smtClean="0"/>
              <a:t>value</a:t>
            </a:r>
            <a:r>
              <a:rPr lang="de-DE" dirty="0" smtClean="0"/>
              <a:t> will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. </a:t>
            </a:r>
          </a:p>
          <a:p>
            <a:r>
              <a:rPr lang="de-DE" dirty="0" err="1" smtClean="0"/>
              <a:t>However</a:t>
            </a:r>
            <a:r>
              <a:rPr lang="de-DE" dirty="0" smtClean="0"/>
              <a:t>, </a:t>
            </a:r>
            <a:r>
              <a:rPr lang="de-DE" dirty="0" err="1" smtClean="0"/>
              <a:t>setting</a:t>
            </a:r>
            <a:r>
              <a:rPr lang="de-DE" dirty="0" smtClean="0"/>
              <a:t> an EU </a:t>
            </a:r>
            <a:r>
              <a:rPr lang="de-DE" dirty="0" err="1" smtClean="0"/>
              <a:t>price</a:t>
            </a:r>
            <a:r>
              <a:rPr lang="de-DE" dirty="0" smtClean="0"/>
              <a:t> </a:t>
            </a:r>
            <a:r>
              <a:rPr lang="de-DE" dirty="0" err="1" smtClean="0"/>
              <a:t>cap</a:t>
            </a:r>
            <a:r>
              <a:rPr lang="de-DE" dirty="0" smtClean="0"/>
              <a:t> </a:t>
            </a:r>
            <a:r>
              <a:rPr lang="de-DE" dirty="0" err="1" smtClean="0"/>
              <a:t>takes</a:t>
            </a:r>
            <a:r>
              <a:rPr lang="de-DE" dirty="0" smtClean="0"/>
              <a:t> </a:t>
            </a:r>
            <a:r>
              <a:rPr lang="de-DE" dirty="0" err="1" smtClean="0"/>
              <a:t>away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flexibility</a:t>
            </a:r>
            <a:r>
              <a:rPr lang="de-DE" dirty="0" smtClean="0"/>
              <a:t> of NRAs, </a:t>
            </a:r>
            <a:r>
              <a:rPr lang="de-DE" dirty="0" err="1" smtClean="0"/>
              <a:t>incompatible</a:t>
            </a:r>
            <a:r>
              <a:rPr lang="de-DE" dirty="0" smtClean="0"/>
              <a:t> with Art. 68</a:t>
            </a:r>
          </a:p>
          <a:p>
            <a:r>
              <a:rPr lang="de-DE" dirty="0" smtClean="0"/>
              <a:t>Intra-EU-</a:t>
            </a:r>
            <a:r>
              <a:rPr lang="de-DE" dirty="0" err="1" smtClean="0"/>
              <a:t>calls</a:t>
            </a:r>
            <a:r>
              <a:rPr lang="de-DE" dirty="0" smtClean="0"/>
              <a:t>: Price </a:t>
            </a:r>
            <a:r>
              <a:rPr lang="de-DE" dirty="0" err="1" smtClean="0"/>
              <a:t>cap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end </a:t>
            </a:r>
            <a:r>
              <a:rPr lang="de-DE" dirty="0" err="1" smtClean="0"/>
              <a:t>users</a:t>
            </a:r>
            <a:r>
              <a:rPr lang="de-DE" dirty="0" smtClean="0"/>
              <a:t>: </a:t>
            </a:r>
            <a:br>
              <a:rPr lang="de-DE" dirty="0" smtClean="0"/>
            </a:br>
            <a:r>
              <a:rPr lang="de-DE" dirty="0" smtClean="0"/>
              <a:t>0.19 €/min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calls</a:t>
            </a:r>
            <a:r>
              <a:rPr lang="de-DE" dirty="0" smtClean="0"/>
              <a:t> and 0.06 €/SMS </a:t>
            </a:r>
            <a:r>
              <a:rPr lang="de-DE" dirty="0" err="1" smtClean="0"/>
              <a:t>as</a:t>
            </a:r>
            <a:r>
              <a:rPr lang="de-DE" dirty="0" smtClean="0"/>
              <a:t> of May 2019 (</a:t>
            </a:r>
            <a:r>
              <a:rPr lang="de-DE" dirty="0" err="1" smtClean="0"/>
              <a:t>identical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Roaming-Retail-Cap)</a:t>
            </a:r>
          </a:p>
          <a:p>
            <a:r>
              <a:rPr lang="de-DE" dirty="0" smtClean="0"/>
              <a:t>BEREC Guidelines for intra-EU-</a:t>
            </a:r>
            <a:r>
              <a:rPr lang="de-DE" dirty="0" err="1" smtClean="0"/>
              <a:t>calls</a:t>
            </a:r>
            <a:r>
              <a:rPr lang="de-DE" dirty="0" smtClean="0"/>
              <a:t> </a:t>
            </a:r>
            <a:r>
              <a:rPr lang="de-DE" dirty="0" err="1" smtClean="0"/>
              <a:t>publ</a:t>
            </a:r>
            <a:r>
              <a:rPr lang="de-DE" dirty="0" smtClean="0"/>
              <a:t>. March 2019</a:t>
            </a:r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112350-7D1F-4F7B-A7EF-9C24A53D12C6}" type="slidenum">
              <a:rPr lang="de-DE" smtClean="0"/>
              <a:pPr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7038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</a:t>
            </a:r>
            <a:r>
              <a:rPr lang="de-DE" dirty="0" smtClean="0"/>
              <a:t>o-Investment (Art. 76)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692696"/>
            <a:ext cx="8389044" cy="5146675"/>
          </a:xfrm>
        </p:spPr>
        <p:txBody>
          <a:bodyPr/>
          <a:lstStyle/>
          <a:p>
            <a:pPr marL="0" indent="0">
              <a:buNone/>
            </a:pPr>
            <a:r>
              <a:rPr lang="it-IT" sz="2400" b="1" dirty="0">
                <a:solidFill>
                  <a:schemeClr val="tx2"/>
                </a:solidFill>
              </a:rPr>
              <a:t>On the treatment of new VHCN </a:t>
            </a:r>
            <a:r>
              <a:rPr lang="it-IT" sz="2400" b="1" dirty="0" err="1">
                <a:solidFill>
                  <a:schemeClr val="tx2"/>
                </a:solidFill>
              </a:rPr>
              <a:t>elements</a:t>
            </a:r>
            <a:r>
              <a:rPr lang="it-IT" sz="2400" b="1" dirty="0">
                <a:solidFill>
                  <a:schemeClr val="tx2"/>
                </a:solidFill>
              </a:rPr>
              <a:t>, </a:t>
            </a:r>
            <a:r>
              <a:rPr lang="it-IT" sz="2400" b="1" dirty="0" err="1">
                <a:solidFill>
                  <a:schemeClr val="tx2"/>
                </a:solidFill>
              </a:rPr>
              <a:t>NRAs</a:t>
            </a:r>
            <a:r>
              <a:rPr lang="it-IT" sz="2400" b="1" dirty="0">
                <a:solidFill>
                  <a:schemeClr val="tx2"/>
                </a:solidFill>
              </a:rPr>
              <a:t>’ </a:t>
            </a:r>
            <a:r>
              <a:rPr lang="it-IT" sz="2400" b="1" dirty="0" err="1">
                <a:solidFill>
                  <a:schemeClr val="tx2"/>
                </a:solidFill>
              </a:rPr>
              <a:t>discretionary</a:t>
            </a:r>
            <a:r>
              <a:rPr lang="it-IT" sz="2400" b="1" dirty="0">
                <a:solidFill>
                  <a:schemeClr val="tx2"/>
                </a:solidFill>
              </a:rPr>
              <a:t> </a:t>
            </a:r>
            <a:r>
              <a:rPr lang="it-IT" sz="2400" b="1" dirty="0" err="1">
                <a:solidFill>
                  <a:schemeClr val="tx2"/>
                </a:solidFill>
              </a:rPr>
              <a:t>role</a:t>
            </a:r>
            <a:r>
              <a:rPr lang="it-IT" sz="2400" b="1" dirty="0">
                <a:solidFill>
                  <a:schemeClr val="tx2"/>
                </a:solidFill>
              </a:rPr>
              <a:t> </a:t>
            </a:r>
            <a:r>
              <a:rPr lang="it-IT" sz="2400" b="1" dirty="0" err="1">
                <a:solidFill>
                  <a:schemeClr val="tx2"/>
                </a:solidFill>
              </a:rPr>
              <a:t>preserved</a:t>
            </a:r>
            <a:r>
              <a:rPr lang="it-IT" sz="2400" b="1" dirty="0">
                <a:solidFill>
                  <a:schemeClr val="tx2"/>
                </a:solidFill>
              </a:rPr>
              <a:t> </a:t>
            </a:r>
            <a:r>
              <a:rPr lang="it-IT" sz="2400" b="1" dirty="0" err="1">
                <a:solidFill>
                  <a:schemeClr val="tx2"/>
                </a:solidFill>
              </a:rPr>
              <a:t>too</a:t>
            </a:r>
            <a:r>
              <a:rPr lang="it-IT" sz="2400" b="1" dirty="0">
                <a:solidFill>
                  <a:schemeClr val="tx2"/>
                </a:solidFill>
              </a:rPr>
              <a:t>:</a:t>
            </a:r>
            <a:r>
              <a:rPr lang="it-IT" sz="2400" b="1" dirty="0" smtClean="0">
                <a:solidFill>
                  <a:schemeClr val="tx2"/>
                </a:solidFill>
              </a:rPr>
              <a:t/>
            </a:r>
            <a:br>
              <a:rPr lang="it-IT" sz="2400" b="1" dirty="0" smtClean="0">
                <a:solidFill>
                  <a:schemeClr val="tx2"/>
                </a:solidFill>
              </a:rPr>
            </a:br>
            <a:endParaRPr lang="it-IT" sz="2400" b="1" dirty="0">
              <a:solidFill>
                <a:schemeClr val="tx2"/>
              </a:solidFill>
            </a:endParaRPr>
          </a:p>
          <a:p>
            <a:pPr algn="just"/>
            <a:r>
              <a:rPr lang="it-IT" sz="2000" dirty="0"/>
              <a:t>Art. </a:t>
            </a:r>
            <a:r>
              <a:rPr lang="it-IT" sz="2000" dirty="0" smtClean="0"/>
              <a:t>76 </a:t>
            </a:r>
            <a:r>
              <a:rPr lang="it-IT" sz="2000" dirty="0" err="1"/>
              <a:t>introduces</a:t>
            </a:r>
            <a:r>
              <a:rPr lang="it-IT" sz="2000" dirty="0"/>
              <a:t> chance for SMP </a:t>
            </a:r>
            <a:r>
              <a:rPr lang="it-IT" sz="2000" dirty="0" err="1"/>
              <a:t>operators</a:t>
            </a:r>
            <a:r>
              <a:rPr lang="it-IT" sz="2000" dirty="0"/>
              <a:t> to </a:t>
            </a:r>
            <a:r>
              <a:rPr lang="it-IT" sz="2000" dirty="0" err="1"/>
              <a:t>offer</a:t>
            </a:r>
            <a:r>
              <a:rPr lang="it-IT" sz="2000" dirty="0"/>
              <a:t> </a:t>
            </a:r>
            <a:r>
              <a:rPr lang="it-IT" sz="2000" dirty="0" err="1"/>
              <a:t>commitments</a:t>
            </a:r>
            <a:r>
              <a:rPr lang="it-IT" sz="2000" dirty="0"/>
              <a:t> </a:t>
            </a:r>
            <a:r>
              <a:rPr lang="it-IT" sz="2000" dirty="0" err="1"/>
              <a:t>pursuant</a:t>
            </a:r>
            <a:r>
              <a:rPr lang="it-IT" sz="2000" dirty="0"/>
              <a:t> to art. </a:t>
            </a:r>
            <a:r>
              <a:rPr lang="it-IT" sz="2000" dirty="0" smtClean="0"/>
              <a:t>79 </a:t>
            </a:r>
            <a:r>
              <a:rPr lang="it-IT" sz="2000" dirty="0"/>
              <a:t>to </a:t>
            </a:r>
            <a:r>
              <a:rPr lang="it-IT" sz="2000" dirty="0" err="1"/>
              <a:t>deploy</a:t>
            </a:r>
            <a:r>
              <a:rPr lang="it-IT" sz="2000" dirty="0"/>
              <a:t> </a:t>
            </a:r>
            <a:r>
              <a:rPr lang="it-IT" sz="2000" dirty="0" err="1"/>
              <a:t>very</a:t>
            </a:r>
            <a:r>
              <a:rPr lang="it-IT" sz="2000" dirty="0"/>
              <a:t> high </a:t>
            </a:r>
            <a:r>
              <a:rPr lang="it-IT" sz="2000" dirty="0" err="1"/>
              <a:t>capacity</a:t>
            </a:r>
            <a:r>
              <a:rPr lang="it-IT" sz="2000" dirty="0"/>
              <a:t> networks via </a:t>
            </a:r>
            <a:r>
              <a:rPr lang="it-IT" sz="2000" dirty="0" smtClean="0"/>
              <a:t>co-</a:t>
            </a:r>
            <a:r>
              <a:rPr lang="it-IT" sz="2000" dirty="0" err="1" smtClean="0"/>
              <a:t>investment</a:t>
            </a:r>
            <a:r>
              <a:rPr lang="it-IT" sz="2000" dirty="0" smtClean="0"/>
              <a:t> </a:t>
            </a:r>
            <a:r>
              <a:rPr lang="it-IT" sz="2000" dirty="0" err="1"/>
              <a:t>that</a:t>
            </a:r>
            <a:r>
              <a:rPr lang="it-IT" sz="2000" dirty="0"/>
              <a:t> </a:t>
            </a:r>
            <a:r>
              <a:rPr lang="it-IT" sz="2000" dirty="0" err="1"/>
              <a:t>shall</a:t>
            </a:r>
            <a:r>
              <a:rPr lang="it-IT" sz="2000" dirty="0"/>
              <a:t> </a:t>
            </a:r>
            <a:r>
              <a:rPr lang="it-IT" sz="2000" dirty="0" err="1"/>
              <a:t>meet</a:t>
            </a:r>
            <a:r>
              <a:rPr lang="it-IT" sz="2000" dirty="0"/>
              <a:t> </a:t>
            </a:r>
            <a:r>
              <a:rPr lang="it-IT" sz="2000" dirty="0" err="1"/>
              <a:t>several</a:t>
            </a:r>
            <a:r>
              <a:rPr lang="it-IT" sz="2000" dirty="0"/>
              <a:t> </a:t>
            </a:r>
            <a:r>
              <a:rPr lang="it-IT" sz="2000" dirty="0" err="1"/>
              <a:t>criteria</a:t>
            </a:r>
            <a:r>
              <a:rPr lang="it-IT" sz="2000" dirty="0"/>
              <a:t> (</a:t>
            </a:r>
            <a:r>
              <a:rPr lang="it-IT" sz="2000" dirty="0" err="1"/>
              <a:t>openness</a:t>
            </a:r>
            <a:r>
              <a:rPr lang="it-IT" sz="2000" dirty="0"/>
              <a:t> to </a:t>
            </a:r>
            <a:r>
              <a:rPr lang="it-IT" sz="2000" dirty="0" err="1"/>
              <a:t>any</a:t>
            </a:r>
            <a:r>
              <a:rPr lang="it-IT" sz="2000" dirty="0"/>
              <a:t> ECNS provider at </a:t>
            </a:r>
            <a:r>
              <a:rPr lang="it-IT" sz="2000" dirty="0" err="1"/>
              <a:t>any</a:t>
            </a:r>
            <a:r>
              <a:rPr lang="it-IT" sz="2000" dirty="0"/>
              <a:t> </a:t>
            </a:r>
            <a:r>
              <a:rPr lang="it-IT" sz="2000" dirty="0" err="1"/>
              <a:t>point</a:t>
            </a:r>
            <a:r>
              <a:rPr lang="it-IT" sz="2000" dirty="0"/>
              <a:t> </a:t>
            </a:r>
            <a:r>
              <a:rPr lang="it-IT" sz="2000" dirty="0" err="1"/>
              <a:t>during</a:t>
            </a:r>
            <a:r>
              <a:rPr lang="it-IT" sz="2000" dirty="0"/>
              <a:t> the </a:t>
            </a:r>
            <a:r>
              <a:rPr lang="it-IT" sz="2000" dirty="0" err="1"/>
              <a:t>lifetime</a:t>
            </a:r>
            <a:r>
              <a:rPr lang="it-IT" sz="2000" dirty="0"/>
              <a:t> of the network; chance for co-</a:t>
            </a:r>
            <a:r>
              <a:rPr lang="it-IT" sz="2000" dirty="0" err="1"/>
              <a:t>investors</a:t>
            </a:r>
            <a:r>
              <a:rPr lang="it-IT" sz="2000" dirty="0"/>
              <a:t> </a:t>
            </a:r>
            <a:r>
              <a:rPr lang="it-IT" sz="2000" dirty="0" err="1"/>
              <a:t>that</a:t>
            </a:r>
            <a:r>
              <a:rPr lang="it-IT" sz="2000" dirty="0"/>
              <a:t> are ECNS providers to compete in downstream </a:t>
            </a:r>
            <a:r>
              <a:rPr lang="it-IT" sz="2000" dirty="0" err="1" smtClean="0"/>
              <a:t>markets</a:t>
            </a:r>
            <a:r>
              <a:rPr lang="it-IT" sz="2000" dirty="0" smtClean="0"/>
              <a:t> </a:t>
            </a:r>
            <a:r>
              <a:rPr lang="it-IT" sz="2000" dirty="0" err="1"/>
              <a:t>effectively</a:t>
            </a:r>
            <a:r>
              <a:rPr lang="it-IT" sz="2000" dirty="0"/>
              <a:t> and </a:t>
            </a:r>
            <a:r>
              <a:rPr lang="it-IT" sz="2000" dirty="0" err="1"/>
              <a:t>sustainably</a:t>
            </a:r>
            <a:r>
              <a:rPr lang="it-IT" sz="2000" dirty="0"/>
              <a:t>; </a:t>
            </a:r>
            <a:r>
              <a:rPr lang="it-IT" sz="2000" dirty="0" err="1"/>
              <a:t>timely</a:t>
            </a:r>
            <a:r>
              <a:rPr lang="it-IT" sz="2000" dirty="0"/>
              <a:t> </a:t>
            </a:r>
            <a:r>
              <a:rPr lang="it-IT" sz="2000" dirty="0" err="1"/>
              <a:t>publicity</a:t>
            </a:r>
            <a:r>
              <a:rPr lang="it-IT" sz="2000" dirty="0"/>
              <a:t>, at </a:t>
            </a:r>
            <a:r>
              <a:rPr lang="it-IT" sz="2000" dirty="0" err="1"/>
              <a:t>least</a:t>
            </a:r>
            <a:r>
              <a:rPr lang="it-IT" sz="2000" dirty="0"/>
              <a:t> 6 </a:t>
            </a:r>
            <a:r>
              <a:rPr lang="it-IT" sz="2000" dirty="0" err="1"/>
              <a:t>months</a:t>
            </a:r>
            <a:r>
              <a:rPr lang="it-IT" sz="2000" dirty="0"/>
              <a:t> </a:t>
            </a:r>
            <a:r>
              <a:rPr lang="it-IT" sz="2000" dirty="0" err="1"/>
              <a:t>before</a:t>
            </a:r>
            <a:r>
              <a:rPr lang="it-IT" sz="2000" dirty="0"/>
              <a:t> </a:t>
            </a:r>
            <a:r>
              <a:rPr lang="it-IT" sz="2000" dirty="0" err="1"/>
              <a:t>deployment</a:t>
            </a:r>
            <a:r>
              <a:rPr lang="it-IT" sz="2000" dirty="0"/>
              <a:t> </a:t>
            </a:r>
            <a:r>
              <a:rPr lang="it-IT" sz="2000" dirty="0" err="1"/>
              <a:t>if</a:t>
            </a:r>
            <a:r>
              <a:rPr lang="it-IT" sz="2000" dirty="0"/>
              <a:t> operator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not</a:t>
            </a:r>
            <a:r>
              <a:rPr lang="it-IT" sz="2000" dirty="0"/>
              <a:t> </a:t>
            </a:r>
            <a:r>
              <a:rPr lang="it-IT" sz="2000" dirty="0" err="1"/>
              <a:t>wholesale-only</a:t>
            </a:r>
            <a:r>
              <a:rPr lang="it-IT" sz="2000" dirty="0"/>
              <a:t>; </a:t>
            </a:r>
            <a:r>
              <a:rPr lang="it-IT" sz="2000" dirty="0" err="1"/>
              <a:t>access</a:t>
            </a:r>
            <a:r>
              <a:rPr lang="it-IT" sz="2000" dirty="0"/>
              <a:t> to </a:t>
            </a:r>
            <a:r>
              <a:rPr lang="it-IT" sz="2000" dirty="0" err="1"/>
              <a:t>same</a:t>
            </a:r>
            <a:r>
              <a:rPr lang="it-IT" sz="2000" dirty="0"/>
              <a:t> </a:t>
            </a:r>
            <a:r>
              <a:rPr lang="it-IT" sz="2000" dirty="0" err="1"/>
              <a:t>conditions</a:t>
            </a:r>
            <a:r>
              <a:rPr lang="it-IT" sz="2000" dirty="0"/>
              <a:t> </a:t>
            </a:r>
            <a:r>
              <a:rPr lang="it-IT" sz="2000" dirty="0" err="1"/>
              <a:t>as</a:t>
            </a:r>
            <a:r>
              <a:rPr lang="it-IT" sz="2000" dirty="0"/>
              <a:t> </a:t>
            </a:r>
            <a:r>
              <a:rPr lang="it-IT" sz="2000" dirty="0" err="1"/>
              <a:t>before</a:t>
            </a:r>
            <a:r>
              <a:rPr lang="it-IT" sz="2000" dirty="0"/>
              <a:t> </a:t>
            </a:r>
            <a:r>
              <a:rPr lang="it-IT" sz="2000" dirty="0" err="1"/>
              <a:t>deployment</a:t>
            </a:r>
            <a:r>
              <a:rPr lang="it-IT" sz="2000" dirty="0"/>
              <a:t> for </a:t>
            </a:r>
            <a:r>
              <a:rPr lang="it-IT" sz="2000" dirty="0" err="1"/>
              <a:t>access-seekers</a:t>
            </a:r>
            <a:r>
              <a:rPr lang="it-IT" sz="2000" dirty="0"/>
              <a:t> </a:t>
            </a:r>
            <a:r>
              <a:rPr lang="it-IT" sz="2000" dirty="0" err="1" smtClean="0"/>
              <a:t>that</a:t>
            </a:r>
            <a:r>
              <a:rPr lang="it-IT" sz="2000" dirty="0" smtClean="0"/>
              <a:t> are </a:t>
            </a:r>
            <a:r>
              <a:rPr lang="it-IT" sz="2000" dirty="0" err="1" smtClean="0"/>
              <a:t>not</a:t>
            </a:r>
            <a:r>
              <a:rPr lang="it-IT" sz="2000" dirty="0" smtClean="0"/>
              <a:t> </a:t>
            </a:r>
            <a:r>
              <a:rPr lang="it-IT" sz="2000" dirty="0"/>
              <a:t>part in the </a:t>
            </a:r>
            <a:r>
              <a:rPr lang="it-IT" sz="2000" dirty="0" smtClean="0"/>
              <a:t>co-</a:t>
            </a:r>
            <a:r>
              <a:rPr lang="it-IT" sz="2000" dirty="0" err="1" smtClean="0"/>
              <a:t>investment</a:t>
            </a:r>
            <a:r>
              <a:rPr lang="it-IT" sz="2000" dirty="0" smtClean="0"/>
              <a:t>)</a:t>
            </a:r>
            <a:endParaRPr lang="it-IT" sz="2000" dirty="0"/>
          </a:p>
          <a:p>
            <a:pPr algn="just"/>
            <a:r>
              <a:rPr lang="it-IT" sz="2000" dirty="0"/>
              <a:t>NRA, in line with art. </a:t>
            </a:r>
            <a:r>
              <a:rPr lang="it-IT" sz="2000" dirty="0" smtClean="0"/>
              <a:t>79, </a:t>
            </a:r>
            <a:r>
              <a:rPr lang="it-IT" sz="2000" dirty="0"/>
              <a:t>to </a:t>
            </a:r>
            <a:r>
              <a:rPr lang="it-IT" sz="2000" dirty="0" err="1"/>
              <a:t>check</a:t>
            </a:r>
            <a:r>
              <a:rPr lang="it-IT" sz="2000" dirty="0"/>
              <a:t> </a:t>
            </a:r>
            <a:r>
              <a:rPr lang="it-IT" sz="2000" dirty="0" err="1"/>
              <a:t>if</a:t>
            </a:r>
            <a:r>
              <a:rPr lang="it-IT" sz="2000" dirty="0"/>
              <a:t> </a:t>
            </a:r>
            <a:r>
              <a:rPr lang="it-IT" sz="2000" dirty="0" err="1"/>
              <a:t>criteria</a:t>
            </a:r>
            <a:r>
              <a:rPr lang="it-IT" sz="2000" dirty="0"/>
              <a:t> are </a:t>
            </a:r>
            <a:r>
              <a:rPr lang="it-IT" sz="2000" dirty="0" err="1"/>
              <a:t>all</a:t>
            </a:r>
            <a:r>
              <a:rPr lang="it-IT" sz="2000" dirty="0"/>
              <a:t> </a:t>
            </a:r>
            <a:r>
              <a:rPr lang="it-IT" sz="2000" dirty="0" err="1"/>
              <a:t>met</a:t>
            </a:r>
            <a:r>
              <a:rPr lang="it-IT" sz="2000" dirty="0"/>
              <a:t>; </a:t>
            </a:r>
            <a:r>
              <a:rPr lang="it-IT" sz="2000" dirty="0" err="1"/>
              <a:t>if</a:t>
            </a:r>
            <a:r>
              <a:rPr lang="it-IT" sz="2000" dirty="0"/>
              <a:t> so, </a:t>
            </a:r>
            <a:r>
              <a:rPr lang="it-IT" sz="2000" dirty="0" err="1"/>
              <a:t>it</a:t>
            </a:r>
            <a:r>
              <a:rPr lang="it-IT" sz="2000" dirty="0"/>
              <a:t> </a:t>
            </a:r>
            <a:r>
              <a:rPr lang="it-IT" sz="2000" dirty="0" err="1"/>
              <a:t>shall</a:t>
            </a:r>
            <a:r>
              <a:rPr lang="it-IT" sz="2000" dirty="0"/>
              <a:t> </a:t>
            </a:r>
            <a:r>
              <a:rPr lang="it-IT" sz="2000" dirty="0" err="1"/>
              <a:t>make</a:t>
            </a:r>
            <a:r>
              <a:rPr lang="it-IT" sz="2000" dirty="0"/>
              <a:t> the </a:t>
            </a:r>
            <a:r>
              <a:rPr lang="it-IT" sz="2000" dirty="0" err="1"/>
              <a:t>commitments</a:t>
            </a:r>
            <a:r>
              <a:rPr lang="it-IT" sz="2000" dirty="0"/>
              <a:t> </a:t>
            </a:r>
            <a:r>
              <a:rPr lang="it-IT" sz="2000" dirty="0" err="1"/>
              <a:t>binding</a:t>
            </a:r>
            <a:r>
              <a:rPr lang="it-IT" sz="2000" dirty="0"/>
              <a:t> and decide </a:t>
            </a:r>
            <a:r>
              <a:rPr lang="it-IT" sz="2000" dirty="0" err="1"/>
              <a:t>not</a:t>
            </a:r>
            <a:r>
              <a:rPr lang="it-IT" sz="2000" dirty="0"/>
              <a:t> to impose </a:t>
            </a:r>
            <a:r>
              <a:rPr lang="it-IT" sz="2000" dirty="0" err="1"/>
              <a:t>further</a:t>
            </a:r>
            <a:r>
              <a:rPr lang="it-IT" sz="2000" dirty="0"/>
              <a:t> </a:t>
            </a:r>
            <a:r>
              <a:rPr lang="it-IT" sz="2000" dirty="0" err="1"/>
              <a:t>obligations</a:t>
            </a:r>
            <a:r>
              <a:rPr lang="it-IT" sz="2000" dirty="0"/>
              <a:t> on the network </a:t>
            </a:r>
            <a:r>
              <a:rPr lang="it-IT" sz="2000" dirty="0" err="1"/>
              <a:t>parts</a:t>
            </a:r>
            <a:r>
              <a:rPr lang="it-IT" sz="2000" dirty="0"/>
              <a:t> </a:t>
            </a:r>
            <a:r>
              <a:rPr lang="it-IT" sz="2000" dirty="0" err="1"/>
              <a:t>subject</a:t>
            </a:r>
            <a:r>
              <a:rPr lang="it-IT" sz="2000" dirty="0"/>
              <a:t> to </a:t>
            </a:r>
            <a:r>
              <a:rPr lang="it-IT" sz="2000" dirty="0" err="1"/>
              <a:t>commitments</a:t>
            </a:r>
            <a:r>
              <a:rPr lang="it-IT" sz="2000" dirty="0"/>
              <a:t>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112350-7D1F-4F7B-A7EF-9C24A53D12C6}" type="slidenum">
              <a:rPr lang="de-DE" smtClean="0"/>
              <a:pPr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036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t-IT" sz="2400" dirty="0" err="1"/>
              <a:t>NRAs</a:t>
            </a:r>
            <a:r>
              <a:rPr lang="it-IT" sz="2400" dirty="0"/>
              <a:t> </a:t>
            </a:r>
            <a:r>
              <a:rPr lang="it-IT" sz="2400" dirty="0" err="1"/>
              <a:t>still</a:t>
            </a:r>
            <a:r>
              <a:rPr lang="it-IT" sz="2400" dirty="0"/>
              <a:t> </a:t>
            </a:r>
            <a:r>
              <a:rPr lang="it-IT" sz="2400" dirty="0" err="1"/>
              <a:t>able</a:t>
            </a:r>
            <a:r>
              <a:rPr lang="it-IT" sz="2400" dirty="0"/>
              <a:t> to </a:t>
            </a:r>
            <a:r>
              <a:rPr lang="it-IT" sz="2400" dirty="0" smtClean="0"/>
              <a:t>impose, </a:t>
            </a:r>
            <a:r>
              <a:rPr lang="it-IT" sz="2400" dirty="0" err="1"/>
              <a:t>maintain</a:t>
            </a:r>
            <a:r>
              <a:rPr lang="it-IT" sz="2400" dirty="0"/>
              <a:t> or </a:t>
            </a:r>
            <a:r>
              <a:rPr lang="it-IT" sz="2400" dirty="0" err="1"/>
              <a:t>adapt</a:t>
            </a:r>
            <a:r>
              <a:rPr lang="it-IT" sz="2400" dirty="0"/>
              <a:t> </a:t>
            </a:r>
            <a:r>
              <a:rPr lang="it-IT" sz="2400" dirty="0" err="1"/>
              <a:t>remedies</a:t>
            </a:r>
            <a:r>
              <a:rPr lang="it-IT" sz="2400" dirty="0"/>
              <a:t> on </a:t>
            </a:r>
            <a:r>
              <a:rPr lang="it-IT" sz="2400" dirty="0" err="1"/>
              <a:t>very</a:t>
            </a:r>
            <a:r>
              <a:rPr lang="it-IT" sz="2400" dirty="0"/>
              <a:t> high </a:t>
            </a:r>
            <a:r>
              <a:rPr lang="it-IT" sz="2400" dirty="0" err="1"/>
              <a:t>capacity</a:t>
            </a:r>
            <a:r>
              <a:rPr lang="it-IT" sz="2400" dirty="0"/>
              <a:t> networks in </a:t>
            </a:r>
            <a:r>
              <a:rPr lang="it-IT" sz="2400" dirty="0" err="1"/>
              <a:t>duly</a:t>
            </a:r>
            <a:r>
              <a:rPr lang="it-IT" sz="2400" dirty="0"/>
              <a:t> </a:t>
            </a:r>
            <a:r>
              <a:rPr lang="it-IT" sz="2400" dirty="0" err="1"/>
              <a:t>justified</a:t>
            </a:r>
            <a:r>
              <a:rPr lang="it-IT" sz="2400" dirty="0"/>
              <a:t> </a:t>
            </a:r>
            <a:r>
              <a:rPr lang="it-IT" sz="2400" dirty="0" err="1"/>
              <a:t>circumstances</a:t>
            </a:r>
            <a:r>
              <a:rPr lang="it-IT" sz="2400" dirty="0"/>
              <a:t> to </a:t>
            </a:r>
            <a:r>
              <a:rPr lang="it-IT" sz="2400" dirty="0" err="1"/>
              <a:t>address</a:t>
            </a:r>
            <a:r>
              <a:rPr lang="it-IT" sz="2400" dirty="0"/>
              <a:t> </a:t>
            </a:r>
            <a:r>
              <a:rPr lang="it-IT" sz="2400" dirty="0" err="1"/>
              <a:t>competition</a:t>
            </a:r>
            <a:r>
              <a:rPr lang="it-IT" sz="2400" dirty="0"/>
              <a:t> </a:t>
            </a:r>
            <a:r>
              <a:rPr lang="it-IT" sz="2400" dirty="0" err="1"/>
              <a:t>problems</a:t>
            </a:r>
            <a:r>
              <a:rPr lang="it-IT" sz="2400" dirty="0"/>
              <a:t> </a:t>
            </a:r>
            <a:r>
              <a:rPr lang="it-IT" sz="2400" dirty="0" err="1"/>
              <a:t>that</a:t>
            </a:r>
            <a:r>
              <a:rPr lang="it-IT" sz="2400" dirty="0"/>
              <a:t> </a:t>
            </a:r>
            <a:r>
              <a:rPr lang="it-IT" sz="2400" dirty="0" err="1"/>
              <a:t>cannot</a:t>
            </a:r>
            <a:r>
              <a:rPr lang="it-IT" sz="2400" dirty="0"/>
              <a:t> </a:t>
            </a:r>
            <a:r>
              <a:rPr lang="it-IT" sz="2400" dirty="0" err="1"/>
              <a:t>otherwise</a:t>
            </a:r>
            <a:r>
              <a:rPr lang="it-IT" sz="2400" dirty="0"/>
              <a:t> be </a:t>
            </a:r>
            <a:r>
              <a:rPr lang="it-IT" sz="2400" dirty="0" err="1"/>
              <a:t>addressed</a:t>
            </a:r>
            <a:endParaRPr lang="it-IT" sz="2400" dirty="0"/>
          </a:p>
          <a:p>
            <a:pPr algn="just"/>
            <a:r>
              <a:rPr lang="it-IT" sz="2400" dirty="0"/>
              <a:t>BEREC to </a:t>
            </a:r>
            <a:r>
              <a:rPr lang="it-IT" sz="2400" dirty="0" err="1"/>
              <a:t>adopt</a:t>
            </a:r>
            <a:r>
              <a:rPr lang="it-IT" sz="2400" dirty="0"/>
              <a:t> </a:t>
            </a:r>
            <a:r>
              <a:rPr lang="it-IT" sz="2400" dirty="0" err="1"/>
              <a:t>Guidelines</a:t>
            </a:r>
            <a:r>
              <a:rPr lang="it-IT" sz="2400" dirty="0"/>
              <a:t> on the </a:t>
            </a:r>
            <a:r>
              <a:rPr lang="it-IT" sz="2400" dirty="0" err="1"/>
              <a:t>consistent</a:t>
            </a:r>
            <a:r>
              <a:rPr lang="it-IT" sz="2400" dirty="0"/>
              <a:t> </a:t>
            </a:r>
            <a:r>
              <a:rPr lang="it-IT" sz="2400" dirty="0" err="1"/>
              <a:t>application</a:t>
            </a:r>
            <a:r>
              <a:rPr lang="it-IT" sz="2400" dirty="0"/>
              <a:t> by </a:t>
            </a:r>
            <a:r>
              <a:rPr lang="it-IT" sz="2400" dirty="0" err="1"/>
              <a:t>NRAs</a:t>
            </a:r>
            <a:r>
              <a:rPr lang="it-IT" sz="2400" dirty="0"/>
              <a:t> of </a:t>
            </a:r>
            <a:r>
              <a:rPr lang="it-IT" sz="2400" dirty="0" err="1"/>
              <a:t>criteria</a:t>
            </a:r>
            <a:r>
              <a:rPr lang="it-IT" sz="2400" dirty="0"/>
              <a:t> to </a:t>
            </a:r>
            <a:r>
              <a:rPr lang="it-IT" sz="2400" dirty="0" err="1"/>
              <a:t>evaluate</a:t>
            </a:r>
            <a:r>
              <a:rPr lang="it-IT" sz="2400" dirty="0"/>
              <a:t> </a:t>
            </a:r>
            <a:r>
              <a:rPr lang="it-IT" sz="2400" dirty="0" err="1" smtClean="0"/>
              <a:t>commitments</a:t>
            </a:r>
            <a:endParaRPr lang="it-IT" sz="2400" dirty="0" smtClean="0"/>
          </a:p>
          <a:p>
            <a:pPr algn="just"/>
            <a:r>
              <a:rPr lang="it-IT" sz="2400" dirty="0" err="1"/>
              <a:t>Also</a:t>
            </a:r>
            <a:r>
              <a:rPr lang="it-IT" sz="2400" dirty="0"/>
              <a:t>, </a:t>
            </a:r>
            <a:r>
              <a:rPr lang="it-IT" sz="2400" dirty="0" err="1"/>
              <a:t>if</a:t>
            </a:r>
            <a:r>
              <a:rPr lang="it-IT" sz="2400" dirty="0"/>
              <a:t> </a:t>
            </a:r>
            <a:r>
              <a:rPr lang="it-IT" sz="2400" dirty="0" err="1"/>
              <a:t>certain</a:t>
            </a:r>
            <a:r>
              <a:rPr lang="it-IT" sz="2400" dirty="0"/>
              <a:t> </a:t>
            </a:r>
            <a:r>
              <a:rPr lang="it-IT" sz="2400" dirty="0" err="1"/>
              <a:t>criteria</a:t>
            </a:r>
            <a:r>
              <a:rPr lang="it-IT" sz="2400" dirty="0"/>
              <a:t> are </a:t>
            </a:r>
            <a:r>
              <a:rPr lang="it-IT" sz="2400" dirty="0" err="1"/>
              <a:t>met</a:t>
            </a:r>
            <a:r>
              <a:rPr lang="it-IT" sz="2400" dirty="0"/>
              <a:t>, the NRA </a:t>
            </a:r>
            <a:r>
              <a:rPr lang="it-IT" sz="2400" dirty="0" err="1"/>
              <a:t>may</a:t>
            </a:r>
            <a:r>
              <a:rPr lang="it-IT" sz="2400" dirty="0"/>
              <a:t> </a:t>
            </a:r>
            <a:r>
              <a:rPr lang="it-IT" sz="2400" dirty="0" err="1"/>
              <a:t>only</a:t>
            </a:r>
            <a:r>
              <a:rPr lang="it-IT" sz="2400" dirty="0"/>
              <a:t> impose </a:t>
            </a:r>
            <a:r>
              <a:rPr lang="it-IT" sz="2400" dirty="0" err="1"/>
              <a:t>regulatory</a:t>
            </a:r>
            <a:r>
              <a:rPr lang="it-IT" sz="2400" dirty="0"/>
              <a:t> </a:t>
            </a:r>
            <a:r>
              <a:rPr lang="it-IT" sz="2400" dirty="0" err="1"/>
              <a:t>obligations</a:t>
            </a:r>
            <a:r>
              <a:rPr lang="it-IT" sz="2400" dirty="0"/>
              <a:t> </a:t>
            </a:r>
            <a:r>
              <a:rPr lang="it-IT" sz="2400" dirty="0" err="1"/>
              <a:t>acc</a:t>
            </a:r>
            <a:r>
              <a:rPr lang="it-IT" sz="2400" dirty="0"/>
              <a:t>. to </a:t>
            </a:r>
            <a:br>
              <a:rPr lang="it-IT" sz="2400" dirty="0"/>
            </a:br>
            <a:r>
              <a:rPr lang="it-IT" sz="2400" dirty="0"/>
              <a:t>Art. 68 – 71 or relative to fair and </a:t>
            </a:r>
            <a:r>
              <a:rPr lang="it-IT" sz="2400" dirty="0" err="1"/>
              <a:t>reasonable</a:t>
            </a:r>
            <a:r>
              <a:rPr lang="it-IT" sz="2400" dirty="0"/>
              <a:t> </a:t>
            </a:r>
            <a:r>
              <a:rPr lang="it-IT" sz="2400" dirty="0" err="1"/>
              <a:t>pricing</a:t>
            </a:r>
            <a:r>
              <a:rPr lang="it-IT" sz="2400" dirty="0"/>
              <a:t> on so-</a:t>
            </a:r>
            <a:r>
              <a:rPr lang="it-IT" sz="2400" dirty="0" err="1"/>
              <a:t>called</a:t>
            </a:r>
            <a:r>
              <a:rPr lang="it-IT" sz="2400" dirty="0"/>
              <a:t> «</a:t>
            </a:r>
            <a:r>
              <a:rPr lang="it-IT" sz="2400" dirty="0" err="1"/>
              <a:t>wholesale-only</a:t>
            </a:r>
            <a:r>
              <a:rPr lang="it-IT" sz="2400" dirty="0"/>
              <a:t>» </a:t>
            </a:r>
            <a:r>
              <a:rPr lang="it-IT" sz="2400" dirty="0" err="1"/>
              <a:t>operators</a:t>
            </a:r>
            <a:r>
              <a:rPr lang="it-IT" sz="2400" dirty="0"/>
              <a:t> (</a:t>
            </a:r>
            <a:r>
              <a:rPr lang="it-IT" sz="2400" dirty="0" err="1"/>
              <a:t>acc</a:t>
            </a:r>
            <a:r>
              <a:rPr lang="it-IT" sz="2400" dirty="0"/>
              <a:t>. to Art. </a:t>
            </a:r>
            <a:r>
              <a:rPr lang="it-IT" sz="2400" dirty="0" smtClean="0"/>
              <a:t>80).</a:t>
            </a:r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112350-7D1F-4F7B-A7EF-9C24A53D12C6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684213" y="52388"/>
            <a:ext cx="6021387" cy="496887"/>
          </a:xfrm>
        </p:spPr>
        <p:txBody>
          <a:bodyPr/>
          <a:lstStyle/>
          <a:p>
            <a:r>
              <a:rPr lang="de-DE" dirty="0"/>
              <a:t>C</a:t>
            </a:r>
            <a:r>
              <a:rPr lang="de-DE" dirty="0" smtClean="0"/>
              <a:t>o-Investment (Art. 76.2)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2158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61950" indent="-361950">
              <a:spcBef>
                <a:spcPct val="30000"/>
              </a:spcBef>
            </a:pPr>
            <a:r>
              <a:rPr lang="de-DE" sz="1600" dirty="0" smtClean="0"/>
              <a:t>Co-Investment </a:t>
            </a:r>
            <a:r>
              <a:rPr lang="de-DE" sz="1600" dirty="0"/>
              <a:t>(Art. </a:t>
            </a:r>
            <a:r>
              <a:rPr lang="de-DE" sz="1600" dirty="0" smtClean="0"/>
              <a:t>76, 79)</a:t>
            </a:r>
            <a:endParaRPr lang="de-DE" sz="1600" dirty="0"/>
          </a:p>
        </p:txBody>
      </p:sp>
      <p:sp>
        <p:nvSpPr>
          <p:cNvPr id="28" name="Inhaltsplatzhalter 27"/>
          <p:cNvSpPr>
            <a:spLocks noGrp="1"/>
          </p:cNvSpPr>
          <p:nvPr>
            <p:ph idx="1"/>
          </p:nvPr>
        </p:nvSpPr>
        <p:spPr>
          <a:xfrm>
            <a:off x="323528" y="908720"/>
            <a:ext cx="8640959" cy="5472608"/>
          </a:xfrm>
        </p:spPr>
        <p:txBody>
          <a:bodyPr/>
          <a:lstStyle/>
          <a:p>
            <a:pPr lvl="0"/>
            <a:r>
              <a:rPr lang="de-DE" sz="1800" b="1" dirty="0" smtClean="0"/>
              <a:t>Substantial </a:t>
            </a:r>
            <a:r>
              <a:rPr lang="de-DE" sz="1800" b="1" dirty="0" err="1" smtClean="0"/>
              <a:t>provisons</a:t>
            </a:r>
            <a:r>
              <a:rPr lang="de-DE" sz="1800" dirty="0" smtClean="0"/>
              <a:t> in Art. 76, </a:t>
            </a:r>
            <a:r>
              <a:rPr lang="de-DE" sz="1800" b="1" dirty="0" err="1" smtClean="0"/>
              <a:t>procedural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provisions</a:t>
            </a:r>
            <a:r>
              <a:rPr lang="de-DE" sz="1800" b="1" dirty="0" smtClean="0"/>
              <a:t> </a:t>
            </a:r>
            <a:r>
              <a:rPr lang="de-DE" sz="1800" dirty="0" smtClean="0"/>
              <a:t>in 79</a:t>
            </a:r>
          </a:p>
          <a:p>
            <a:pPr lvl="0"/>
            <a:r>
              <a:rPr lang="de-DE" sz="1800" b="1" dirty="0" err="1" smtClean="0"/>
              <a:t>Regulatory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forebearance</a:t>
            </a:r>
            <a:r>
              <a:rPr lang="de-DE" sz="1800" b="1" dirty="0" smtClean="0"/>
              <a:t> of SMP </a:t>
            </a:r>
            <a:r>
              <a:rPr lang="de-DE" sz="1800" b="1" dirty="0" err="1" smtClean="0"/>
              <a:t>operators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under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certain</a:t>
            </a:r>
            <a:r>
              <a:rPr lang="de-DE" sz="1800" b="1" dirty="0" smtClean="0"/>
              <a:t>  </a:t>
            </a:r>
            <a:r>
              <a:rPr lang="de-DE" sz="1800" b="1" dirty="0" err="1" smtClean="0"/>
              <a:t>conditions</a:t>
            </a:r>
            <a:r>
              <a:rPr lang="de-DE" sz="1800" b="1" dirty="0" smtClean="0"/>
              <a:t>:</a:t>
            </a:r>
          </a:p>
          <a:p>
            <a:pPr lvl="0"/>
            <a:r>
              <a:rPr lang="de-DE" sz="1800" b="1" dirty="0" err="1" smtClean="0"/>
              <a:t>Offer</a:t>
            </a:r>
            <a:r>
              <a:rPr lang="de-DE" sz="1800" dirty="0"/>
              <a:t> </a:t>
            </a:r>
            <a:r>
              <a:rPr lang="de-DE" sz="1800" dirty="0" err="1" smtClean="0"/>
              <a:t>to</a:t>
            </a:r>
            <a:r>
              <a:rPr lang="de-DE" sz="1800" dirty="0" smtClean="0"/>
              <a:t> open </a:t>
            </a:r>
            <a:r>
              <a:rPr lang="de-DE" sz="1800" dirty="0" err="1" smtClean="0"/>
              <a:t>new</a:t>
            </a:r>
            <a:r>
              <a:rPr lang="de-DE" sz="1800" dirty="0" smtClean="0"/>
              <a:t> VHCN (</a:t>
            </a:r>
            <a:r>
              <a:rPr lang="de-DE" sz="1800" dirty="0" err="1" smtClean="0"/>
              <a:t>optical</a:t>
            </a:r>
            <a:r>
              <a:rPr lang="de-DE" sz="1800" dirty="0" smtClean="0"/>
              <a:t> </a:t>
            </a:r>
            <a:r>
              <a:rPr lang="de-DE" sz="1800" dirty="0" err="1" smtClean="0"/>
              <a:t>fibre</a:t>
            </a:r>
            <a:r>
              <a:rPr lang="de-DE" sz="1800" dirty="0" smtClean="0"/>
              <a:t> </a:t>
            </a:r>
            <a:r>
              <a:rPr lang="de-DE" sz="1800" dirty="0" err="1" smtClean="0"/>
              <a:t>to</a:t>
            </a:r>
            <a:r>
              <a:rPr lang="de-DE" sz="1800" dirty="0" smtClean="0"/>
              <a:t> </a:t>
            </a:r>
            <a:r>
              <a:rPr lang="de-DE" sz="1800" dirty="0" err="1" smtClean="0"/>
              <a:t>premises</a:t>
            </a:r>
            <a:r>
              <a:rPr lang="de-DE" sz="1800" dirty="0" smtClean="0"/>
              <a:t> </a:t>
            </a:r>
            <a:r>
              <a:rPr lang="de-DE" sz="1800" dirty="0" err="1" smtClean="0"/>
              <a:t>or</a:t>
            </a:r>
            <a:r>
              <a:rPr lang="de-DE" sz="1800" dirty="0" smtClean="0"/>
              <a:t> </a:t>
            </a:r>
            <a:r>
              <a:rPr lang="de-DE" sz="1800" dirty="0" err="1" smtClean="0"/>
              <a:t>base</a:t>
            </a:r>
            <a:r>
              <a:rPr lang="de-DE" sz="1800" dirty="0" smtClean="0"/>
              <a:t> </a:t>
            </a:r>
            <a:r>
              <a:rPr lang="de-DE" sz="1800" dirty="0" err="1" smtClean="0"/>
              <a:t>station</a:t>
            </a:r>
            <a:r>
              <a:rPr lang="de-DE" sz="1800" dirty="0" smtClean="0"/>
              <a:t>) </a:t>
            </a:r>
            <a:r>
              <a:rPr lang="de-DE" sz="1800" dirty="0" err="1" smtClean="0"/>
              <a:t>for</a:t>
            </a:r>
            <a:r>
              <a:rPr lang="de-DE" sz="1800" dirty="0" smtClean="0"/>
              <a:t> </a:t>
            </a:r>
            <a:r>
              <a:rPr lang="de-DE" sz="1800" dirty="0" err="1" smtClean="0"/>
              <a:t>co</a:t>
            </a:r>
            <a:r>
              <a:rPr lang="de-DE" sz="1800" dirty="0" smtClean="0"/>
              <a:t>-investment (e.g. </a:t>
            </a:r>
            <a:r>
              <a:rPr lang="de-DE" sz="1800" dirty="0"/>
              <a:t>C</a:t>
            </a:r>
            <a:r>
              <a:rPr lang="de-DE" sz="1800" dirty="0" smtClean="0"/>
              <a:t>o-Ownership/</a:t>
            </a:r>
            <a:r>
              <a:rPr lang="de-DE" sz="1800" dirty="0" err="1" smtClean="0"/>
              <a:t>LongTerm</a:t>
            </a:r>
            <a:r>
              <a:rPr lang="de-DE" sz="1800" dirty="0" smtClean="0"/>
              <a:t> </a:t>
            </a:r>
            <a:r>
              <a:rPr lang="de-DE" sz="1800" dirty="0" err="1" smtClean="0"/>
              <a:t>Risk</a:t>
            </a:r>
            <a:r>
              <a:rPr lang="de-DE" sz="1800" dirty="0" smtClean="0"/>
              <a:t> </a:t>
            </a:r>
            <a:r>
              <a:rPr lang="de-DE" sz="1800" dirty="0" err="1" smtClean="0"/>
              <a:t>sharing</a:t>
            </a:r>
            <a:r>
              <a:rPr lang="de-DE" sz="1800" dirty="0" smtClean="0"/>
              <a:t> (</a:t>
            </a:r>
            <a:r>
              <a:rPr lang="de-DE" sz="1800" dirty="0" err="1" smtClean="0"/>
              <a:t>purchase</a:t>
            </a:r>
            <a:r>
              <a:rPr lang="de-DE" sz="1800" dirty="0" smtClean="0"/>
              <a:t> </a:t>
            </a:r>
            <a:r>
              <a:rPr lang="de-DE" sz="1800" dirty="0" err="1" smtClean="0"/>
              <a:t>agreements</a:t>
            </a:r>
            <a:r>
              <a:rPr lang="de-DE" sz="1800" dirty="0" smtClean="0"/>
              <a:t>)  </a:t>
            </a:r>
          </a:p>
          <a:p>
            <a:pPr lvl="0"/>
            <a:r>
              <a:rPr lang="de-DE" sz="1800" b="1" dirty="0" err="1" smtClean="0"/>
              <a:t>Cumulative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conditions</a:t>
            </a:r>
            <a:r>
              <a:rPr lang="de-DE" sz="1800" b="1" dirty="0" smtClean="0"/>
              <a:t>: </a:t>
            </a:r>
          </a:p>
          <a:p>
            <a:pPr lvl="1"/>
            <a:r>
              <a:rPr lang="de-DE" sz="1800" dirty="0" smtClean="0"/>
              <a:t>Co-investment must </a:t>
            </a:r>
            <a:r>
              <a:rPr lang="de-DE" sz="1800" dirty="0" err="1" smtClean="0"/>
              <a:t>be</a:t>
            </a:r>
            <a:r>
              <a:rPr lang="de-DE" sz="1800" dirty="0" smtClean="0"/>
              <a:t> open </a:t>
            </a:r>
            <a:r>
              <a:rPr lang="de-DE" sz="1800" dirty="0" err="1" smtClean="0"/>
              <a:t>to</a:t>
            </a:r>
            <a:r>
              <a:rPr lang="de-DE" sz="1800" dirty="0" smtClean="0"/>
              <a:t> all </a:t>
            </a:r>
            <a:r>
              <a:rPr lang="de-DE" sz="1800" dirty="0" err="1" smtClean="0"/>
              <a:t>co</a:t>
            </a:r>
            <a:r>
              <a:rPr lang="de-DE" sz="1800" dirty="0" smtClean="0"/>
              <a:t>-investors </a:t>
            </a:r>
            <a:r>
              <a:rPr lang="de-DE" sz="1800" dirty="0" err="1" smtClean="0"/>
              <a:t>for</a:t>
            </a:r>
            <a:r>
              <a:rPr lang="de-DE" sz="1800" dirty="0" smtClean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</a:t>
            </a:r>
            <a:r>
              <a:rPr lang="de-DE" sz="1800" dirty="0" err="1" smtClean="0"/>
              <a:t>whole</a:t>
            </a:r>
            <a:r>
              <a:rPr lang="de-DE" sz="1800" dirty="0" smtClean="0"/>
              <a:t> </a:t>
            </a:r>
            <a:r>
              <a:rPr lang="de-DE" sz="1800" dirty="0" err="1" smtClean="0"/>
              <a:t>duration</a:t>
            </a:r>
            <a:r>
              <a:rPr lang="de-DE" sz="1800" dirty="0" smtClean="0"/>
              <a:t> of </a:t>
            </a:r>
            <a:r>
              <a:rPr lang="de-DE" sz="1800" dirty="0" err="1" smtClean="0"/>
              <a:t>the</a:t>
            </a:r>
            <a:r>
              <a:rPr lang="de-DE" sz="1800" dirty="0" smtClean="0"/>
              <a:t> </a:t>
            </a:r>
            <a:r>
              <a:rPr lang="de-DE" sz="1800" dirty="0" err="1" smtClean="0"/>
              <a:t>network</a:t>
            </a:r>
            <a:r>
              <a:rPr lang="de-DE" sz="1800" dirty="0" smtClean="0"/>
              <a:t> </a:t>
            </a:r>
            <a:r>
              <a:rPr lang="de-DE" sz="1800" dirty="0" err="1" smtClean="0"/>
              <a:t>elements</a:t>
            </a:r>
            <a:r>
              <a:rPr lang="de-DE" sz="1800" dirty="0" smtClean="0"/>
              <a:t>;</a:t>
            </a:r>
          </a:p>
          <a:p>
            <a:pPr lvl="1"/>
            <a:r>
              <a:rPr lang="de-DE" sz="1800" dirty="0" smtClean="0"/>
              <a:t>Co-investor </a:t>
            </a:r>
            <a:r>
              <a:rPr lang="de-DE" sz="1800" dirty="0" err="1" smtClean="0"/>
              <a:t>is</a:t>
            </a:r>
            <a:r>
              <a:rPr lang="de-DE" sz="1800" dirty="0" smtClean="0"/>
              <a:t> </a:t>
            </a:r>
            <a:r>
              <a:rPr lang="de-DE" sz="1800" dirty="0" err="1" smtClean="0"/>
              <a:t>able</a:t>
            </a:r>
            <a:r>
              <a:rPr lang="de-DE" sz="1800" dirty="0" smtClean="0"/>
              <a:t> </a:t>
            </a:r>
            <a:r>
              <a:rPr lang="de-DE" sz="1800" dirty="0" err="1" smtClean="0"/>
              <a:t>to</a:t>
            </a:r>
            <a:r>
              <a:rPr lang="de-DE" sz="1800" dirty="0" smtClean="0"/>
              <a:t> </a:t>
            </a:r>
            <a:r>
              <a:rPr lang="de-DE" sz="1800" dirty="0" err="1" smtClean="0"/>
              <a:t>efficiently</a:t>
            </a:r>
            <a:r>
              <a:rPr lang="de-DE" sz="1800" dirty="0" smtClean="0"/>
              <a:t> </a:t>
            </a:r>
            <a:r>
              <a:rPr lang="de-DE" sz="1800" dirty="0" err="1" smtClean="0"/>
              <a:t>and</a:t>
            </a:r>
            <a:r>
              <a:rPr lang="de-DE" sz="1800" dirty="0" smtClean="0"/>
              <a:t> </a:t>
            </a:r>
            <a:r>
              <a:rPr lang="de-DE" sz="1800" dirty="0" err="1" smtClean="0"/>
              <a:t>sustainably</a:t>
            </a:r>
            <a:r>
              <a:rPr lang="de-DE" sz="1800" dirty="0" smtClean="0"/>
              <a:t> </a:t>
            </a:r>
            <a:r>
              <a:rPr lang="de-DE" sz="1800" dirty="0" err="1" smtClean="0"/>
              <a:t>compete</a:t>
            </a:r>
            <a:r>
              <a:rPr lang="de-DE" sz="1800" dirty="0" smtClean="0"/>
              <a:t> on </a:t>
            </a:r>
            <a:r>
              <a:rPr lang="de-DE" sz="1800" dirty="0" err="1" smtClean="0"/>
              <a:t>the</a:t>
            </a:r>
            <a:r>
              <a:rPr lang="de-DE" sz="1800" dirty="0" smtClean="0"/>
              <a:t> </a:t>
            </a:r>
            <a:r>
              <a:rPr lang="de-DE" sz="1800" dirty="0" err="1" smtClean="0"/>
              <a:t>basis</a:t>
            </a:r>
            <a:r>
              <a:rPr lang="de-DE" sz="1800" dirty="0" smtClean="0"/>
              <a:t> of fair, </a:t>
            </a:r>
            <a:r>
              <a:rPr lang="de-DE" sz="1800" dirty="0" err="1" smtClean="0"/>
              <a:t>reasonable</a:t>
            </a:r>
            <a:r>
              <a:rPr lang="de-DE" sz="1800" dirty="0" smtClean="0"/>
              <a:t>, non-</a:t>
            </a:r>
            <a:r>
              <a:rPr lang="de-DE" sz="1800" dirty="0" err="1" smtClean="0"/>
              <a:t>discriminatory</a:t>
            </a:r>
            <a:r>
              <a:rPr lang="de-DE" sz="1800" dirty="0" smtClean="0"/>
              <a:t> </a:t>
            </a:r>
            <a:r>
              <a:rPr lang="de-DE" sz="1800" dirty="0" err="1" smtClean="0"/>
              <a:t>terms</a:t>
            </a:r>
            <a:endParaRPr lang="de-DE" sz="1800" dirty="0" smtClean="0"/>
          </a:p>
          <a:p>
            <a:pPr lvl="1"/>
            <a:r>
              <a:rPr lang="de-DE" sz="1800" dirty="0" err="1" smtClean="0"/>
              <a:t>Offer</a:t>
            </a:r>
            <a:r>
              <a:rPr lang="de-DE" sz="1800" dirty="0" smtClean="0"/>
              <a:t> must </a:t>
            </a:r>
            <a:r>
              <a:rPr lang="de-DE" sz="1800" dirty="0" err="1" smtClean="0"/>
              <a:t>be</a:t>
            </a:r>
            <a:r>
              <a:rPr lang="de-DE" sz="1800" dirty="0" smtClean="0"/>
              <a:t> </a:t>
            </a:r>
            <a:r>
              <a:rPr lang="de-DE" sz="1800" dirty="0" err="1" smtClean="0"/>
              <a:t>timely</a:t>
            </a:r>
            <a:r>
              <a:rPr lang="de-DE" sz="1800" dirty="0" smtClean="0"/>
              <a:t> </a:t>
            </a:r>
            <a:r>
              <a:rPr lang="de-DE" sz="1800" dirty="0" err="1" smtClean="0"/>
              <a:t>published</a:t>
            </a:r>
            <a:r>
              <a:rPr lang="de-DE" sz="1800" dirty="0" smtClean="0"/>
              <a:t>, i.e. at least </a:t>
            </a:r>
            <a:r>
              <a:rPr lang="de-DE" sz="1800" dirty="0" err="1" smtClean="0"/>
              <a:t>six</a:t>
            </a:r>
            <a:r>
              <a:rPr lang="de-DE" sz="1800" dirty="0" smtClean="0"/>
              <a:t> </a:t>
            </a:r>
            <a:r>
              <a:rPr lang="de-DE" sz="1800" dirty="0" err="1" smtClean="0"/>
              <a:t>months</a:t>
            </a:r>
            <a:r>
              <a:rPr lang="de-DE" sz="1800" dirty="0" smtClean="0"/>
              <a:t> </a:t>
            </a:r>
            <a:r>
              <a:rPr lang="de-DE" sz="1800" dirty="0" err="1" smtClean="0"/>
              <a:t>before</a:t>
            </a:r>
            <a:r>
              <a:rPr lang="de-DE" sz="1800" dirty="0" smtClean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roll-out </a:t>
            </a:r>
            <a:r>
              <a:rPr lang="de-DE" sz="1800" dirty="0" err="1" smtClean="0"/>
              <a:t>starts</a:t>
            </a:r>
            <a:r>
              <a:rPr lang="de-DE" sz="1800" dirty="0" smtClean="0"/>
              <a:t>. </a:t>
            </a:r>
          </a:p>
          <a:p>
            <a:pPr lvl="1"/>
            <a:r>
              <a:rPr lang="de-DE" sz="1800" dirty="0" smtClean="0">
                <a:ea typeface="+mn-ea"/>
                <a:cs typeface="+mn-cs"/>
              </a:rPr>
              <a:t>Non-</a:t>
            </a:r>
            <a:r>
              <a:rPr lang="de-DE" sz="1800" dirty="0" err="1" smtClean="0">
                <a:ea typeface="+mn-ea"/>
                <a:cs typeface="+mn-cs"/>
              </a:rPr>
              <a:t>participant</a:t>
            </a:r>
            <a:r>
              <a:rPr lang="de-DE" sz="1800" dirty="0" smtClean="0">
                <a:ea typeface="+mn-ea"/>
                <a:cs typeface="+mn-cs"/>
              </a:rPr>
              <a:t> </a:t>
            </a:r>
            <a:r>
              <a:rPr lang="de-DE" sz="1800" dirty="0" err="1" smtClean="0">
                <a:ea typeface="+mn-ea"/>
                <a:cs typeface="+mn-cs"/>
              </a:rPr>
              <a:t>access</a:t>
            </a:r>
            <a:r>
              <a:rPr lang="de-DE" sz="1800" dirty="0" smtClean="0">
                <a:ea typeface="+mn-ea"/>
                <a:cs typeface="+mn-cs"/>
              </a:rPr>
              <a:t> </a:t>
            </a:r>
            <a:r>
              <a:rPr lang="de-DE" sz="1800" dirty="0" err="1" smtClean="0">
                <a:ea typeface="+mn-ea"/>
                <a:cs typeface="+mn-cs"/>
              </a:rPr>
              <a:t>seekers</a:t>
            </a:r>
            <a:r>
              <a:rPr lang="de-DE" sz="1800" dirty="0" smtClean="0">
                <a:ea typeface="+mn-ea"/>
                <a:cs typeface="+mn-cs"/>
              </a:rPr>
              <a:t> </a:t>
            </a:r>
            <a:r>
              <a:rPr lang="de-DE" sz="1800" dirty="0" err="1" smtClean="0">
                <a:ea typeface="+mn-ea"/>
                <a:cs typeface="+mn-cs"/>
              </a:rPr>
              <a:t>are</a:t>
            </a:r>
            <a:r>
              <a:rPr lang="de-DE" sz="1800" dirty="0" smtClean="0">
                <a:ea typeface="+mn-ea"/>
                <a:cs typeface="+mn-cs"/>
              </a:rPr>
              <a:t> </a:t>
            </a:r>
            <a:r>
              <a:rPr lang="de-DE" sz="1800" dirty="0" err="1" smtClean="0">
                <a:ea typeface="+mn-ea"/>
                <a:cs typeface="+mn-cs"/>
              </a:rPr>
              <a:t>offered</a:t>
            </a:r>
            <a:r>
              <a:rPr lang="de-DE" sz="1800" dirty="0" smtClean="0">
                <a:ea typeface="+mn-ea"/>
                <a:cs typeface="+mn-cs"/>
              </a:rPr>
              <a:t> </a:t>
            </a:r>
            <a:r>
              <a:rPr lang="de-DE" sz="1800" dirty="0" err="1" smtClean="0">
                <a:ea typeface="+mn-ea"/>
                <a:cs typeface="+mn-cs"/>
              </a:rPr>
              <a:t>the</a:t>
            </a:r>
            <a:r>
              <a:rPr lang="de-DE" sz="1800" dirty="0" smtClean="0">
                <a:ea typeface="+mn-ea"/>
                <a:cs typeface="+mn-cs"/>
              </a:rPr>
              <a:t> same </a:t>
            </a:r>
            <a:r>
              <a:rPr lang="de-DE" sz="1800" dirty="0" err="1" smtClean="0">
                <a:ea typeface="+mn-ea"/>
                <a:cs typeface="+mn-cs"/>
              </a:rPr>
              <a:t>quality</a:t>
            </a:r>
            <a:r>
              <a:rPr lang="de-DE" sz="1800" dirty="0" smtClean="0">
                <a:ea typeface="+mn-ea"/>
                <a:cs typeface="+mn-cs"/>
              </a:rPr>
              <a:t>, </a:t>
            </a:r>
            <a:r>
              <a:rPr lang="de-DE" sz="1800" dirty="0" err="1" smtClean="0">
                <a:ea typeface="+mn-ea"/>
                <a:cs typeface="+mn-cs"/>
              </a:rPr>
              <a:t>speed</a:t>
            </a:r>
            <a:r>
              <a:rPr lang="de-DE" sz="1800" dirty="0" smtClean="0">
                <a:ea typeface="+mn-ea"/>
                <a:cs typeface="+mn-cs"/>
              </a:rPr>
              <a:t> etc. </a:t>
            </a:r>
            <a:r>
              <a:rPr lang="de-DE" sz="1800" dirty="0" err="1" smtClean="0">
                <a:ea typeface="+mn-ea"/>
                <a:cs typeface="+mn-cs"/>
              </a:rPr>
              <a:t>as</a:t>
            </a:r>
            <a:r>
              <a:rPr lang="de-DE" sz="1800" dirty="0" smtClean="0">
                <a:ea typeface="+mn-ea"/>
                <a:cs typeface="+mn-cs"/>
              </a:rPr>
              <a:t> </a:t>
            </a:r>
            <a:r>
              <a:rPr lang="de-DE" sz="1800" dirty="0" err="1" smtClean="0">
                <a:ea typeface="+mn-ea"/>
                <a:cs typeface="+mn-cs"/>
              </a:rPr>
              <a:t>before</a:t>
            </a:r>
            <a:r>
              <a:rPr lang="de-DE" sz="1800" dirty="0" smtClean="0">
                <a:ea typeface="+mn-ea"/>
                <a:cs typeface="+mn-cs"/>
              </a:rPr>
              <a:t>, but </a:t>
            </a:r>
            <a:r>
              <a:rPr lang="de-DE" sz="1800" dirty="0" err="1" smtClean="0">
                <a:ea typeface="+mn-ea"/>
                <a:cs typeface="+mn-cs"/>
              </a:rPr>
              <a:t>ajdustment</a:t>
            </a:r>
            <a:r>
              <a:rPr lang="de-DE" sz="1800" dirty="0" smtClean="0">
                <a:ea typeface="+mn-ea"/>
                <a:cs typeface="+mn-cs"/>
              </a:rPr>
              <a:t> </a:t>
            </a:r>
            <a:r>
              <a:rPr lang="de-DE" sz="1800" dirty="0" err="1" smtClean="0">
                <a:ea typeface="+mn-ea"/>
                <a:cs typeface="+mn-cs"/>
              </a:rPr>
              <a:t>procedure</a:t>
            </a:r>
            <a:r>
              <a:rPr lang="de-DE" sz="1800" dirty="0" smtClean="0">
                <a:ea typeface="+mn-ea"/>
                <a:cs typeface="+mn-cs"/>
              </a:rPr>
              <a:t> (</a:t>
            </a:r>
            <a:r>
              <a:rPr lang="de-DE" sz="1800" dirty="0" err="1" smtClean="0">
                <a:ea typeface="+mn-ea"/>
                <a:cs typeface="+mn-cs"/>
              </a:rPr>
              <a:t>confirmed</a:t>
            </a:r>
            <a:r>
              <a:rPr lang="de-DE" sz="1800" dirty="0" smtClean="0">
                <a:ea typeface="+mn-ea"/>
                <a:cs typeface="+mn-cs"/>
              </a:rPr>
              <a:t> </a:t>
            </a:r>
            <a:r>
              <a:rPr lang="de-DE" sz="1800" dirty="0" err="1" smtClean="0">
                <a:ea typeface="+mn-ea"/>
                <a:cs typeface="+mn-cs"/>
              </a:rPr>
              <a:t>by</a:t>
            </a:r>
            <a:r>
              <a:rPr lang="de-DE" sz="1800" dirty="0" smtClean="0">
                <a:ea typeface="+mn-ea"/>
                <a:cs typeface="+mn-cs"/>
              </a:rPr>
              <a:t> NRA) </a:t>
            </a:r>
          </a:p>
          <a:p>
            <a:pPr lvl="1"/>
            <a:r>
              <a:rPr lang="de-DE" sz="1800" dirty="0" err="1" smtClean="0">
                <a:ea typeface="+mn-ea"/>
                <a:cs typeface="+mn-cs"/>
              </a:rPr>
              <a:t>Detailed</a:t>
            </a:r>
            <a:r>
              <a:rPr lang="de-DE" sz="1800" dirty="0" smtClean="0">
                <a:ea typeface="+mn-ea"/>
                <a:cs typeface="+mn-cs"/>
              </a:rPr>
              <a:t> </a:t>
            </a:r>
            <a:r>
              <a:rPr lang="de-DE" sz="1800" dirty="0" err="1" smtClean="0">
                <a:ea typeface="+mn-ea"/>
                <a:cs typeface="+mn-cs"/>
              </a:rPr>
              <a:t>provisions</a:t>
            </a:r>
            <a:r>
              <a:rPr lang="de-DE" sz="1800" dirty="0" smtClean="0">
                <a:ea typeface="+mn-ea"/>
                <a:cs typeface="+mn-cs"/>
              </a:rPr>
              <a:t> in Annex IV</a:t>
            </a:r>
            <a:endParaRPr lang="de-DE" sz="1800" dirty="0">
              <a:ea typeface="+mn-ea"/>
              <a:cs typeface="+mn-cs"/>
            </a:endParaRPr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85163" y="6453336"/>
            <a:ext cx="598487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4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E4112350-7D1F-4F7B-A7EF-9C24A53D12C6}" type="slidenum">
              <a:rPr lang="de-DE" smtClean="0"/>
              <a:pPr/>
              <a:t>16</a:t>
            </a:fld>
            <a:endParaRPr lang="de-DE" dirty="0"/>
          </a:p>
        </p:txBody>
      </p:sp>
      <p:grpSp>
        <p:nvGrpSpPr>
          <p:cNvPr id="16" name="Energie-hell"/>
          <p:cNvGrpSpPr>
            <a:grpSpLocks/>
          </p:cNvGrpSpPr>
          <p:nvPr/>
        </p:nvGrpSpPr>
        <p:grpSpPr bwMode="auto">
          <a:xfrm>
            <a:off x="6946900" y="103188"/>
            <a:ext cx="406400" cy="403225"/>
            <a:chOff x="5919" y="128"/>
            <a:chExt cx="256" cy="254"/>
          </a:xfrm>
        </p:grpSpPr>
        <p:sp>
          <p:nvSpPr>
            <p:cNvPr id="17" name="AutoShape 98"/>
            <p:cNvSpPr>
              <a:spLocks noChangeArrowheads="1"/>
            </p:cNvSpPr>
            <p:nvPr/>
          </p:nvSpPr>
          <p:spPr bwMode="auto">
            <a:xfrm>
              <a:off x="5919" y="128"/>
              <a:ext cx="256" cy="254"/>
            </a:xfrm>
            <a:prstGeom prst="roundRect">
              <a:avLst>
                <a:gd name="adj" fmla="val 4347"/>
              </a:avLst>
            </a:prstGeom>
            <a:solidFill>
              <a:srgbClr val="315E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tx1"/>
                  </a:solidFill>
                  <a:round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pic>
          <p:nvPicPr>
            <p:cNvPr id="18" name="Picture 123" descr="Energie-blau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9" y="128"/>
              <a:ext cx="254" cy="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9" name="Post-hell"/>
          <p:cNvGrpSpPr>
            <a:grpSpLocks/>
          </p:cNvGrpSpPr>
          <p:nvPr/>
        </p:nvGrpSpPr>
        <p:grpSpPr bwMode="auto">
          <a:xfrm>
            <a:off x="7904163" y="103188"/>
            <a:ext cx="406400" cy="403225"/>
            <a:chOff x="5919" y="708"/>
            <a:chExt cx="256" cy="254"/>
          </a:xfrm>
        </p:grpSpPr>
        <p:sp>
          <p:nvSpPr>
            <p:cNvPr id="30" name="AutoShape 99"/>
            <p:cNvSpPr>
              <a:spLocks noChangeArrowheads="1"/>
            </p:cNvSpPr>
            <p:nvPr/>
          </p:nvSpPr>
          <p:spPr bwMode="auto">
            <a:xfrm>
              <a:off x="5919" y="708"/>
              <a:ext cx="256" cy="254"/>
            </a:xfrm>
            <a:prstGeom prst="roundRect">
              <a:avLst>
                <a:gd name="adj" fmla="val 4347"/>
              </a:avLst>
            </a:prstGeom>
            <a:solidFill>
              <a:srgbClr val="315E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tx1"/>
                  </a:solidFill>
                  <a:round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pic>
          <p:nvPicPr>
            <p:cNvPr id="31" name="Picture 126" descr="Post-blau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9" y="708"/>
              <a:ext cx="254" cy="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2" name="Eisenbahn-hell"/>
          <p:cNvGrpSpPr>
            <a:grpSpLocks/>
          </p:cNvGrpSpPr>
          <p:nvPr/>
        </p:nvGrpSpPr>
        <p:grpSpPr bwMode="auto">
          <a:xfrm>
            <a:off x="8389938" y="103188"/>
            <a:ext cx="406400" cy="403225"/>
            <a:chOff x="5919" y="1000"/>
            <a:chExt cx="256" cy="254"/>
          </a:xfrm>
        </p:grpSpPr>
        <p:sp>
          <p:nvSpPr>
            <p:cNvPr id="33" name="AutoShape 88"/>
            <p:cNvSpPr>
              <a:spLocks noChangeArrowheads="1"/>
            </p:cNvSpPr>
            <p:nvPr/>
          </p:nvSpPr>
          <p:spPr bwMode="auto">
            <a:xfrm>
              <a:off x="5919" y="1000"/>
              <a:ext cx="256" cy="254"/>
            </a:xfrm>
            <a:prstGeom prst="roundRect">
              <a:avLst>
                <a:gd name="adj" fmla="val 4347"/>
              </a:avLst>
            </a:prstGeom>
            <a:solidFill>
              <a:srgbClr val="315E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tx1"/>
                  </a:solidFill>
                  <a:round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pic>
          <p:nvPicPr>
            <p:cNvPr id="34" name="Picture 121" descr="Eisenbahn-blau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1" y="1000"/>
              <a:ext cx="254" cy="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0939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1600" dirty="0" smtClean="0"/>
              <a:t>Co-Investment </a:t>
            </a:r>
            <a:r>
              <a:rPr lang="de-DE" sz="1600" dirty="0"/>
              <a:t>(Art. </a:t>
            </a:r>
            <a:r>
              <a:rPr lang="de-DE" sz="1600" dirty="0" smtClean="0"/>
              <a:t>76)</a:t>
            </a:r>
            <a:endParaRPr lang="de-DE" sz="1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836713"/>
            <a:ext cx="8533705" cy="5400576"/>
          </a:xfrm>
        </p:spPr>
        <p:txBody>
          <a:bodyPr/>
          <a:lstStyle/>
          <a:p>
            <a:pPr lvl="0"/>
            <a:r>
              <a:rPr lang="de-DE" sz="1800" dirty="0" smtClean="0"/>
              <a:t>In </a:t>
            </a:r>
            <a:r>
              <a:rPr lang="de-DE" sz="1800" dirty="0" err="1" smtClean="0"/>
              <a:t>case</a:t>
            </a:r>
            <a:r>
              <a:rPr lang="de-DE" sz="1800" dirty="0" smtClean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NRA </a:t>
            </a:r>
            <a:r>
              <a:rPr lang="de-DE" sz="1800" dirty="0" err="1" smtClean="0"/>
              <a:t>considers</a:t>
            </a:r>
            <a:r>
              <a:rPr lang="de-DE" sz="1800" dirty="0" smtClean="0"/>
              <a:t> </a:t>
            </a:r>
            <a:r>
              <a:rPr lang="de-DE" sz="1800" dirty="0" err="1" smtClean="0"/>
              <a:t>that</a:t>
            </a:r>
            <a:r>
              <a:rPr lang="de-DE" sz="1800" dirty="0" smtClean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</a:t>
            </a:r>
            <a:r>
              <a:rPr lang="de-DE" sz="1800" dirty="0" err="1" smtClean="0"/>
              <a:t>criteria</a:t>
            </a:r>
            <a:r>
              <a:rPr lang="de-DE" sz="1800" dirty="0" smtClean="0"/>
              <a:t> </a:t>
            </a:r>
            <a:r>
              <a:rPr lang="de-DE" sz="1800" dirty="0" err="1" smtClean="0"/>
              <a:t>are</a:t>
            </a:r>
            <a:r>
              <a:rPr lang="de-DE" sz="1800" dirty="0" smtClean="0"/>
              <a:t> </a:t>
            </a:r>
            <a:r>
              <a:rPr lang="de-DE" sz="1800" dirty="0" err="1" smtClean="0"/>
              <a:t>met</a:t>
            </a:r>
            <a:r>
              <a:rPr lang="de-DE" sz="1800" dirty="0"/>
              <a:t>:</a:t>
            </a:r>
            <a:r>
              <a:rPr lang="de-DE" sz="1800" dirty="0" smtClean="0"/>
              <a:t> </a:t>
            </a:r>
          </a:p>
          <a:p>
            <a:pPr lvl="1"/>
            <a:r>
              <a:rPr lang="de-DE" sz="1800" dirty="0" smtClean="0"/>
              <a:t>The NRA </a:t>
            </a:r>
            <a:r>
              <a:rPr lang="de-DE" sz="1800" dirty="0" err="1" smtClean="0"/>
              <a:t>shall</a:t>
            </a:r>
            <a:r>
              <a:rPr lang="de-DE" sz="1800" dirty="0" smtClean="0"/>
              <a:t> </a:t>
            </a:r>
            <a:r>
              <a:rPr lang="de-DE" sz="1800" dirty="0" err="1" smtClean="0"/>
              <a:t>declare</a:t>
            </a:r>
            <a:r>
              <a:rPr lang="de-DE" sz="1800" dirty="0" smtClean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</a:t>
            </a:r>
            <a:r>
              <a:rPr lang="de-DE" sz="1800" dirty="0" err="1" smtClean="0"/>
              <a:t>offer</a:t>
            </a:r>
            <a:r>
              <a:rPr lang="de-DE" sz="1800" dirty="0" smtClean="0"/>
              <a:t> </a:t>
            </a:r>
            <a:r>
              <a:rPr lang="de-DE" sz="1800" dirty="0" err="1" smtClean="0"/>
              <a:t>binding</a:t>
            </a:r>
            <a:r>
              <a:rPr lang="de-DE" sz="1800" dirty="0"/>
              <a:t>;</a:t>
            </a:r>
            <a:endParaRPr lang="de-DE" sz="1800" b="1" dirty="0" smtClean="0"/>
          </a:p>
          <a:p>
            <a:pPr lvl="1"/>
            <a:r>
              <a:rPr lang="de-DE" sz="1800" b="1" dirty="0" err="1" smtClean="0"/>
              <a:t>Impose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no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further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regulatory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obligations</a:t>
            </a:r>
            <a:endParaRPr lang="de-DE" sz="1800" dirty="0" smtClean="0"/>
          </a:p>
          <a:p>
            <a:pPr lvl="1"/>
            <a:r>
              <a:rPr lang="de-DE" sz="1800" b="1" dirty="0" smtClean="0"/>
              <a:t>In </a:t>
            </a:r>
            <a:r>
              <a:rPr lang="de-DE" sz="1800" b="1" dirty="0" err="1" smtClean="0"/>
              <a:t>case</a:t>
            </a:r>
            <a:r>
              <a:rPr lang="de-DE" sz="1800" b="1" dirty="0" smtClean="0"/>
              <a:t> at least 1 </a:t>
            </a:r>
            <a:r>
              <a:rPr lang="de-DE" sz="1800" b="1" dirty="0" err="1" smtClean="0"/>
              <a:t>co</a:t>
            </a:r>
            <a:r>
              <a:rPr lang="de-DE" sz="1800" b="1" dirty="0" smtClean="0"/>
              <a:t>-investment </a:t>
            </a:r>
            <a:r>
              <a:rPr lang="de-DE" sz="1800" b="1" dirty="0" err="1" smtClean="0"/>
              <a:t>agreement</a:t>
            </a:r>
            <a:r>
              <a:rPr lang="de-DE" sz="1800" b="1" dirty="0" smtClean="0"/>
              <a:t> </a:t>
            </a:r>
            <a:r>
              <a:rPr lang="de-DE" sz="1800" dirty="0" err="1" smtClean="0"/>
              <a:t>is</a:t>
            </a:r>
            <a:r>
              <a:rPr lang="de-DE" sz="1800" dirty="0" smtClean="0"/>
              <a:t> </a:t>
            </a:r>
            <a:r>
              <a:rPr lang="de-DE" sz="1800" dirty="0" err="1" smtClean="0"/>
              <a:t>concluded</a:t>
            </a:r>
            <a:r>
              <a:rPr lang="de-DE" sz="1800" dirty="0" smtClean="0"/>
              <a:t> with </a:t>
            </a:r>
            <a:r>
              <a:rPr lang="de-DE" sz="1800" dirty="0" err="1" smtClean="0"/>
              <a:t>the</a:t>
            </a:r>
            <a:r>
              <a:rPr lang="de-DE" sz="1800" dirty="0" smtClean="0"/>
              <a:t> SMP-Betreiber </a:t>
            </a:r>
          </a:p>
          <a:p>
            <a:r>
              <a:rPr lang="de-DE" sz="1800" dirty="0" smtClean="0"/>
              <a:t>Supervision </a:t>
            </a:r>
            <a:r>
              <a:rPr lang="de-DE" sz="1800" dirty="0" err="1"/>
              <a:t>a</a:t>
            </a:r>
            <a:r>
              <a:rPr lang="de-DE" sz="1800" dirty="0" err="1" smtClean="0"/>
              <a:t>nd</a:t>
            </a:r>
            <a:r>
              <a:rPr lang="de-DE" sz="1800" dirty="0" smtClean="0"/>
              <a:t> </a:t>
            </a:r>
            <a:r>
              <a:rPr lang="de-DE" sz="1800" dirty="0" err="1"/>
              <a:t>m</a:t>
            </a:r>
            <a:r>
              <a:rPr lang="de-DE" sz="1800" dirty="0" err="1" smtClean="0"/>
              <a:t>onitoring</a:t>
            </a:r>
            <a:r>
              <a:rPr lang="de-DE" sz="1800" dirty="0" smtClean="0"/>
              <a:t> </a:t>
            </a:r>
            <a:r>
              <a:rPr lang="de-DE" sz="1800" dirty="0" err="1" smtClean="0"/>
              <a:t>by</a:t>
            </a:r>
            <a:r>
              <a:rPr lang="de-DE" sz="1800" dirty="0" smtClean="0"/>
              <a:t> NRA (</a:t>
            </a:r>
            <a:r>
              <a:rPr lang="de-DE" sz="1800" dirty="0" err="1" smtClean="0"/>
              <a:t>yearly</a:t>
            </a:r>
            <a:r>
              <a:rPr lang="de-DE" sz="1800" dirty="0" smtClean="0"/>
              <a:t> Compliance Statements)</a:t>
            </a:r>
          </a:p>
          <a:p>
            <a:r>
              <a:rPr lang="de-DE" sz="1800" dirty="0" smtClean="0"/>
              <a:t>Dispute Resolution </a:t>
            </a:r>
            <a:r>
              <a:rPr lang="de-DE" sz="1800" dirty="0" err="1" smtClean="0"/>
              <a:t>possible</a:t>
            </a:r>
            <a:endParaRPr lang="de-DE" sz="1800" dirty="0" smtClean="0"/>
          </a:p>
          <a:p>
            <a:r>
              <a:rPr lang="de-DE" sz="1800" dirty="0" smtClean="0"/>
              <a:t>In </a:t>
            </a:r>
            <a:r>
              <a:rPr lang="de-DE" sz="1800" dirty="0" err="1" smtClean="0"/>
              <a:t>exceptional</a:t>
            </a:r>
            <a:r>
              <a:rPr lang="de-DE" sz="1800" dirty="0" smtClean="0"/>
              <a:t> </a:t>
            </a:r>
            <a:r>
              <a:rPr lang="de-DE" sz="1800" dirty="0" err="1" smtClean="0"/>
              <a:t>cases</a:t>
            </a:r>
            <a:r>
              <a:rPr lang="de-DE" sz="1800" dirty="0" smtClean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NRA </a:t>
            </a:r>
            <a:r>
              <a:rPr lang="de-DE" sz="1800" dirty="0" err="1" smtClean="0"/>
              <a:t>can</a:t>
            </a:r>
            <a:r>
              <a:rPr lang="de-DE" sz="1800" dirty="0" smtClean="0"/>
              <a:t> </a:t>
            </a:r>
            <a:r>
              <a:rPr lang="de-DE" sz="1800" dirty="0" err="1" smtClean="0"/>
              <a:t>impose</a:t>
            </a:r>
            <a:r>
              <a:rPr lang="de-DE" sz="1800" dirty="0" smtClean="0"/>
              <a:t> </a:t>
            </a:r>
            <a:r>
              <a:rPr lang="de-DE" sz="1800" dirty="0" err="1" smtClean="0"/>
              <a:t>regulatory</a:t>
            </a:r>
            <a:r>
              <a:rPr lang="de-DE" sz="1800" dirty="0" smtClean="0"/>
              <a:t> </a:t>
            </a:r>
            <a:r>
              <a:rPr lang="de-DE" sz="1800" dirty="0" err="1" smtClean="0"/>
              <a:t>obligations</a:t>
            </a:r>
            <a:r>
              <a:rPr lang="de-DE" sz="1800" dirty="0" smtClean="0"/>
              <a:t>, in </a:t>
            </a:r>
            <a:r>
              <a:rPr lang="de-DE" sz="1800" dirty="0" err="1" smtClean="0"/>
              <a:t>case</a:t>
            </a:r>
            <a:r>
              <a:rPr lang="de-DE" sz="1800" dirty="0" smtClean="0"/>
              <a:t>  </a:t>
            </a:r>
            <a:r>
              <a:rPr lang="de-DE" sz="1800" b="1" dirty="0" err="1" smtClean="0"/>
              <a:t>significant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competition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problems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occur</a:t>
            </a:r>
            <a:r>
              <a:rPr lang="de-DE" sz="1800" dirty="0" smtClean="0"/>
              <a:t> </a:t>
            </a:r>
            <a:r>
              <a:rPr lang="de-DE" sz="1800" dirty="0" err="1" smtClean="0"/>
              <a:t>and</a:t>
            </a:r>
            <a:r>
              <a:rPr lang="de-DE" sz="1800" dirty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</a:t>
            </a:r>
            <a:r>
              <a:rPr lang="de-DE" sz="1800" dirty="0" err="1" smtClean="0"/>
              <a:t>specific</a:t>
            </a:r>
            <a:r>
              <a:rPr lang="de-DE" sz="1800" dirty="0" smtClean="0"/>
              <a:t> </a:t>
            </a:r>
            <a:r>
              <a:rPr lang="de-DE" sz="1800" dirty="0" err="1" smtClean="0"/>
              <a:t>characteristics</a:t>
            </a:r>
            <a:r>
              <a:rPr lang="de-DE" sz="1800" dirty="0" smtClean="0"/>
              <a:t> of </a:t>
            </a:r>
            <a:r>
              <a:rPr lang="de-DE" sz="1800" dirty="0" err="1" smtClean="0"/>
              <a:t>the</a:t>
            </a:r>
            <a:r>
              <a:rPr lang="de-DE" sz="1800" dirty="0" smtClean="0"/>
              <a:t> </a:t>
            </a:r>
            <a:r>
              <a:rPr lang="de-DE" sz="1800" dirty="0" err="1" smtClean="0"/>
              <a:t>market</a:t>
            </a:r>
            <a:r>
              <a:rPr lang="de-DE" sz="1800" dirty="0" smtClean="0"/>
              <a:t> </a:t>
            </a:r>
            <a:r>
              <a:rPr lang="de-DE" sz="1800" dirty="0" err="1" smtClean="0"/>
              <a:t>justify</a:t>
            </a:r>
            <a:r>
              <a:rPr lang="de-DE" sz="1800" dirty="0" smtClean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</a:t>
            </a:r>
            <a:r>
              <a:rPr lang="de-DE" sz="1800" dirty="0" err="1" smtClean="0"/>
              <a:t>intervention</a:t>
            </a:r>
            <a:r>
              <a:rPr lang="de-DE" sz="1800" dirty="0" smtClean="0"/>
              <a:t>. </a:t>
            </a:r>
          </a:p>
          <a:p>
            <a:r>
              <a:rPr lang="de-DE" sz="1800" b="1" dirty="0" smtClean="0"/>
              <a:t>Double-Lock-Veto</a:t>
            </a:r>
            <a:r>
              <a:rPr lang="de-DE" sz="1800" dirty="0" smtClean="0"/>
              <a:t> </a:t>
            </a:r>
            <a:r>
              <a:rPr lang="de-DE" sz="1800" dirty="0" err="1" smtClean="0"/>
              <a:t>for</a:t>
            </a:r>
            <a:r>
              <a:rPr lang="de-DE" sz="1800" dirty="0" smtClean="0"/>
              <a:t> </a:t>
            </a:r>
            <a:r>
              <a:rPr lang="de-DE" sz="1800" dirty="0" err="1" smtClean="0"/>
              <a:t>making</a:t>
            </a:r>
            <a:r>
              <a:rPr lang="de-DE" sz="1800" dirty="0" smtClean="0"/>
              <a:t> an </a:t>
            </a:r>
            <a:r>
              <a:rPr lang="de-DE" sz="1800" dirty="0" err="1" smtClean="0"/>
              <a:t>agreement</a:t>
            </a:r>
            <a:r>
              <a:rPr lang="de-DE" sz="1800" dirty="0" smtClean="0"/>
              <a:t> </a:t>
            </a:r>
            <a:r>
              <a:rPr lang="de-DE" sz="1800" dirty="0" err="1" smtClean="0"/>
              <a:t>binding</a:t>
            </a:r>
            <a:r>
              <a:rPr lang="de-DE" sz="1800" dirty="0" smtClean="0"/>
              <a:t> </a:t>
            </a:r>
            <a:r>
              <a:rPr lang="de-DE" sz="1800" dirty="0" err="1" smtClean="0"/>
              <a:t>and</a:t>
            </a:r>
            <a:r>
              <a:rPr lang="de-DE" sz="1800" dirty="0" smtClean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</a:t>
            </a:r>
            <a:r>
              <a:rPr lang="de-DE" sz="1800" dirty="0" err="1" smtClean="0"/>
              <a:t>imposition</a:t>
            </a:r>
            <a:r>
              <a:rPr lang="de-DE" sz="1800" dirty="0" smtClean="0"/>
              <a:t> of </a:t>
            </a:r>
            <a:r>
              <a:rPr lang="de-DE" sz="1800" dirty="0" err="1" smtClean="0"/>
              <a:t>regulatory</a:t>
            </a:r>
            <a:r>
              <a:rPr lang="de-DE" sz="1800" dirty="0" smtClean="0"/>
              <a:t> </a:t>
            </a:r>
            <a:r>
              <a:rPr lang="de-DE" sz="1800" dirty="0" err="1" smtClean="0"/>
              <a:t>obligations</a:t>
            </a:r>
            <a:endParaRPr lang="de-DE" sz="1800" dirty="0" smtClean="0"/>
          </a:p>
          <a:p>
            <a:r>
              <a:rPr lang="de-DE" sz="1800" b="1" dirty="0" smtClean="0"/>
              <a:t>BEREC-Guidelines</a:t>
            </a:r>
            <a:r>
              <a:rPr lang="de-DE" sz="1800" dirty="0" smtClean="0"/>
              <a:t> </a:t>
            </a:r>
            <a:r>
              <a:rPr lang="de-DE" sz="1800" dirty="0" err="1" smtClean="0"/>
              <a:t>for</a:t>
            </a:r>
            <a:r>
              <a:rPr lang="de-DE" sz="1800" dirty="0" smtClean="0"/>
              <a:t> </a:t>
            </a:r>
            <a:r>
              <a:rPr lang="de-DE" sz="1800" dirty="0" err="1" smtClean="0"/>
              <a:t>criteria</a:t>
            </a:r>
            <a:endParaRPr lang="de-DE" sz="1800" dirty="0" smtClean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112350-7D1F-4F7B-A7EF-9C24A53D12C6}" type="slidenum">
              <a:rPr lang="de-DE" smtClean="0"/>
              <a:pPr/>
              <a:t>17</a:t>
            </a:fld>
            <a:endParaRPr lang="de-DE" dirty="0"/>
          </a:p>
        </p:txBody>
      </p:sp>
      <p:grpSp>
        <p:nvGrpSpPr>
          <p:cNvPr id="7" name="Energie-hell"/>
          <p:cNvGrpSpPr>
            <a:grpSpLocks/>
          </p:cNvGrpSpPr>
          <p:nvPr/>
        </p:nvGrpSpPr>
        <p:grpSpPr bwMode="auto">
          <a:xfrm>
            <a:off x="6946900" y="103188"/>
            <a:ext cx="406400" cy="403225"/>
            <a:chOff x="5919" y="128"/>
            <a:chExt cx="256" cy="254"/>
          </a:xfrm>
        </p:grpSpPr>
        <p:sp>
          <p:nvSpPr>
            <p:cNvPr id="8" name="AutoShape 98"/>
            <p:cNvSpPr>
              <a:spLocks noChangeArrowheads="1"/>
            </p:cNvSpPr>
            <p:nvPr/>
          </p:nvSpPr>
          <p:spPr bwMode="auto">
            <a:xfrm>
              <a:off x="5919" y="128"/>
              <a:ext cx="256" cy="254"/>
            </a:xfrm>
            <a:prstGeom prst="roundRect">
              <a:avLst>
                <a:gd name="adj" fmla="val 4347"/>
              </a:avLst>
            </a:prstGeom>
            <a:solidFill>
              <a:srgbClr val="315E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tx1"/>
                  </a:solidFill>
                  <a:round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pic>
          <p:nvPicPr>
            <p:cNvPr id="9" name="Picture 123" descr="Energie-blau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9" y="128"/>
              <a:ext cx="254" cy="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" name="Post-hell"/>
          <p:cNvGrpSpPr>
            <a:grpSpLocks/>
          </p:cNvGrpSpPr>
          <p:nvPr/>
        </p:nvGrpSpPr>
        <p:grpSpPr bwMode="auto">
          <a:xfrm>
            <a:off x="7904163" y="103188"/>
            <a:ext cx="406400" cy="403225"/>
            <a:chOff x="5919" y="708"/>
            <a:chExt cx="256" cy="254"/>
          </a:xfrm>
        </p:grpSpPr>
        <p:sp>
          <p:nvSpPr>
            <p:cNvPr id="11" name="AutoShape 99"/>
            <p:cNvSpPr>
              <a:spLocks noChangeArrowheads="1"/>
            </p:cNvSpPr>
            <p:nvPr/>
          </p:nvSpPr>
          <p:spPr bwMode="auto">
            <a:xfrm>
              <a:off x="5919" y="708"/>
              <a:ext cx="256" cy="254"/>
            </a:xfrm>
            <a:prstGeom prst="roundRect">
              <a:avLst>
                <a:gd name="adj" fmla="val 4347"/>
              </a:avLst>
            </a:prstGeom>
            <a:solidFill>
              <a:srgbClr val="315E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tx1"/>
                  </a:solidFill>
                  <a:round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pic>
          <p:nvPicPr>
            <p:cNvPr id="12" name="Picture 126" descr="Post-blau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9" y="708"/>
              <a:ext cx="254" cy="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" name="Eisenbahn-hell"/>
          <p:cNvGrpSpPr>
            <a:grpSpLocks/>
          </p:cNvGrpSpPr>
          <p:nvPr/>
        </p:nvGrpSpPr>
        <p:grpSpPr bwMode="auto">
          <a:xfrm>
            <a:off x="8389938" y="103188"/>
            <a:ext cx="406400" cy="403225"/>
            <a:chOff x="5919" y="1000"/>
            <a:chExt cx="256" cy="254"/>
          </a:xfrm>
        </p:grpSpPr>
        <p:sp>
          <p:nvSpPr>
            <p:cNvPr id="14" name="AutoShape 88"/>
            <p:cNvSpPr>
              <a:spLocks noChangeArrowheads="1"/>
            </p:cNvSpPr>
            <p:nvPr/>
          </p:nvSpPr>
          <p:spPr bwMode="auto">
            <a:xfrm>
              <a:off x="5919" y="1000"/>
              <a:ext cx="256" cy="254"/>
            </a:xfrm>
            <a:prstGeom prst="roundRect">
              <a:avLst>
                <a:gd name="adj" fmla="val 4347"/>
              </a:avLst>
            </a:prstGeom>
            <a:solidFill>
              <a:srgbClr val="315E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tx1"/>
                  </a:solidFill>
                  <a:round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pic>
          <p:nvPicPr>
            <p:cNvPr id="15" name="Picture 121" descr="Eisenbahn-blau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1" y="1000"/>
              <a:ext cx="254" cy="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64256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213" y="52388"/>
            <a:ext cx="6262687" cy="496887"/>
          </a:xfrm>
        </p:spPr>
        <p:txBody>
          <a:bodyPr/>
          <a:lstStyle/>
          <a:p>
            <a:pPr marL="361950" indent="-361950">
              <a:spcBef>
                <a:spcPct val="30000"/>
              </a:spcBef>
            </a:pPr>
            <a:r>
              <a:rPr lang="de-DE" sz="1600" dirty="0" smtClean="0"/>
              <a:t>Co-Investment – </a:t>
            </a:r>
            <a:r>
              <a:rPr lang="de-DE" sz="1600" dirty="0" err="1" smtClean="0"/>
              <a:t>Procedural</a:t>
            </a:r>
            <a:r>
              <a:rPr lang="de-DE" sz="1600" dirty="0" smtClean="0"/>
              <a:t> </a:t>
            </a:r>
            <a:r>
              <a:rPr lang="de-DE" sz="1600" dirty="0" err="1" smtClean="0"/>
              <a:t>provisions</a:t>
            </a:r>
            <a:r>
              <a:rPr lang="de-DE" sz="1600" dirty="0" smtClean="0"/>
              <a:t> (Art. 79)</a:t>
            </a:r>
            <a:endParaRPr lang="de-DE" sz="1600" dirty="0"/>
          </a:p>
        </p:txBody>
      </p:sp>
      <p:sp>
        <p:nvSpPr>
          <p:cNvPr id="28" name="Inhaltsplatzhalter 27"/>
          <p:cNvSpPr>
            <a:spLocks noGrp="1"/>
          </p:cNvSpPr>
          <p:nvPr>
            <p:ph idx="1"/>
          </p:nvPr>
        </p:nvSpPr>
        <p:spPr>
          <a:xfrm>
            <a:off x="179512" y="764704"/>
            <a:ext cx="8820472" cy="5616624"/>
          </a:xfrm>
        </p:spPr>
        <p:txBody>
          <a:bodyPr/>
          <a:lstStyle/>
          <a:p>
            <a:pPr lvl="0"/>
            <a:r>
              <a:rPr lang="de-DE" sz="1800" dirty="0" err="1" smtClean="0"/>
              <a:t>Subject</a:t>
            </a:r>
            <a:r>
              <a:rPr lang="de-DE" sz="1800" dirty="0" smtClean="0"/>
              <a:t> </a:t>
            </a:r>
            <a:r>
              <a:rPr lang="de-DE" sz="1800" dirty="0" err="1" smtClean="0"/>
              <a:t>to</a:t>
            </a:r>
            <a:r>
              <a:rPr lang="de-DE" sz="1800" dirty="0" smtClean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</a:t>
            </a:r>
            <a:r>
              <a:rPr lang="de-DE" sz="1800" dirty="0" err="1" smtClean="0"/>
              <a:t>procedure</a:t>
            </a:r>
            <a:r>
              <a:rPr lang="de-DE" sz="1800" dirty="0" smtClean="0"/>
              <a:t> </a:t>
            </a:r>
            <a:r>
              <a:rPr lang="de-DE" sz="1800" dirty="0" err="1" smtClean="0"/>
              <a:t>are</a:t>
            </a:r>
            <a:r>
              <a:rPr lang="de-DE" sz="1800" dirty="0" smtClean="0"/>
              <a:t> </a:t>
            </a:r>
            <a:r>
              <a:rPr lang="de-DE" sz="1800" dirty="0" err="1" smtClean="0"/>
              <a:t>planned</a:t>
            </a:r>
            <a:endParaRPr lang="de-DE" sz="1800" dirty="0"/>
          </a:p>
          <a:p>
            <a:pPr lvl="1"/>
            <a:r>
              <a:rPr lang="de-DE" sz="1600" dirty="0" smtClean="0"/>
              <a:t>Co-operation </a:t>
            </a:r>
            <a:r>
              <a:rPr lang="de-DE" sz="1600" dirty="0" err="1" smtClean="0"/>
              <a:t>agreements</a:t>
            </a:r>
            <a:endParaRPr lang="de-DE" sz="1600" dirty="0" smtClean="0"/>
          </a:p>
          <a:p>
            <a:pPr lvl="1"/>
            <a:r>
              <a:rPr lang="de-DE" sz="1600" dirty="0" smtClean="0"/>
              <a:t>Co-Investment </a:t>
            </a:r>
            <a:r>
              <a:rPr lang="de-DE" sz="1600" dirty="0" err="1" smtClean="0"/>
              <a:t>agreements</a:t>
            </a:r>
            <a:endParaRPr lang="de-DE" sz="1600" dirty="0" smtClean="0"/>
          </a:p>
          <a:p>
            <a:pPr lvl="1"/>
            <a:r>
              <a:rPr lang="de-DE" sz="1600" dirty="0" smtClean="0"/>
              <a:t>Access </a:t>
            </a:r>
            <a:r>
              <a:rPr lang="de-DE" sz="1600" dirty="0" err="1" smtClean="0"/>
              <a:t>agreements</a:t>
            </a:r>
            <a:endParaRPr lang="de-DE" sz="1600" dirty="0" smtClean="0"/>
          </a:p>
          <a:p>
            <a:pPr lvl="0"/>
            <a:r>
              <a:rPr lang="de-DE" sz="1800" dirty="0" smtClean="0"/>
              <a:t>The </a:t>
            </a:r>
            <a:r>
              <a:rPr lang="de-DE" sz="1800" dirty="0" err="1" smtClean="0"/>
              <a:t>plans</a:t>
            </a:r>
            <a:r>
              <a:rPr lang="de-DE" sz="1800" dirty="0" smtClean="0"/>
              <a:t> must </a:t>
            </a:r>
            <a:r>
              <a:rPr lang="de-DE" sz="1800" dirty="0" err="1" smtClean="0"/>
              <a:t>be</a:t>
            </a:r>
            <a:r>
              <a:rPr lang="de-DE" sz="1800" dirty="0" smtClean="0"/>
              <a:t> </a:t>
            </a:r>
            <a:r>
              <a:rPr lang="de-DE" sz="1800" b="1" dirty="0" err="1" smtClean="0"/>
              <a:t>sufficiently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detailed</a:t>
            </a:r>
            <a:r>
              <a:rPr lang="de-DE" sz="1800" b="1" dirty="0" smtClean="0"/>
              <a:t> </a:t>
            </a:r>
            <a:r>
              <a:rPr lang="de-DE" sz="1800" dirty="0" smtClean="0"/>
              <a:t>(time, </a:t>
            </a:r>
            <a:r>
              <a:rPr lang="de-DE" sz="1800" dirty="0" err="1" smtClean="0"/>
              <a:t>remit</a:t>
            </a:r>
            <a:r>
              <a:rPr lang="de-DE" sz="1800" dirty="0" smtClean="0"/>
              <a:t>, </a:t>
            </a:r>
            <a:r>
              <a:rPr lang="de-DE" sz="1800" dirty="0" err="1" smtClean="0"/>
              <a:t>duration</a:t>
            </a:r>
            <a:r>
              <a:rPr lang="de-DE" sz="1800" dirty="0" smtClean="0"/>
              <a:t> etc.)</a:t>
            </a:r>
          </a:p>
          <a:p>
            <a:pPr lvl="0"/>
            <a:r>
              <a:rPr lang="de-DE" sz="1800" b="1" dirty="0" smtClean="0"/>
              <a:t>Market </a:t>
            </a:r>
            <a:r>
              <a:rPr lang="de-DE" sz="1800" b="1" dirty="0" err="1" smtClean="0"/>
              <a:t>test</a:t>
            </a:r>
            <a:r>
              <a:rPr lang="de-DE" sz="1800" dirty="0"/>
              <a:t>, </a:t>
            </a:r>
            <a:r>
              <a:rPr lang="de-DE" sz="1800" dirty="0" smtClean="0"/>
              <a:t>i.e. a </a:t>
            </a:r>
            <a:r>
              <a:rPr lang="de-DE" sz="1800" dirty="0" err="1" smtClean="0"/>
              <a:t>public</a:t>
            </a:r>
            <a:r>
              <a:rPr lang="de-DE" sz="1800" dirty="0" smtClean="0"/>
              <a:t> </a:t>
            </a:r>
            <a:r>
              <a:rPr lang="de-DE" sz="1800" dirty="0" err="1" smtClean="0"/>
              <a:t>consultation</a:t>
            </a:r>
            <a:r>
              <a:rPr lang="de-DE" sz="1800" dirty="0" smtClean="0"/>
              <a:t> of </a:t>
            </a:r>
            <a:r>
              <a:rPr lang="de-DE" sz="1800" dirty="0" err="1" smtClean="0"/>
              <a:t>participating</a:t>
            </a:r>
            <a:r>
              <a:rPr lang="de-DE" sz="1800" dirty="0" smtClean="0"/>
              <a:t> </a:t>
            </a:r>
            <a:r>
              <a:rPr lang="de-DE" sz="1800" dirty="0" err="1" smtClean="0"/>
              <a:t>and</a:t>
            </a:r>
            <a:r>
              <a:rPr lang="de-DE" sz="1800" dirty="0" smtClean="0"/>
              <a:t> </a:t>
            </a:r>
            <a:r>
              <a:rPr lang="de-DE" sz="1800" dirty="0" err="1" smtClean="0"/>
              <a:t>interested</a:t>
            </a:r>
            <a:r>
              <a:rPr lang="de-DE" sz="1800" dirty="0" smtClean="0"/>
              <a:t> </a:t>
            </a:r>
            <a:r>
              <a:rPr lang="de-DE" sz="1800" dirty="0" err="1" smtClean="0"/>
              <a:t>parties</a:t>
            </a:r>
            <a:r>
              <a:rPr lang="de-DE" sz="1800" dirty="0" smtClean="0"/>
              <a:t>, </a:t>
            </a:r>
            <a:r>
              <a:rPr lang="de-DE" sz="1800" dirty="0" err="1" smtClean="0"/>
              <a:t>which</a:t>
            </a:r>
            <a:r>
              <a:rPr lang="de-DE" sz="1800" dirty="0" smtClean="0"/>
              <a:t> </a:t>
            </a:r>
            <a:r>
              <a:rPr lang="de-DE" sz="1800" dirty="0" err="1" smtClean="0"/>
              <a:t>opens</a:t>
            </a:r>
            <a:r>
              <a:rPr lang="de-DE" sz="1800" dirty="0" smtClean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</a:t>
            </a:r>
            <a:r>
              <a:rPr lang="de-DE" sz="1800" dirty="0" err="1" smtClean="0"/>
              <a:t>possibility</a:t>
            </a:r>
            <a:r>
              <a:rPr lang="de-DE" sz="1800" dirty="0" smtClean="0"/>
              <a:t> </a:t>
            </a:r>
            <a:r>
              <a:rPr lang="de-DE" sz="1800" dirty="0" err="1" smtClean="0"/>
              <a:t>for</a:t>
            </a:r>
            <a:r>
              <a:rPr lang="de-DE" sz="1800" dirty="0" smtClean="0"/>
              <a:t> </a:t>
            </a:r>
            <a:r>
              <a:rPr lang="de-DE" sz="1800" dirty="0" err="1" smtClean="0"/>
              <a:t>proposals</a:t>
            </a:r>
            <a:r>
              <a:rPr lang="de-DE" sz="1800" dirty="0" smtClean="0"/>
              <a:t> </a:t>
            </a:r>
            <a:r>
              <a:rPr lang="de-DE" sz="1800" dirty="0" err="1" smtClean="0"/>
              <a:t>to</a:t>
            </a:r>
            <a:r>
              <a:rPr lang="de-DE" sz="1800" dirty="0" smtClean="0"/>
              <a:t> </a:t>
            </a:r>
            <a:r>
              <a:rPr lang="de-DE" sz="1800" dirty="0" err="1" smtClean="0"/>
              <a:t>change</a:t>
            </a:r>
            <a:r>
              <a:rPr lang="de-DE" sz="1800" dirty="0" smtClean="0"/>
              <a:t> </a:t>
            </a:r>
            <a:r>
              <a:rPr lang="de-DE" sz="1800" dirty="0" err="1" smtClean="0"/>
              <a:t>clauses</a:t>
            </a:r>
            <a:r>
              <a:rPr lang="de-DE" sz="1800" dirty="0" smtClean="0"/>
              <a:t> etc. </a:t>
            </a:r>
            <a:r>
              <a:rPr lang="de-DE" sz="1800" dirty="0" err="1" smtClean="0"/>
              <a:t>by</a:t>
            </a:r>
            <a:r>
              <a:rPr lang="de-DE" sz="1800" dirty="0" smtClean="0"/>
              <a:t> potential </a:t>
            </a:r>
            <a:r>
              <a:rPr lang="de-DE" sz="1800" dirty="0" err="1" smtClean="0"/>
              <a:t>co</a:t>
            </a:r>
            <a:r>
              <a:rPr lang="de-DE" sz="1800" dirty="0" smtClean="0"/>
              <a:t>-investors </a:t>
            </a:r>
            <a:r>
              <a:rPr lang="de-DE" sz="1800" dirty="0" err="1" smtClean="0"/>
              <a:t>as</a:t>
            </a:r>
            <a:r>
              <a:rPr lang="de-DE" sz="1800" dirty="0" smtClean="0"/>
              <a:t> </a:t>
            </a:r>
            <a:r>
              <a:rPr lang="de-DE" sz="1800" dirty="0" err="1" smtClean="0"/>
              <a:t>well</a:t>
            </a:r>
            <a:r>
              <a:rPr lang="de-DE" sz="1800" dirty="0" smtClean="0"/>
              <a:t> </a:t>
            </a:r>
            <a:r>
              <a:rPr lang="de-DE" sz="1800" dirty="0" err="1" smtClean="0"/>
              <a:t>as</a:t>
            </a:r>
            <a:r>
              <a:rPr lang="de-DE" sz="1800" dirty="0" smtClean="0"/>
              <a:t> </a:t>
            </a:r>
            <a:r>
              <a:rPr lang="de-DE" sz="1800" dirty="0" err="1" smtClean="0"/>
              <a:t>access</a:t>
            </a:r>
            <a:r>
              <a:rPr lang="de-DE" sz="1800" dirty="0" smtClean="0"/>
              <a:t> </a:t>
            </a:r>
            <a:r>
              <a:rPr lang="de-DE" sz="1800" dirty="0" err="1" smtClean="0"/>
              <a:t>seekers</a:t>
            </a:r>
            <a:r>
              <a:rPr lang="de-DE" sz="1800" dirty="0" smtClean="0"/>
              <a:t>. </a:t>
            </a:r>
          </a:p>
          <a:p>
            <a:pPr lvl="0"/>
            <a:r>
              <a:rPr lang="de-DE" sz="1800" dirty="0" smtClean="0"/>
              <a:t>NRA </a:t>
            </a:r>
            <a:r>
              <a:rPr lang="de-DE" sz="1800" dirty="0" err="1" smtClean="0"/>
              <a:t>informs</a:t>
            </a:r>
            <a:r>
              <a:rPr lang="de-DE" sz="1800" dirty="0" smtClean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SMP </a:t>
            </a:r>
            <a:r>
              <a:rPr lang="de-DE" sz="1800" dirty="0" err="1" smtClean="0"/>
              <a:t>operator</a:t>
            </a:r>
            <a:r>
              <a:rPr lang="de-DE" sz="1800" dirty="0" smtClean="0"/>
              <a:t> of </a:t>
            </a:r>
            <a:r>
              <a:rPr lang="de-DE" sz="1800" dirty="0" err="1" smtClean="0"/>
              <a:t>its</a:t>
            </a:r>
            <a:r>
              <a:rPr lang="de-DE" sz="1800" dirty="0" smtClean="0"/>
              <a:t> </a:t>
            </a:r>
            <a:r>
              <a:rPr lang="de-DE" sz="1800" dirty="0" err="1" smtClean="0"/>
              <a:t>preliminary</a:t>
            </a:r>
            <a:r>
              <a:rPr lang="de-DE" sz="1800" dirty="0" smtClean="0"/>
              <a:t> </a:t>
            </a:r>
            <a:r>
              <a:rPr lang="de-DE" sz="1800" b="1" dirty="0" err="1" smtClean="0"/>
              <a:t>conclusions</a:t>
            </a:r>
            <a:r>
              <a:rPr lang="de-DE" sz="1800" dirty="0" smtClean="0"/>
              <a:t> (</a:t>
            </a:r>
            <a:r>
              <a:rPr lang="de-DE" sz="1800" dirty="0" err="1" smtClean="0"/>
              <a:t>which</a:t>
            </a:r>
            <a:r>
              <a:rPr lang="de-DE" sz="1800" dirty="0" smtClean="0"/>
              <a:t> </a:t>
            </a:r>
            <a:r>
              <a:rPr lang="de-DE" sz="1800" dirty="0" err="1" smtClean="0"/>
              <a:t>may</a:t>
            </a:r>
            <a:r>
              <a:rPr lang="de-DE" sz="1800" dirty="0" smtClean="0"/>
              <a:t> </a:t>
            </a:r>
            <a:r>
              <a:rPr lang="de-DE" sz="1800" dirty="0" err="1" smtClean="0"/>
              <a:t>include</a:t>
            </a:r>
            <a:r>
              <a:rPr lang="de-DE" sz="1800" dirty="0" smtClean="0"/>
              <a:t> </a:t>
            </a:r>
            <a:r>
              <a:rPr lang="de-DE" sz="1800" dirty="0" err="1" smtClean="0"/>
              <a:t>conditions</a:t>
            </a:r>
            <a:r>
              <a:rPr lang="de-DE" sz="1800" dirty="0" smtClean="0"/>
              <a:t> </a:t>
            </a:r>
            <a:r>
              <a:rPr lang="de-DE" sz="1800" dirty="0" err="1" smtClean="0"/>
              <a:t>for</a:t>
            </a:r>
            <a:r>
              <a:rPr lang="de-DE" sz="1800" dirty="0" smtClean="0"/>
              <a:t> </a:t>
            </a:r>
            <a:r>
              <a:rPr lang="de-DE" sz="1800" dirty="0" err="1" smtClean="0"/>
              <a:t>making</a:t>
            </a:r>
            <a:r>
              <a:rPr lang="de-DE" sz="1800" dirty="0" smtClean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</a:t>
            </a:r>
            <a:r>
              <a:rPr lang="de-DE" sz="1800" dirty="0" err="1" smtClean="0"/>
              <a:t>offer</a:t>
            </a:r>
            <a:r>
              <a:rPr lang="de-DE" sz="1800" dirty="0" smtClean="0"/>
              <a:t> </a:t>
            </a:r>
            <a:r>
              <a:rPr lang="de-DE" sz="1800" dirty="0" err="1" smtClean="0"/>
              <a:t>binding</a:t>
            </a:r>
            <a:r>
              <a:rPr lang="de-DE" sz="1800" dirty="0" smtClean="0"/>
              <a:t>).</a:t>
            </a:r>
          </a:p>
          <a:p>
            <a:pPr lvl="0"/>
            <a:r>
              <a:rPr lang="de-DE" sz="1800" dirty="0" smtClean="0"/>
              <a:t>SMP </a:t>
            </a:r>
            <a:r>
              <a:rPr lang="de-DE" sz="1800" dirty="0" err="1" smtClean="0"/>
              <a:t>can</a:t>
            </a:r>
            <a:r>
              <a:rPr lang="de-DE" sz="1800" dirty="0" smtClean="0"/>
              <a:t> </a:t>
            </a:r>
            <a:r>
              <a:rPr lang="de-DE" sz="1800" b="1" dirty="0" err="1" smtClean="0"/>
              <a:t>improve</a:t>
            </a:r>
            <a:r>
              <a:rPr lang="de-DE" sz="1800" dirty="0" smtClean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</a:t>
            </a:r>
            <a:r>
              <a:rPr lang="de-DE" sz="1800" dirty="0" err="1" smtClean="0"/>
              <a:t>offer</a:t>
            </a:r>
            <a:r>
              <a:rPr lang="de-DE" sz="1800" dirty="0" smtClean="0"/>
              <a:t>.</a:t>
            </a:r>
            <a:endParaRPr lang="de-DE" sz="1800" b="1" dirty="0" smtClean="0"/>
          </a:p>
          <a:p>
            <a:pPr lvl="0"/>
            <a:r>
              <a:rPr lang="de-DE" sz="1800" dirty="0" smtClean="0"/>
              <a:t>NRA </a:t>
            </a:r>
            <a:r>
              <a:rPr lang="de-DE" sz="1800" dirty="0" err="1" smtClean="0"/>
              <a:t>then</a:t>
            </a:r>
            <a:r>
              <a:rPr lang="de-DE" sz="1800" dirty="0" smtClean="0"/>
              <a:t> </a:t>
            </a:r>
            <a:r>
              <a:rPr lang="de-DE" sz="1800" dirty="0" err="1" smtClean="0"/>
              <a:t>takes</a:t>
            </a:r>
            <a:r>
              <a:rPr lang="de-DE" sz="1800" dirty="0" smtClean="0"/>
              <a:t> a </a:t>
            </a:r>
            <a:r>
              <a:rPr lang="de-DE" sz="1800" dirty="0" err="1" smtClean="0"/>
              <a:t>decision</a:t>
            </a:r>
            <a:r>
              <a:rPr lang="de-DE" sz="1800" dirty="0" smtClean="0"/>
              <a:t> </a:t>
            </a:r>
            <a:r>
              <a:rPr lang="de-DE" sz="1800" dirty="0" err="1" smtClean="0"/>
              <a:t>to</a:t>
            </a:r>
            <a:r>
              <a:rPr lang="de-DE" sz="1800" dirty="0" smtClean="0"/>
              <a:t> </a:t>
            </a:r>
            <a:r>
              <a:rPr lang="de-DE" sz="1800" dirty="0" err="1" smtClean="0"/>
              <a:t>make</a:t>
            </a:r>
            <a:r>
              <a:rPr lang="de-DE" sz="1800" dirty="0" smtClean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</a:t>
            </a:r>
            <a:r>
              <a:rPr lang="de-DE" sz="1800" dirty="0" err="1" smtClean="0"/>
              <a:t>offer</a:t>
            </a:r>
            <a:r>
              <a:rPr lang="de-DE" sz="1800" dirty="0" smtClean="0"/>
              <a:t> </a:t>
            </a:r>
            <a:r>
              <a:rPr lang="de-DE" sz="1800" dirty="0" err="1" smtClean="0"/>
              <a:t>fully</a:t>
            </a:r>
            <a:r>
              <a:rPr lang="de-DE" sz="1800" dirty="0" smtClean="0"/>
              <a:t> </a:t>
            </a:r>
            <a:r>
              <a:rPr lang="de-DE" sz="1800" dirty="0" err="1" smtClean="0"/>
              <a:t>or</a:t>
            </a:r>
            <a:r>
              <a:rPr lang="de-DE" sz="1800" dirty="0" smtClean="0"/>
              <a:t> </a:t>
            </a:r>
            <a:r>
              <a:rPr lang="de-DE" sz="1800" dirty="0" err="1" smtClean="0"/>
              <a:t>partially</a:t>
            </a:r>
            <a:r>
              <a:rPr lang="de-DE" sz="1800" dirty="0" smtClean="0"/>
              <a:t> </a:t>
            </a:r>
            <a:r>
              <a:rPr lang="de-DE" sz="1800" dirty="0" err="1" smtClean="0"/>
              <a:t>binding</a:t>
            </a:r>
            <a:r>
              <a:rPr lang="de-DE" sz="1800" dirty="0" smtClean="0"/>
              <a:t>, in </a:t>
            </a:r>
            <a:r>
              <a:rPr lang="de-DE" sz="1800" dirty="0" err="1" smtClean="0"/>
              <a:t>exceptional</a:t>
            </a:r>
            <a:r>
              <a:rPr lang="de-DE" sz="1800" dirty="0" smtClean="0"/>
              <a:t> </a:t>
            </a:r>
            <a:r>
              <a:rPr lang="de-DE" sz="1800" dirty="0" err="1" smtClean="0"/>
              <a:t>cases</a:t>
            </a:r>
            <a:r>
              <a:rPr lang="de-DE" sz="1800" dirty="0" smtClean="0"/>
              <a:t> </a:t>
            </a:r>
            <a:r>
              <a:rPr lang="de-DE" sz="1800" dirty="0" err="1" smtClean="0"/>
              <a:t>for</a:t>
            </a:r>
            <a:r>
              <a:rPr lang="de-DE" sz="1800" dirty="0" smtClean="0"/>
              <a:t> a </a:t>
            </a:r>
            <a:r>
              <a:rPr lang="de-DE" sz="1800" dirty="0" err="1" smtClean="0"/>
              <a:t>fixed</a:t>
            </a:r>
            <a:r>
              <a:rPr lang="de-DE" sz="1800" dirty="0" smtClean="0"/>
              <a:t> </a:t>
            </a:r>
            <a:r>
              <a:rPr lang="de-DE" sz="1800" dirty="0" err="1" smtClean="0"/>
              <a:t>duration</a:t>
            </a:r>
            <a:r>
              <a:rPr lang="de-DE" sz="1800" dirty="0" smtClean="0"/>
              <a:t>, </a:t>
            </a:r>
            <a:r>
              <a:rPr lang="de-DE" sz="1800" dirty="0" err="1" smtClean="0"/>
              <a:t>which</a:t>
            </a:r>
            <a:r>
              <a:rPr lang="de-DE" sz="1800" dirty="0" smtClean="0"/>
              <a:t> </a:t>
            </a:r>
            <a:r>
              <a:rPr lang="de-DE" sz="1800" dirty="0" err="1" smtClean="0"/>
              <a:t>is</a:t>
            </a:r>
            <a:r>
              <a:rPr lang="de-DE" sz="1800" dirty="0" smtClean="0"/>
              <a:t> a </a:t>
            </a:r>
            <a:r>
              <a:rPr lang="de-DE" sz="1800" dirty="0" err="1" smtClean="0"/>
              <a:t>minimum</a:t>
            </a:r>
            <a:r>
              <a:rPr lang="de-DE" sz="1800" dirty="0" smtClean="0"/>
              <a:t> of </a:t>
            </a:r>
            <a:br>
              <a:rPr lang="de-DE" sz="1800" dirty="0" smtClean="0"/>
            </a:br>
            <a:r>
              <a:rPr lang="de-DE" sz="1800" b="1" dirty="0" smtClean="0"/>
              <a:t>7 </a:t>
            </a:r>
            <a:r>
              <a:rPr lang="de-DE" sz="1800" b="1" dirty="0" err="1" smtClean="0"/>
              <a:t>years</a:t>
            </a:r>
            <a:r>
              <a:rPr lang="de-DE" sz="1800" dirty="0" smtClean="0"/>
              <a:t> </a:t>
            </a:r>
            <a:r>
              <a:rPr lang="de-DE" sz="1800" dirty="0" err="1" smtClean="0"/>
              <a:t>for</a:t>
            </a:r>
            <a:r>
              <a:rPr lang="de-DE" sz="1800" dirty="0" smtClean="0"/>
              <a:t> </a:t>
            </a:r>
            <a:r>
              <a:rPr lang="de-DE" sz="1800" dirty="0" err="1" smtClean="0"/>
              <a:t>co</a:t>
            </a:r>
            <a:r>
              <a:rPr lang="de-DE" sz="1800" dirty="0" smtClean="0"/>
              <a:t>-investment. </a:t>
            </a:r>
          </a:p>
          <a:p>
            <a:pPr lvl="0"/>
            <a:r>
              <a:rPr lang="de-DE" sz="1800" dirty="0" smtClean="0"/>
              <a:t>In </a:t>
            </a:r>
            <a:r>
              <a:rPr lang="de-DE" sz="1800" dirty="0" err="1" smtClean="0"/>
              <a:t>case</a:t>
            </a:r>
            <a:r>
              <a:rPr lang="de-DE" sz="1800" dirty="0" smtClean="0"/>
              <a:t> of non-</a:t>
            </a:r>
            <a:r>
              <a:rPr lang="de-DE" sz="1800" dirty="0" err="1" smtClean="0"/>
              <a:t>compliance</a:t>
            </a:r>
            <a:r>
              <a:rPr lang="de-DE" sz="1800" dirty="0" smtClean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NRA </a:t>
            </a:r>
            <a:r>
              <a:rPr lang="de-DE" sz="1800" dirty="0" err="1" smtClean="0"/>
              <a:t>can</a:t>
            </a:r>
            <a:r>
              <a:rPr lang="de-DE" sz="1800" dirty="0" smtClean="0"/>
              <a:t> </a:t>
            </a:r>
            <a:r>
              <a:rPr lang="de-DE" sz="1800" dirty="0" err="1" smtClean="0"/>
              <a:t>sanction</a:t>
            </a:r>
            <a:r>
              <a:rPr lang="de-DE" sz="1800" dirty="0" smtClean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SMP </a:t>
            </a:r>
            <a:r>
              <a:rPr lang="de-DE" sz="1800" dirty="0" err="1" smtClean="0"/>
              <a:t>operator</a:t>
            </a:r>
            <a:r>
              <a:rPr lang="de-DE" sz="1800" dirty="0" smtClean="0"/>
              <a:t> </a:t>
            </a:r>
            <a:r>
              <a:rPr lang="de-DE" sz="1800" dirty="0" err="1" smtClean="0"/>
              <a:t>and</a:t>
            </a:r>
            <a:r>
              <a:rPr lang="de-DE" sz="1800" dirty="0" smtClean="0"/>
              <a:t> </a:t>
            </a:r>
            <a:r>
              <a:rPr lang="de-DE" sz="1800" dirty="0" err="1" smtClean="0"/>
              <a:t>investigate</a:t>
            </a:r>
            <a:r>
              <a:rPr lang="de-DE" sz="1800" dirty="0" smtClean="0"/>
              <a:t> </a:t>
            </a:r>
            <a:r>
              <a:rPr lang="de-DE" sz="1800" dirty="0" err="1" smtClean="0"/>
              <a:t>whether</a:t>
            </a:r>
            <a:r>
              <a:rPr lang="de-DE" sz="1800" dirty="0" smtClean="0"/>
              <a:t> </a:t>
            </a:r>
            <a:r>
              <a:rPr lang="de-DE" sz="1800" dirty="0" err="1" smtClean="0"/>
              <a:t>regulatory</a:t>
            </a:r>
            <a:r>
              <a:rPr lang="de-DE" sz="1800" dirty="0" smtClean="0"/>
              <a:t> </a:t>
            </a:r>
            <a:r>
              <a:rPr lang="de-DE" sz="1800" dirty="0" err="1" smtClean="0"/>
              <a:t>obligations</a:t>
            </a:r>
            <a:r>
              <a:rPr lang="de-DE" sz="1800" dirty="0" smtClean="0"/>
              <a:t> </a:t>
            </a:r>
            <a:r>
              <a:rPr lang="de-DE" sz="1800" dirty="0" err="1" smtClean="0"/>
              <a:t>are</a:t>
            </a:r>
            <a:r>
              <a:rPr lang="de-DE" sz="1800" dirty="0" smtClean="0"/>
              <a:t> </a:t>
            </a:r>
            <a:r>
              <a:rPr lang="de-DE" sz="1800" dirty="0" err="1" smtClean="0"/>
              <a:t>required</a:t>
            </a:r>
            <a:r>
              <a:rPr lang="de-DE" sz="1800" dirty="0"/>
              <a:t>.</a:t>
            </a:r>
            <a:endParaRPr lang="de-DE" sz="1800" dirty="0" smtClean="0"/>
          </a:p>
          <a:p>
            <a:pPr>
              <a:buClr>
                <a:schemeClr val="tx1">
                  <a:lumMod val="65000"/>
                  <a:lumOff val="35000"/>
                </a:schemeClr>
              </a:buClr>
              <a:buFont typeface="Wingdings"/>
              <a:buChar char="à"/>
            </a:pPr>
            <a:r>
              <a:rPr lang="de-DE" sz="1800" dirty="0" smtClean="0">
                <a:solidFill>
                  <a:schemeClr val="tx2"/>
                </a:solidFill>
              </a:rPr>
              <a:t>The </a:t>
            </a:r>
            <a:r>
              <a:rPr lang="de-DE" sz="1800" dirty="0" err="1" smtClean="0">
                <a:solidFill>
                  <a:schemeClr val="tx2"/>
                </a:solidFill>
              </a:rPr>
              <a:t>procedure</a:t>
            </a:r>
            <a:r>
              <a:rPr lang="de-DE" sz="1800" dirty="0" smtClean="0">
                <a:solidFill>
                  <a:schemeClr val="tx2"/>
                </a:solidFill>
              </a:rPr>
              <a:t> </a:t>
            </a:r>
            <a:r>
              <a:rPr lang="de-DE" sz="1800" dirty="0" err="1" smtClean="0">
                <a:solidFill>
                  <a:schemeClr val="tx2"/>
                </a:solidFill>
              </a:rPr>
              <a:t>is</a:t>
            </a:r>
            <a:r>
              <a:rPr lang="de-DE" sz="1800" dirty="0" smtClean="0">
                <a:solidFill>
                  <a:schemeClr val="tx2"/>
                </a:solidFill>
              </a:rPr>
              <a:t> </a:t>
            </a:r>
            <a:r>
              <a:rPr lang="de-DE" sz="1800" dirty="0" err="1" smtClean="0">
                <a:solidFill>
                  <a:schemeClr val="tx2"/>
                </a:solidFill>
              </a:rPr>
              <a:t>very</a:t>
            </a:r>
            <a:r>
              <a:rPr lang="de-DE" sz="1800" dirty="0" smtClean="0">
                <a:solidFill>
                  <a:schemeClr val="tx2"/>
                </a:solidFill>
              </a:rPr>
              <a:t> </a:t>
            </a:r>
            <a:r>
              <a:rPr lang="de-DE" sz="1800" dirty="0" err="1" smtClean="0">
                <a:solidFill>
                  <a:schemeClr val="tx2"/>
                </a:solidFill>
              </a:rPr>
              <a:t>complex</a:t>
            </a:r>
            <a:r>
              <a:rPr lang="de-DE" sz="1800" dirty="0" smtClean="0">
                <a:solidFill>
                  <a:schemeClr val="tx2"/>
                </a:solidFill>
              </a:rPr>
              <a:t>!</a:t>
            </a:r>
            <a:endParaRPr lang="de-DE" sz="1800" dirty="0">
              <a:solidFill>
                <a:schemeClr val="tx2"/>
              </a:solidFill>
            </a:endParaRPr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85163" y="6453336"/>
            <a:ext cx="598487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4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E4112350-7D1F-4F7B-A7EF-9C24A53D12C6}" type="slidenum">
              <a:rPr lang="de-DE" smtClean="0"/>
              <a:pPr/>
              <a:t>18</a:t>
            </a:fld>
            <a:endParaRPr lang="de-DE" dirty="0"/>
          </a:p>
        </p:txBody>
      </p:sp>
      <p:grpSp>
        <p:nvGrpSpPr>
          <p:cNvPr id="16" name="Energie-hell"/>
          <p:cNvGrpSpPr>
            <a:grpSpLocks/>
          </p:cNvGrpSpPr>
          <p:nvPr/>
        </p:nvGrpSpPr>
        <p:grpSpPr bwMode="auto">
          <a:xfrm>
            <a:off x="6946900" y="103188"/>
            <a:ext cx="406400" cy="403225"/>
            <a:chOff x="5919" y="128"/>
            <a:chExt cx="256" cy="254"/>
          </a:xfrm>
        </p:grpSpPr>
        <p:sp>
          <p:nvSpPr>
            <p:cNvPr id="17" name="AutoShape 98"/>
            <p:cNvSpPr>
              <a:spLocks noChangeArrowheads="1"/>
            </p:cNvSpPr>
            <p:nvPr/>
          </p:nvSpPr>
          <p:spPr bwMode="auto">
            <a:xfrm>
              <a:off x="5919" y="128"/>
              <a:ext cx="256" cy="254"/>
            </a:xfrm>
            <a:prstGeom prst="roundRect">
              <a:avLst>
                <a:gd name="adj" fmla="val 4347"/>
              </a:avLst>
            </a:prstGeom>
            <a:solidFill>
              <a:srgbClr val="315E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tx1"/>
                  </a:solidFill>
                  <a:round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pic>
          <p:nvPicPr>
            <p:cNvPr id="18" name="Picture 123" descr="Energie-blau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9" y="128"/>
              <a:ext cx="254" cy="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9" name="Post-hell"/>
          <p:cNvGrpSpPr>
            <a:grpSpLocks/>
          </p:cNvGrpSpPr>
          <p:nvPr/>
        </p:nvGrpSpPr>
        <p:grpSpPr bwMode="auto">
          <a:xfrm>
            <a:off x="7904163" y="103188"/>
            <a:ext cx="406400" cy="403225"/>
            <a:chOff x="5919" y="708"/>
            <a:chExt cx="256" cy="254"/>
          </a:xfrm>
        </p:grpSpPr>
        <p:sp>
          <p:nvSpPr>
            <p:cNvPr id="30" name="AutoShape 99"/>
            <p:cNvSpPr>
              <a:spLocks noChangeArrowheads="1"/>
            </p:cNvSpPr>
            <p:nvPr/>
          </p:nvSpPr>
          <p:spPr bwMode="auto">
            <a:xfrm>
              <a:off x="5919" y="708"/>
              <a:ext cx="256" cy="254"/>
            </a:xfrm>
            <a:prstGeom prst="roundRect">
              <a:avLst>
                <a:gd name="adj" fmla="val 4347"/>
              </a:avLst>
            </a:prstGeom>
            <a:solidFill>
              <a:srgbClr val="315E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tx1"/>
                  </a:solidFill>
                  <a:round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pic>
          <p:nvPicPr>
            <p:cNvPr id="31" name="Picture 126" descr="Post-blau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9" y="708"/>
              <a:ext cx="254" cy="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2" name="Eisenbahn-hell"/>
          <p:cNvGrpSpPr>
            <a:grpSpLocks/>
          </p:cNvGrpSpPr>
          <p:nvPr/>
        </p:nvGrpSpPr>
        <p:grpSpPr bwMode="auto">
          <a:xfrm>
            <a:off x="8389938" y="103188"/>
            <a:ext cx="406400" cy="403225"/>
            <a:chOff x="5919" y="1000"/>
            <a:chExt cx="256" cy="254"/>
          </a:xfrm>
        </p:grpSpPr>
        <p:sp>
          <p:nvSpPr>
            <p:cNvPr id="33" name="AutoShape 88"/>
            <p:cNvSpPr>
              <a:spLocks noChangeArrowheads="1"/>
            </p:cNvSpPr>
            <p:nvPr/>
          </p:nvSpPr>
          <p:spPr bwMode="auto">
            <a:xfrm>
              <a:off x="5919" y="1000"/>
              <a:ext cx="256" cy="254"/>
            </a:xfrm>
            <a:prstGeom prst="roundRect">
              <a:avLst>
                <a:gd name="adj" fmla="val 4347"/>
              </a:avLst>
            </a:prstGeom>
            <a:solidFill>
              <a:srgbClr val="315E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tx1"/>
                  </a:solidFill>
                  <a:round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pic>
          <p:nvPicPr>
            <p:cNvPr id="34" name="Picture 121" descr="Eisenbahn-blau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1" y="1000"/>
              <a:ext cx="254" cy="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66003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52388"/>
            <a:ext cx="6624735" cy="496887"/>
          </a:xfrm>
        </p:spPr>
        <p:txBody>
          <a:bodyPr/>
          <a:lstStyle/>
          <a:p>
            <a:r>
              <a:rPr lang="de-DE" dirty="0" err="1" smtClean="0"/>
              <a:t>Remedies</a:t>
            </a:r>
            <a:r>
              <a:rPr lang="de-DE" dirty="0" smtClean="0"/>
              <a:t> – Art. 77 – Art. 78, Art. 77, Art. 78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Art. 75 – </a:t>
            </a:r>
            <a:r>
              <a:rPr lang="de-DE" dirty="0" err="1" smtClean="0"/>
              <a:t>Functional</a:t>
            </a:r>
            <a:r>
              <a:rPr lang="de-DE" dirty="0" smtClean="0"/>
              <a:t> </a:t>
            </a:r>
            <a:r>
              <a:rPr lang="de-DE" dirty="0" err="1" smtClean="0"/>
              <a:t>separation</a:t>
            </a:r>
            <a:r>
              <a:rPr lang="de-DE" dirty="0" smtClean="0"/>
              <a:t> </a:t>
            </a:r>
            <a:r>
              <a:rPr lang="de-DE" dirty="0" err="1" smtClean="0"/>
              <a:t>obligation</a:t>
            </a:r>
            <a:endParaRPr lang="de-DE" dirty="0" smtClean="0"/>
          </a:p>
          <a:p>
            <a:r>
              <a:rPr lang="de-DE" dirty="0" smtClean="0"/>
              <a:t>Art. 76 – </a:t>
            </a:r>
            <a:r>
              <a:rPr lang="de-DE" dirty="0" err="1" smtClean="0"/>
              <a:t>Voluntary</a:t>
            </a:r>
            <a:r>
              <a:rPr lang="de-DE" dirty="0" smtClean="0"/>
              <a:t> </a:t>
            </a:r>
            <a:r>
              <a:rPr lang="de-DE" dirty="0" err="1" smtClean="0"/>
              <a:t>separation</a:t>
            </a:r>
            <a:r>
              <a:rPr lang="de-DE" dirty="0" smtClean="0"/>
              <a:t> </a:t>
            </a:r>
          </a:p>
          <a:p>
            <a:r>
              <a:rPr lang="de-DE" dirty="0" smtClean="0"/>
              <a:t>Art. 80 – </a:t>
            </a:r>
            <a:r>
              <a:rPr lang="de-DE" dirty="0" err="1" smtClean="0"/>
              <a:t>Wholesale-only</a:t>
            </a:r>
            <a:r>
              <a:rPr lang="de-DE" dirty="0" smtClean="0"/>
              <a:t> </a:t>
            </a:r>
            <a:r>
              <a:rPr lang="de-DE" dirty="0" err="1" smtClean="0"/>
              <a:t>undertakings</a:t>
            </a:r>
            <a:r>
              <a:rPr lang="de-DE" dirty="0" smtClean="0"/>
              <a:t>: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certain</a:t>
            </a:r>
            <a:r>
              <a:rPr lang="de-DE" dirty="0" smtClean="0"/>
              <a:t> </a:t>
            </a:r>
            <a:r>
              <a:rPr lang="de-DE" dirty="0" err="1" smtClean="0"/>
              <a:t>conditions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met</a:t>
            </a:r>
            <a:r>
              <a:rPr lang="de-DE" dirty="0" smtClean="0"/>
              <a:t>, NRAs </a:t>
            </a:r>
            <a:r>
              <a:rPr lang="de-DE" dirty="0" err="1" smtClean="0"/>
              <a:t>may</a:t>
            </a:r>
            <a:r>
              <a:rPr lang="de-DE" dirty="0" smtClean="0"/>
              <a:t>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impose</a:t>
            </a:r>
            <a:r>
              <a:rPr lang="de-DE" dirty="0" smtClean="0"/>
              <a:t> </a:t>
            </a:r>
            <a:r>
              <a:rPr lang="de-DE" dirty="0" err="1" smtClean="0"/>
              <a:t>obligations</a:t>
            </a:r>
            <a:r>
              <a:rPr lang="de-DE" dirty="0" smtClean="0"/>
              <a:t> </a:t>
            </a:r>
            <a:r>
              <a:rPr lang="de-DE" dirty="0" err="1" smtClean="0"/>
              <a:t>acc</a:t>
            </a:r>
            <a:r>
              <a:rPr lang="de-DE" dirty="0" smtClean="0"/>
              <a:t>. </a:t>
            </a:r>
            <a:r>
              <a:rPr lang="de-DE" dirty="0" err="1"/>
              <a:t>t</a:t>
            </a:r>
            <a:r>
              <a:rPr lang="de-DE" dirty="0" err="1" smtClean="0"/>
              <a:t>o</a:t>
            </a:r>
            <a:r>
              <a:rPr lang="de-DE" dirty="0" smtClean="0"/>
              <a:t> Art. 70 + 73 </a:t>
            </a:r>
            <a:r>
              <a:rPr lang="de-DE" dirty="0" err="1" smtClean="0"/>
              <a:t>or</a:t>
            </a:r>
            <a:r>
              <a:rPr lang="de-DE" dirty="0" smtClean="0"/>
              <a:t> relative </a:t>
            </a:r>
            <a:r>
              <a:rPr lang="de-DE" dirty="0" err="1" smtClean="0"/>
              <a:t>to</a:t>
            </a:r>
            <a:r>
              <a:rPr lang="de-DE" dirty="0" smtClean="0"/>
              <a:t> fair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reasonable</a:t>
            </a:r>
            <a:r>
              <a:rPr lang="de-DE" dirty="0" smtClean="0"/>
              <a:t> </a:t>
            </a:r>
            <a:r>
              <a:rPr lang="de-DE" dirty="0" err="1" smtClean="0"/>
              <a:t>pricing</a:t>
            </a:r>
            <a:r>
              <a:rPr lang="de-DE" dirty="0" smtClean="0"/>
              <a:t>.</a:t>
            </a:r>
          </a:p>
          <a:p>
            <a:r>
              <a:rPr lang="de-DE" dirty="0" smtClean="0"/>
              <a:t>Art. 81 – Migration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legacy</a:t>
            </a:r>
            <a:r>
              <a:rPr lang="de-DE" dirty="0" smtClean="0"/>
              <a:t> </a:t>
            </a:r>
            <a:r>
              <a:rPr lang="de-DE" dirty="0" err="1" smtClean="0"/>
              <a:t>infrastructure</a:t>
            </a:r>
            <a:r>
              <a:rPr lang="de-DE" dirty="0" smtClean="0"/>
              <a:t>, </a:t>
            </a:r>
            <a:r>
              <a:rPr lang="de-DE" dirty="0" err="1" smtClean="0"/>
              <a:t>obligation</a:t>
            </a:r>
            <a:r>
              <a:rPr lang="de-DE" dirty="0" smtClean="0"/>
              <a:t> of a transparent </a:t>
            </a:r>
            <a:r>
              <a:rPr lang="de-DE" dirty="0" err="1" smtClean="0"/>
              <a:t>decommissioning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replacement</a:t>
            </a:r>
            <a:r>
              <a:rPr lang="de-DE" dirty="0" smtClean="0"/>
              <a:t> </a:t>
            </a:r>
            <a:r>
              <a:rPr lang="de-DE" dirty="0" err="1" smtClean="0"/>
              <a:t>process</a:t>
            </a:r>
            <a:r>
              <a:rPr lang="de-DE" dirty="0" smtClean="0"/>
              <a:t>; </a:t>
            </a:r>
            <a:r>
              <a:rPr lang="de-DE" dirty="0" err="1" smtClean="0"/>
              <a:t>availability</a:t>
            </a:r>
            <a:r>
              <a:rPr lang="de-DE" dirty="0" smtClean="0"/>
              <a:t> of </a:t>
            </a:r>
            <a:r>
              <a:rPr lang="de-DE" dirty="0" err="1" smtClean="0"/>
              <a:t>comparable</a:t>
            </a:r>
            <a:r>
              <a:rPr lang="de-DE" dirty="0" smtClean="0"/>
              <a:t> </a:t>
            </a:r>
            <a:r>
              <a:rPr lang="de-DE" dirty="0" err="1" smtClean="0"/>
              <a:t>access</a:t>
            </a:r>
            <a:r>
              <a:rPr lang="de-DE" dirty="0" smtClean="0"/>
              <a:t> </a:t>
            </a:r>
            <a:r>
              <a:rPr lang="de-DE" dirty="0" err="1" smtClean="0"/>
              <a:t>products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safeguard</a:t>
            </a:r>
            <a:r>
              <a:rPr lang="de-DE" dirty="0" smtClean="0"/>
              <a:t> </a:t>
            </a:r>
            <a:r>
              <a:rPr lang="de-DE" dirty="0" err="1" smtClean="0"/>
              <a:t>competition</a:t>
            </a:r>
            <a:endParaRPr lang="de-DE" dirty="0" smtClean="0"/>
          </a:p>
          <a:p>
            <a:r>
              <a:rPr lang="de-DE" dirty="0" smtClean="0"/>
              <a:t>Art. 82 – BEREC </a:t>
            </a:r>
            <a:r>
              <a:rPr lang="de-DE" dirty="0"/>
              <a:t>G</a:t>
            </a:r>
            <a:r>
              <a:rPr lang="de-DE" dirty="0" smtClean="0"/>
              <a:t>uidelines </a:t>
            </a:r>
            <a:r>
              <a:rPr lang="de-DE" dirty="0" err="1" smtClean="0"/>
              <a:t>for</a:t>
            </a:r>
            <a:r>
              <a:rPr lang="de-DE" dirty="0" smtClean="0"/>
              <a:t> VHCN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112350-7D1F-4F7B-A7EF-9C24A53D12C6}" type="slidenum">
              <a:rPr lang="de-DE" smtClean="0"/>
              <a:pPr/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1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Agenda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764704"/>
            <a:ext cx="8640960" cy="5688609"/>
          </a:xfrm>
        </p:spPr>
        <p:txBody>
          <a:bodyPr/>
          <a:lstStyle/>
          <a:p>
            <a:r>
              <a:rPr lang="de-DE" dirty="0" smtClean="0"/>
              <a:t>I. Connectivity Package 2018</a:t>
            </a:r>
          </a:p>
          <a:p>
            <a:r>
              <a:rPr lang="de-DE" dirty="0" smtClean="0"/>
              <a:t>II. Main Topics</a:t>
            </a:r>
          </a:p>
          <a:p>
            <a:pPr lvl="1"/>
            <a:r>
              <a:rPr lang="de-DE" sz="2000" dirty="0" err="1" smtClean="0"/>
              <a:t>Objectives</a:t>
            </a:r>
            <a:r>
              <a:rPr lang="de-DE" sz="2000" dirty="0" smtClean="0"/>
              <a:t> (Art. 3) </a:t>
            </a:r>
            <a:r>
              <a:rPr lang="de-DE" sz="2000" dirty="0"/>
              <a:t>a</a:t>
            </a:r>
            <a:r>
              <a:rPr lang="de-DE" sz="2000" dirty="0" smtClean="0"/>
              <a:t>nd </a:t>
            </a:r>
            <a:r>
              <a:rPr lang="de-DE" sz="2000" dirty="0" err="1" smtClean="0"/>
              <a:t>market</a:t>
            </a:r>
            <a:r>
              <a:rPr lang="de-DE" sz="2000" dirty="0" smtClean="0"/>
              <a:t> </a:t>
            </a:r>
            <a:r>
              <a:rPr lang="de-DE" sz="2000" dirty="0" err="1" smtClean="0"/>
              <a:t>regulation</a:t>
            </a:r>
            <a:r>
              <a:rPr lang="de-DE" sz="2000" dirty="0" smtClean="0"/>
              <a:t> (</a:t>
            </a:r>
            <a:r>
              <a:rPr lang="de-DE" sz="2000" dirty="0" err="1" smtClean="0"/>
              <a:t>remedies</a:t>
            </a:r>
            <a:r>
              <a:rPr lang="de-DE" sz="2000" dirty="0" smtClean="0"/>
              <a:t>)</a:t>
            </a:r>
          </a:p>
          <a:p>
            <a:pPr lvl="2"/>
            <a:r>
              <a:rPr lang="de-DE" sz="2000" dirty="0" smtClean="0"/>
              <a:t>Art. 61 – </a:t>
            </a:r>
            <a:r>
              <a:rPr lang="de-DE" sz="2000" dirty="0" err="1" smtClean="0"/>
              <a:t>symmetric</a:t>
            </a:r>
            <a:r>
              <a:rPr lang="de-DE" sz="2000" dirty="0" smtClean="0"/>
              <a:t> </a:t>
            </a:r>
            <a:r>
              <a:rPr lang="de-DE" sz="2000" dirty="0" err="1" smtClean="0"/>
              <a:t>regulation</a:t>
            </a:r>
            <a:endParaRPr lang="de-DE" sz="2000" dirty="0" smtClean="0"/>
          </a:p>
          <a:p>
            <a:pPr lvl="2"/>
            <a:r>
              <a:rPr lang="de-DE" sz="2000" dirty="0" smtClean="0"/>
              <a:t>Art. 63, 64, 67 – </a:t>
            </a:r>
            <a:r>
              <a:rPr lang="de-DE" sz="2000" dirty="0" err="1" smtClean="0"/>
              <a:t>market</a:t>
            </a:r>
            <a:r>
              <a:rPr lang="de-DE" sz="2000" dirty="0" smtClean="0"/>
              <a:t> </a:t>
            </a:r>
            <a:r>
              <a:rPr lang="de-DE" sz="2000" dirty="0" err="1" smtClean="0"/>
              <a:t>definition</a:t>
            </a:r>
            <a:r>
              <a:rPr lang="de-DE" sz="2000" dirty="0" smtClean="0"/>
              <a:t> and </a:t>
            </a:r>
            <a:r>
              <a:rPr lang="de-DE" sz="2000" dirty="0" err="1" smtClean="0"/>
              <a:t>analysis</a:t>
            </a:r>
            <a:endParaRPr lang="de-DE" sz="2000" dirty="0" smtClean="0"/>
          </a:p>
          <a:p>
            <a:pPr lvl="2"/>
            <a:r>
              <a:rPr lang="de-DE" sz="2000" dirty="0" smtClean="0"/>
              <a:t>Art. 68, 69 – 74, 76 – 81 – SMP </a:t>
            </a:r>
            <a:r>
              <a:rPr lang="de-DE" sz="2000" dirty="0" err="1" smtClean="0"/>
              <a:t>remedies</a:t>
            </a:r>
            <a:r>
              <a:rPr lang="de-DE" sz="2000" dirty="0" smtClean="0"/>
              <a:t>  </a:t>
            </a:r>
          </a:p>
          <a:p>
            <a:pPr lvl="2"/>
            <a:r>
              <a:rPr lang="de-DE" sz="2000" dirty="0" smtClean="0"/>
              <a:t>Art. 74 – </a:t>
            </a:r>
            <a:r>
              <a:rPr lang="de-DE" sz="2000" dirty="0" err="1" smtClean="0"/>
              <a:t>price</a:t>
            </a:r>
            <a:r>
              <a:rPr lang="de-DE" sz="2000" dirty="0" smtClean="0"/>
              <a:t> </a:t>
            </a:r>
            <a:r>
              <a:rPr lang="de-DE" sz="2000" dirty="0" err="1" smtClean="0"/>
              <a:t>control</a:t>
            </a:r>
            <a:r>
              <a:rPr lang="de-DE" sz="2000" dirty="0" smtClean="0"/>
              <a:t> and </a:t>
            </a:r>
            <a:r>
              <a:rPr lang="de-DE" sz="2000" dirty="0" err="1" smtClean="0"/>
              <a:t>cost</a:t>
            </a:r>
            <a:r>
              <a:rPr lang="de-DE" sz="2000" dirty="0" smtClean="0"/>
              <a:t> </a:t>
            </a:r>
            <a:r>
              <a:rPr lang="de-DE" sz="2000" dirty="0" err="1" smtClean="0"/>
              <a:t>accounting</a:t>
            </a:r>
            <a:r>
              <a:rPr lang="de-DE" sz="2000" dirty="0" smtClean="0"/>
              <a:t> </a:t>
            </a:r>
            <a:r>
              <a:rPr lang="de-DE" sz="2000" dirty="0" err="1" smtClean="0"/>
              <a:t>obligation</a:t>
            </a:r>
            <a:r>
              <a:rPr lang="de-DE" sz="2000" dirty="0" smtClean="0"/>
              <a:t> </a:t>
            </a:r>
          </a:p>
          <a:p>
            <a:pPr lvl="2"/>
            <a:r>
              <a:rPr lang="de-DE" sz="2000" dirty="0" smtClean="0"/>
              <a:t>Art. 75 – </a:t>
            </a:r>
            <a:r>
              <a:rPr lang="de-DE" sz="2000" dirty="0" err="1" smtClean="0"/>
              <a:t>termination</a:t>
            </a:r>
            <a:r>
              <a:rPr lang="de-DE" sz="2000" dirty="0" smtClean="0"/>
              <a:t> </a:t>
            </a:r>
            <a:r>
              <a:rPr lang="de-DE" sz="2000" dirty="0" err="1" smtClean="0"/>
              <a:t>rates</a:t>
            </a:r>
            <a:endParaRPr lang="de-DE" sz="2000" dirty="0" smtClean="0"/>
          </a:p>
          <a:p>
            <a:pPr lvl="2"/>
            <a:r>
              <a:rPr lang="de-DE" sz="2000" dirty="0"/>
              <a:t>Art. </a:t>
            </a:r>
            <a:r>
              <a:rPr lang="de-DE" sz="2000" dirty="0" smtClean="0"/>
              <a:t>76 </a:t>
            </a:r>
            <a:r>
              <a:rPr lang="de-DE" sz="2000" dirty="0"/>
              <a:t>– </a:t>
            </a:r>
            <a:r>
              <a:rPr lang="de-DE" sz="2000" dirty="0" err="1" smtClean="0"/>
              <a:t>co</a:t>
            </a:r>
            <a:r>
              <a:rPr lang="de-DE" sz="2000" dirty="0" smtClean="0"/>
              <a:t>-investment (and Art. 79)</a:t>
            </a:r>
            <a:endParaRPr lang="de-DE" sz="2000" dirty="0"/>
          </a:p>
          <a:p>
            <a:pPr lvl="2"/>
            <a:r>
              <a:rPr lang="de-DE" sz="2000" dirty="0" smtClean="0"/>
              <a:t>Art. 77, 78, 80, 81 – </a:t>
            </a:r>
            <a:r>
              <a:rPr lang="de-DE" sz="2000" dirty="0" err="1" smtClean="0"/>
              <a:t>functional</a:t>
            </a:r>
            <a:r>
              <a:rPr lang="de-DE" sz="2000" dirty="0" smtClean="0"/>
              <a:t>/</a:t>
            </a:r>
            <a:r>
              <a:rPr lang="de-DE" sz="2000" dirty="0" err="1" smtClean="0"/>
              <a:t>voluntary</a:t>
            </a:r>
            <a:r>
              <a:rPr lang="de-DE" sz="2000" dirty="0" smtClean="0"/>
              <a:t> separat., </a:t>
            </a:r>
            <a:r>
              <a:rPr lang="de-DE" sz="2000" dirty="0" err="1" smtClean="0"/>
              <a:t>wholesale-only</a:t>
            </a:r>
            <a:r>
              <a:rPr lang="de-DE" sz="2000" dirty="0" smtClean="0"/>
              <a:t>, </a:t>
            </a:r>
            <a:r>
              <a:rPr lang="de-DE" sz="2000" dirty="0" err="1" smtClean="0"/>
              <a:t>migration</a:t>
            </a:r>
            <a:r>
              <a:rPr lang="de-DE" sz="2000" dirty="0" smtClean="0"/>
              <a:t> </a:t>
            </a:r>
            <a:r>
              <a:rPr lang="de-DE" sz="2000" dirty="0" err="1" smtClean="0"/>
              <a:t>from</a:t>
            </a:r>
            <a:r>
              <a:rPr lang="de-DE" sz="2000" dirty="0" smtClean="0"/>
              <a:t> </a:t>
            </a:r>
            <a:r>
              <a:rPr lang="de-DE" sz="2000" dirty="0" err="1" smtClean="0"/>
              <a:t>legacy</a:t>
            </a:r>
            <a:r>
              <a:rPr lang="de-DE" sz="2000" dirty="0" smtClean="0"/>
              <a:t> </a:t>
            </a:r>
            <a:r>
              <a:rPr lang="de-DE" sz="2000" dirty="0" err="1" smtClean="0"/>
              <a:t>infrastructure</a:t>
            </a:r>
            <a:endParaRPr lang="de-DE" sz="2000" dirty="0" smtClean="0"/>
          </a:p>
          <a:p>
            <a:pPr lvl="1"/>
            <a:r>
              <a:rPr lang="de-DE" sz="2000" dirty="0" err="1" smtClean="0"/>
              <a:t>Role</a:t>
            </a:r>
            <a:r>
              <a:rPr lang="de-DE" sz="2000" dirty="0" smtClean="0"/>
              <a:t> of NRAs (Art. 5)</a:t>
            </a:r>
          </a:p>
          <a:p>
            <a:pPr lvl="1"/>
            <a:r>
              <a:rPr lang="de-DE" sz="2000" dirty="0" smtClean="0"/>
              <a:t>BEREC and BEREC Tasks – Guidelines </a:t>
            </a:r>
          </a:p>
          <a:p>
            <a:r>
              <a:rPr lang="de-DE" dirty="0" smtClean="0"/>
              <a:t>III. </a:t>
            </a:r>
            <a:r>
              <a:rPr lang="de-DE" dirty="0" err="1" smtClean="0"/>
              <a:t>Conclusions</a:t>
            </a:r>
            <a:r>
              <a:rPr lang="de-DE" sz="2000" dirty="0" smtClean="0"/>
              <a:t/>
            </a:r>
            <a:br>
              <a:rPr lang="de-DE" sz="2000" dirty="0" smtClean="0"/>
            </a:b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112350-7D1F-4F7B-A7EF-9C24A53D12C6}" type="slidenum">
              <a:rPr lang="de-DE" smtClean="0"/>
              <a:pPr/>
              <a:t>2</a:t>
            </a:fld>
            <a:endParaRPr lang="de-DE" dirty="0"/>
          </a:p>
        </p:txBody>
      </p:sp>
      <p:grpSp>
        <p:nvGrpSpPr>
          <p:cNvPr id="16" name="Energie-hell"/>
          <p:cNvGrpSpPr>
            <a:grpSpLocks/>
          </p:cNvGrpSpPr>
          <p:nvPr/>
        </p:nvGrpSpPr>
        <p:grpSpPr bwMode="auto">
          <a:xfrm>
            <a:off x="6946900" y="103188"/>
            <a:ext cx="406400" cy="403225"/>
            <a:chOff x="5919" y="128"/>
            <a:chExt cx="256" cy="254"/>
          </a:xfrm>
        </p:grpSpPr>
        <p:sp>
          <p:nvSpPr>
            <p:cNvPr id="17" name="AutoShape 98"/>
            <p:cNvSpPr>
              <a:spLocks noChangeArrowheads="1"/>
            </p:cNvSpPr>
            <p:nvPr/>
          </p:nvSpPr>
          <p:spPr bwMode="auto">
            <a:xfrm>
              <a:off x="5919" y="128"/>
              <a:ext cx="256" cy="254"/>
            </a:xfrm>
            <a:prstGeom prst="roundRect">
              <a:avLst>
                <a:gd name="adj" fmla="val 4347"/>
              </a:avLst>
            </a:prstGeom>
            <a:solidFill>
              <a:srgbClr val="315E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tx1"/>
                  </a:solidFill>
                  <a:round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pic>
          <p:nvPicPr>
            <p:cNvPr id="18" name="Picture 123" descr="Energie-blau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9" y="128"/>
              <a:ext cx="254" cy="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9" name="Post-hell"/>
          <p:cNvGrpSpPr>
            <a:grpSpLocks/>
          </p:cNvGrpSpPr>
          <p:nvPr/>
        </p:nvGrpSpPr>
        <p:grpSpPr bwMode="auto">
          <a:xfrm>
            <a:off x="7904163" y="103188"/>
            <a:ext cx="406400" cy="403225"/>
            <a:chOff x="5919" y="708"/>
            <a:chExt cx="256" cy="254"/>
          </a:xfrm>
        </p:grpSpPr>
        <p:sp>
          <p:nvSpPr>
            <p:cNvPr id="20" name="AutoShape 99"/>
            <p:cNvSpPr>
              <a:spLocks noChangeArrowheads="1"/>
            </p:cNvSpPr>
            <p:nvPr/>
          </p:nvSpPr>
          <p:spPr bwMode="auto">
            <a:xfrm>
              <a:off x="5919" y="708"/>
              <a:ext cx="256" cy="254"/>
            </a:xfrm>
            <a:prstGeom prst="roundRect">
              <a:avLst>
                <a:gd name="adj" fmla="val 4347"/>
              </a:avLst>
            </a:prstGeom>
            <a:solidFill>
              <a:srgbClr val="315E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tx1"/>
                  </a:solidFill>
                  <a:round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pic>
          <p:nvPicPr>
            <p:cNvPr id="21" name="Picture 126" descr="Post-blau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9" y="708"/>
              <a:ext cx="254" cy="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" name="Eisenbahn-hell"/>
          <p:cNvGrpSpPr>
            <a:grpSpLocks/>
          </p:cNvGrpSpPr>
          <p:nvPr/>
        </p:nvGrpSpPr>
        <p:grpSpPr bwMode="auto">
          <a:xfrm>
            <a:off x="8389938" y="103188"/>
            <a:ext cx="406400" cy="403225"/>
            <a:chOff x="5919" y="1000"/>
            <a:chExt cx="256" cy="254"/>
          </a:xfrm>
        </p:grpSpPr>
        <p:sp>
          <p:nvSpPr>
            <p:cNvPr id="23" name="AutoShape 88"/>
            <p:cNvSpPr>
              <a:spLocks noChangeArrowheads="1"/>
            </p:cNvSpPr>
            <p:nvPr/>
          </p:nvSpPr>
          <p:spPr bwMode="auto">
            <a:xfrm>
              <a:off x="5919" y="1000"/>
              <a:ext cx="256" cy="254"/>
            </a:xfrm>
            <a:prstGeom prst="roundRect">
              <a:avLst>
                <a:gd name="adj" fmla="val 4347"/>
              </a:avLst>
            </a:prstGeom>
            <a:solidFill>
              <a:srgbClr val="315E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tx1"/>
                  </a:solidFill>
                  <a:round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pic>
          <p:nvPicPr>
            <p:cNvPr id="24" name="Picture 121" descr="Eisenbahn-blau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1" y="1000"/>
              <a:ext cx="254" cy="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526933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Role</a:t>
            </a:r>
            <a:r>
              <a:rPr lang="de-DE" dirty="0" smtClean="0"/>
              <a:t> of NRAs (Art. 5)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9552" y="1090613"/>
            <a:ext cx="8245673" cy="5146675"/>
          </a:xfrm>
        </p:spPr>
        <p:txBody>
          <a:bodyPr/>
          <a:lstStyle/>
          <a:p>
            <a:r>
              <a:rPr lang="en-GB" dirty="0"/>
              <a:t>The set of independent NRAs’ tasks:</a:t>
            </a:r>
          </a:p>
          <a:p>
            <a:pPr lvl="1"/>
            <a:r>
              <a:rPr lang="en-GB" i="1" dirty="0"/>
              <a:t>ex ante</a:t>
            </a:r>
            <a:r>
              <a:rPr lang="en-GB" dirty="0"/>
              <a:t> </a:t>
            </a:r>
            <a:r>
              <a:rPr lang="en-GB" dirty="0" smtClean="0"/>
              <a:t>market </a:t>
            </a:r>
            <a:r>
              <a:rPr lang="en-GB" dirty="0"/>
              <a:t>regulation, including the imposition of access and interconnection obligations</a:t>
            </a:r>
          </a:p>
          <a:p>
            <a:pPr lvl="1"/>
            <a:r>
              <a:rPr lang="en-US" dirty="0"/>
              <a:t>resolution of disputes between undertakings</a:t>
            </a:r>
          </a:p>
          <a:p>
            <a:pPr lvl="1"/>
            <a:r>
              <a:rPr lang="en-US" dirty="0"/>
              <a:t>radio-spectrum management and/or decisions or - when such tasks are assigned to other </a:t>
            </a:r>
            <a:r>
              <a:rPr lang="en-US" sz="1900" dirty="0"/>
              <a:t>competent authorities - advice on market-shaping and competition aspects of national processes related to rights of use for ECS spectrum</a:t>
            </a:r>
          </a:p>
          <a:p>
            <a:pPr lvl="1"/>
            <a:r>
              <a:rPr lang="en-US" sz="1900" dirty="0"/>
              <a:t>Contribution to end-user rights protection, where relevant in cooperation with other competent authorities</a:t>
            </a:r>
          </a:p>
          <a:p>
            <a:pPr lvl="1"/>
            <a:r>
              <a:rPr lang="en-US" sz="1900" dirty="0"/>
              <a:t>Assessing and monitoring mkt shaping and competition issues regarding open internet access</a:t>
            </a:r>
          </a:p>
          <a:p>
            <a:pPr lvl="1"/>
            <a:r>
              <a:rPr lang="en-GB" sz="1900" dirty="0"/>
              <a:t>ensuring number portability between providers</a:t>
            </a:r>
          </a:p>
          <a:p>
            <a:pPr marL="457200" lvl="1" indent="0">
              <a:buNone/>
            </a:pPr>
            <a:endParaRPr lang="en-US" sz="1900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112350-7D1F-4F7B-A7EF-9C24A53D12C6}" type="slidenum">
              <a:rPr lang="de-DE" smtClean="0"/>
              <a:pPr/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86106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Role</a:t>
            </a:r>
            <a:r>
              <a:rPr lang="de-DE" dirty="0" smtClean="0"/>
              <a:t> of NRAs (Art. 5)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529" y="1090613"/>
            <a:ext cx="8064896" cy="5146675"/>
          </a:xfrm>
        </p:spPr>
        <p:txBody>
          <a:bodyPr/>
          <a:lstStyle/>
          <a:p>
            <a:r>
              <a:rPr lang="it-IT" dirty="0"/>
              <a:t>N</a:t>
            </a:r>
            <a:r>
              <a:rPr lang="it-IT" dirty="0" smtClean="0"/>
              <a:t>ew </a:t>
            </a:r>
            <a:r>
              <a:rPr lang="it-IT" dirty="0" err="1"/>
              <a:t>reference</a:t>
            </a:r>
            <a:r>
              <a:rPr lang="it-IT" dirty="0"/>
              <a:t> to </a:t>
            </a:r>
            <a:r>
              <a:rPr lang="it-IT" dirty="0" err="1" smtClean="0"/>
              <a:t>Member</a:t>
            </a:r>
            <a:r>
              <a:rPr lang="it-IT" dirty="0" smtClean="0"/>
              <a:t> State </a:t>
            </a:r>
            <a:r>
              <a:rPr lang="it-IT" dirty="0"/>
              <a:t>chance to </a:t>
            </a:r>
            <a:r>
              <a:rPr lang="it-IT" dirty="0" err="1"/>
              <a:t>assign</a:t>
            </a:r>
            <a:r>
              <a:rPr lang="it-IT" dirty="0"/>
              <a:t> to </a:t>
            </a:r>
            <a:r>
              <a:rPr lang="it-IT" dirty="0" err="1"/>
              <a:t>NRAs</a:t>
            </a:r>
            <a:r>
              <a:rPr lang="it-IT" dirty="0"/>
              <a:t> </a:t>
            </a:r>
            <a:r>
              <a:rPr lang="it-IT" dirty="0" err="1"/>
              <a:t>other</a:t>
            </a:r>
            <a:r>
              <a:rPr lang="it-IT" dirty="0"/>
              <a:t> </a:t>
            </a:r>
            <a:r>
              <a:rPr lang="it-IT" dirty="0" err="1"/>
              <a:t>tasks</a:t>
            </a:r>
            <a:r>
              <a:rPr lang="it-IT" dirty="0"/>
              <a:t>, </a:t>
            </a:r>
            <a:r>
              <a:rPr lang="it-IT" dirty="0" err="1"/>
              <a:t>particularly</a:t>
            </a:r>
            <a:r>
              <a:rPr lang="it-IT" dirty="0"/>
              <a:t> </a:t>
            </a:r>
            <a:r>
              <a:rPr lang="it-IT" dirty="0" err="1"/>
              <a:t>those</a:t>
            </a:r>
            <a:r>
              <a:rPr lang="it-IT" dirty="0"/>
              <a:t> </a:t>
            </a:r>
            <a:r>
              <a:rPr lang="it-IT" dirty="0" err="1"/>
              <a:t>relating</a:t>
            </a:r>
            <a:r>
              <a:rPr lang="it-IT" dirty="0"/>
              <a:t> to </a:t>
            </a:r>
            <a:r>
              <a:rPr lang="it-IT" dirty="0" smtClean="0"/>
              <a:t>market </a:t>
            </a:r>
            <a:r>
              <a:rPr lang="it-IT" dirty="0" err="1"/>
              <a:t>competition</a:t>
            </a:r>
            <a:r>
              <a:rPr lang="it-IT" dirty="0"/>
              <a:t> and </a:t>
            </a:r>
            <a:r>
              <a:rPr lang="it-IT" dirty="0" smtClean="0"/>
              <a:t>market </a:t>
            </a:r>
            <a:r>
              <a:rPr lang="it-IT" dirty="0"/>
              <a:t>entry, </a:t>
            </a:r>
            <a:r>
              <a:rPr lang="it-IT" dirty="0" err="1"/>
              <a:t>such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</a:t>
            </a:r>
            <a:r>
              <a:rPr lang="it-IT" dirty="0" smtClean="0"/>
              <a:t>General </a:t>
            </a:r>
            <a:r>
              <a:rPr lang="it-IT" dirty="0" err="1" smtClean="0"/>
              <a:t>Authorisation</a:t>
            </a:r>
            <a:r>
              <a:rPr lang="it-IT" dirty="0" smtClean="0"/>
              <a:t>; </a:t>
            </a:r>
            <a:r>
              <a:rPr lang="it-IT" dirty="0" err="1"/>
              <a:t>if</a:t>
            </a:r>
            <a:r>
              <a:rPr lang="it-IT" dirty="0"/>
              <a:t> </a:t>
            </a:r>
            <a:r>
              <a:rPr lang="it-IT" dirty="0" err="1"/>
              <a:t>such</a:t>
            </a:r>
            <a:r>
              <a:rPr lang="it-IT" dirty="0"/>
              <a:t> </a:t>
            </a:r>
            <a:r>
              <a:rPr lang="it-IT" dirty="0" err="1"/>
              <a:t>tasks</a:t>
            </a:r>
            <a:r>
              <a:rPr lang="it-IT" dirty="0"/>
              <a:t> are </a:t>
            </a:r>
            <a:r>
              <a:rPr lang="it-IT" dirty="0" err="1"/>
              <a:t>assigned</a:t>
            </a:r>
            <a:r>
              <a:rPr lang="it-IT" dirty="0"/>
              <a:t> to </a:t>
            </a:r>
            <a:r>
              <a:rPr lang="it-IT" dirty="0" err="1"/>
              <a:t>other</a:t>
            </a:r>
            <a:r>
              <a:rPr lang="it-IT" dirty="0"/>
              <a:t> </a:t>
            </a:r>
            <a:r>
              <a:rPr lang="it-IT" dirty="0" err="1"/>
              <a:t>competent</a:t>
            </a:r>
            <a:r>
              <a:rPr lang="it-IT" dirty="0"/>
              <a:t> </a:t>
            </a:r>
            <a:r>
              <a:rPr lang="it-IT" dirty="0" err="1"/>
              <a:t>authorities</a:t>
            </a:r>
            <a:r>
              <a:rPr lang="it-IT" dirty="0" smtClean="0"/>
              <a:t>, </a:t>
            </a:r>
            <a:r>
              <a:rPr lang="it-IT" dirty="0" err="1" smtClean="0"/>
              <a:t>these</a:t>
            </a:r>
            <a:r>
              <a:rPr lang="it-IT" dirty="0" smtClean="0"/>
              <a:t> </a:t>
            </a:r>
            <a:r>
              <a:rPr lang="it-IT" dirty="0" err="1"/>
              <a:t>latter</a:t>
            </a:r>
            <a:r>
              <a:rPr lang="it-IT" dirty="0"/>
              <a:t> </a:t>
            </a:r>
            <a:r>
              <a:rPr lang="it-IT" dirty="0" err="1"/>
              <a:t>shall</a:t>
            </a:r>
            <a:r>
              <a:rPr lang="it-IT" dirty="0"/>
              <a:t> </a:t>
            </a:r>
            <a:r>
              <a:rPr lang="it-IT" dirty="0" err="1"/>
              <a:t>seek</a:t>
            </a:r>
            <a:r>
              <a:rPr lang="it-IT" dirty="0"/>
              <a:t> to </a:t>
            </a:r>
            <a:r>
              <a:rPr lang="it-IT" dirty="0" err="1"/>
              <a:t>consult</a:t>
            </a:r>
            <a:r>
              <a:rPr lang="it-IT" dirty="0"/>
              <a:t> </a:t>
            </a:r>
            <a:r>
              <a:rPr lang="it-IT" dirty="0" err="1"/>
              <a:t>NRAs</a:t>
            </a:r>
            <a:r>
              <a:rPr lang="it-IT" dirty="0"/>
              <a:t> </a:t>
            </a:r>
            <a:r>
              <a:rPr lang="it-IT" dirty="0" err="1"/>
              <a:t>before</a:t>
            </a:r>
            <a:r>
              <a:rPr lang="it-IT" dirty="0"/>
              <a:t> </a:t>
            </a:r>
            <a:r>
              <a:rPr lang="it-IT" dirty="0" err="1"/>
              <a:t>making</a:t>
            </a:r>
            <a:r>
              <a:rPr lang="it-IT" dirty="0"/>
              <a:t> </a:t>
            </a:r>
            <a:r>
              <a:rPr lang="it-IT" dirty="0" err="1"/>
              <a:t>decisions</a:t>
            </a:r>
            <a:r>
              <a:rPr lang="it-IT" dirty="0"/>
              <a:t>.</a:t>
            </a:r>
          </a:p>
          <a:p>
            <a:endParaRPr lang="it-IT" dirty="0"/>
          </a:p>
          <a:p>
            <a:r>
              <a:rPr lang="it-IT" dirty="0" err="1" smtClean="0"/>
              <a:t>Member</a:t>
            </a:r>
            <a:r>
              <a:rPr lang="it-IT" dirty="0" smtClean="0"/>
              <a:t> </a:t>
            </a:r>
            <a:r>
              <a:rPr lang="it-IT" dirty="0" err="1" smtClean="0"/>
              <a:t>States</a:t>
            </a:r>
            <a:r>
              <a:rPr lang="it-IT" dirty="0" smtClean="0"/>
              <a:t> </a:t>
            </a:r>
            <a:r>
              <a:rPr lang="it-IT" dirty="0"/>
              <a:t>to </a:t>
            </a:r>
            <a:r>
              <a:rPr lang="it-IT" dirty="0" err="1"/>
              <a:t>promote</a:t>
            </a:r>
            <a:r>
              <a:rPr lang="it-IT" dirty="0"/>
              <a:t> </a:t>
            </a:r>
            <a:r>
              <a:rPr lang="it-IT" dirty="0" err="1"/>
              <a:t>stability</a:t>
            </a:r>
            <a:r>
              <a:rPr lang="it-IT" dirty="0"/>
              <a:t> of 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err="1" smtClean="0"/>
              <a:t>NRAs</a:t>
            </a:r>
            <a:r>
              <a:rPr lang="it-IT" dirty="0"/>
              <a:t>’ </a:t>
            </a:r>
            <a:r>
              <a:rPr lang="it-IT" dirty="0" err="1"/>
              <a:t>competences</a:t>
            </a:r>
            <a:r>
              <a:rPr lang="it-IT" dirty="0"/>
              <a:t> </a:t>
            </a:r>
            <a:r>
              <a:rPr lang="it-IT" dirty="0" err="1"/>
              <a:t>when</a:t>
            </a:r>
            <a:r>
              <a:rPr lang="it-IT" dirty="0"/>
              <a:t> </a:t>
            </a:r>
            <a:r>
              <a:rPr lang="it-IT" dirty="0" err="1"/>
              <a:t>transposing</a:t>
            </a:r>
            <a:r>
              <a:rPr lang="it-IT" dirty="0"/>
              <a:t> the Code 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with </a:t>
            </a:r>
            <a:r>
              <a:rPr lang="it-IT" dirty="0" err="1"/>
              <a:t>regard</a:t>
            </a:r>
            <a:r>
              <a:rPr lang="it-IT" dirty="0"/>
              <a:t> to </a:t>
            </a:r>
            <a:r>
              <a:rPr lang="it-IT" dirty="0" err="1"/>
              <a:t>tasks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in the 2009 </a:t>
            </a:r>
            <a:r>
              <a:rPr lang="it-IT" dirty="0" err="1"/>
              <a:t>framework</a:t>
            </a:r>
            <a:endParaRPr lang="it-IT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112350-7D1F-4F7B-A7EF-9C24A53D12C6}" type="slidenum">
              <a:rPr lang="de-DE" smtClean="0"/>
              <a:pPr/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2727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44624"/>
            <a:ext cx="6290234" cy="558542"/>
          </a:xfrm>
        </p:spPr>
        <p:txBody>
          <a:bodyPr/>
          <a:lstStyle/>
          <a:p>
            <a:r>
              <a:rPr lang="it-IT" sz="2400" dirty="0" smtClean="0"/>
              <a:t>BEREC Regulation (EU (No) 2018/1971)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980728"/>
            <a:ext cx="8568952" cy="5328592"/>
          </a:xfrm>
        </p:spPr>
        <p:txBody>
          <a:bodyPr>
            <a:normAutofit lnSpcReduction="10000"/>
          </a:bodyPr>
          <a:lstStyle/>
          <a:p>
            <a:r>
              <a:rPr lang="it-IT" dirty="0" smtClean="0"/>
              <a:t>2-tier </a:t>
            </a:r>
            <a:r>
              <a:rPr lang="it-IT" dirty="0" err="1"/>
              <a:t>structure</a:t>
            </a:r>
            <a:r>
              <a:rPr lang="it-IT" dirty="0"/>
              <a:t> </a:t>
            </a:r>
            <a:r>
              <a:rPr lang="it-IT" dirty="0" err="1"/>
              <a:t>preserved</a:t>
            </a:r>
            <a:r>
              <a:rPr lang="it-IT" dirty="0"/>
              <a:t>:</a:t>
            </a:r>
          </a:p>
          <a:p>
            <a:pPr lvl="1"/>
            <a:r>
              <a:rPr lang="it-IT" dirty="0"/>
              <a:t>no Agency</a:t>
            </a:r>
            <a:r>
              <a:rPr lang="it-IT" dirty="0" smtClean="0"/>
              <a:t>,</a:t>
            </a:r>
          </a:p>
          <a:p>
            <a:pPr lvl="1"/>
            <a:r>
              <a:rPr lang="it-IT" dirty="0"/>
              <a:t>n</a:t>
            </a:r>
            <a:r>
              <a:rPr lang="it-IT" dirty="0" smtClean="0"/>
              <a:t>o </a:t>
            </a:r>
            <a:r>
              <a:rPr lang="it-IT" dirty="0" err="1" smtClean="0"/>
              <a:t>decision-making</a:t>
            </a:r>
            <a:r>
              <a:rPr lang="it-IT" dirty="0" smtClean="0"/>
              <a:t> </a:t>
            </a:r>
            <a:r>
              <a:rPr lang="it-IT" dirty="0" err="1" smtClean="0"/>
              <a:t>power</a:t>
            </a:r>
            <a:r>
              <a:rPr lang="it-IT" dirty="0" smtClean="0"/>
              <a:t>, </a:t>
            </a:r>
            <a:r>
              <a:rPr lang="it-IT" dirty="0" err="1" smtClean="0"/>
              <a:t>hence</a:t>
            </a:r>
            <a:r>
              <a:rPr lang="it-IT" dirty="0" smtClean="0"/>
              <a:t>:</a:t>
            </a:r>
            <a:endParaRPr lang="it-IT" dirty="0"/>
          </a:p>
          <a:p>
            <a:pPr lvl="1"/>
            <a:r>
              <a:rPr lang="it-IT" dirty="0"/>
              <a:t>no EU </a:t>
            </a:r>
            <a:r>
              <a:rPr lang="it-IT" dirty="0" err="1"/>
              <a:t>legal</a:t>
            </a:r>
            <a:r>
              <a:rPr lang="it-IT" dirty="0"/>
              <a:t> </a:t>
            </a:r>
            <a:r>
              <a:rPr lang="it-IT" dirty="0" err="1"/>
              <a:t>personality</a:t>
            </a:r>
            <a:r>
              <a:rPr lang="it-IT" dirty="0"/>
              <a:t> to BEREC, </a:t>
            </a:r>
          </a:p>
          <a:p>
            <a:pPr lvl="1"/>
            <a:r>
              <a:rPr lang="it-IT" dirty="0"/>
              <a:t>no establishment of a Board of Appeal</a:t>
            </a:r>
          </a:p>
          <a:p>
            <a:r>
              <a:rPr lang="it-IT" dirty="0"/>
              <a:t>No </a:t>
            </a:r>
            <a:r>
              <a:rPr lang="it-IT" dirty="0" err="1"/>
              <a:t>binding</a:t>
            </a:r>
            <a:r>
              <a:rPr lang="it-IT" dirty="0"/>
              <a:t> </a:t>
            </a:r>
            <a:r>
              <a:rPr lang="it-IT" dirty="0" err="1"/>
              <a:t>decision-making</a:t>
            </a:r>
            <a:r>
              <a:rPr lang="it-IT" dirty="0"/>
              <a:t> </a:t>
            </a:r>
            <a:r>
              <a:rPr lang="it-IT" dirty="0" err="1"/>
              <a:t>tasks</a:t>
            </a:r>
            <a:r>
              <a:rPr lang="it-IT" dirty="0"/>
              <a:t> </a:t>
            </a:r>
            <a:r>
              <a:rPr lang="it-IT" dirty="0" err="1"/>
              <a:t>entrusted</a:t>
            </a:r>
            <a:r>
              <a:rPr lang="it-IT" dirty="0"/>
              <a:t> to BEREC, in line with </a:t>
            </a:r>
            <a:r>
              <a:rPr lang="it-IT" dirty="0" err="1"/>
              <a:t>its</a:t>
            </a:r>
            <a:r>
              <a:rPr lang="it-IT" dirty="0"/>
              <a:t> </a:t>
            </a:r>
            <a:r>
              <a:rPr lang="it-IT" dirty="0" err="1"/>
              <a:t>advisory</a:t>
            </a:r>
            <a:r>
              <a:rPr lang="it-IT" dirty="0"/>
              <a:t> nature</a:t>
            </a:r>
          </a:p>
          <a:p>
            <a:r>
              <a:rPr lang="de-DE" dirty="0" err="1"/>
              <a:t>Besides</a:t>
            </a:r>
            <a:r>
              <a:rPr lang="de-DE" dirty="0"/>
              <a:t> NRAs so </a:t>
            </a:r>
            <a:r>
              <a:rPr lang="de-DE" dirty="0" err="1"/>
              <a:t>called</a:t>
            </a:r>
            <a:r>
              <a:rPr lang="de-DE" dirty="0"/>
              <a:t> „</a:t>
            </a:r>
            <a:r>
              <a:rPr lang="de-DE" dirty="0" err="1"/>
              <a:t>competent</a:t>
            </a:r>
            <a:r>
              <a:rPr lang="de-DE" dirty="0"/>
              <a:t> </a:t>
            </a:r>
            <a:r>
              <a:rPr lang="de-DE" dirty="0" err="1"/>
              <a:t>authorities</a:t>
            </a:r>
            <a:r>
              <a:rPr lang="de-DE" dirty="0"/>
              <a:t>“ (Art. 5)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mentioned</a:t>
            </a:r>
            <a:r>
              <a:rPr lang="de-DE" dirty="0"/>
              <a:t>, </a:t>
            </a:r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could</a:t>
            </a:r>
            <a:r>
              <a:rPr lang="de-DE" dirty="0"/>
              <a:t> </a:t>
            </a:r>
            <a:r>
              <a:rPr lang="de-DE" dirty="0" err="1"/>
              <a:t>complicate</a:t>
            </a:r>
            <a:r>
              <a:rPr lang="de-DE" dirty="0"/>
              <a:t> </a:t>
            </a:r>
            <a:r>
              <a:rPr lang="de-DE" dirty="0" err="1"/>
              <a:t>procedures</a:t>
            </a:r>
            <a:endParaRPr lang="de-DE" dirty="0"/>
          </a:p>
          <a:p>
            <a:r>
              <a:rPr lang="de-DE" dirty="0"/>
              <a:t>BEREC </a:t>
            </a:r>
            <a:r>
              <a:rPr lang="de-DE" dirty="0" err="1"/>
              <a:t>has</a:t>
            </a:r>
            <a:r>
              <a:rPr lang="de-DE" dirty="0"/>
              <a:t> a </a:t>
            </a:r>
            <a:r>
              <a:rPr lang="de-DE" dirty="0" err="1"/>
              <a:t>number</a:t>
            </a:r>
            <a:r>
              <a:rPr lang="de-DE" dirty="0"/>
              <a:t> of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responsiblities</a:t>
            </a:r>
            <a:r>
              <a:rPr lang="de-DE" dirty="0"/>
              <a:t>, in </a:t>
            </a:r>
            <a:r>
              <a:rPr lang="de-DE" dirty="0" err="1"/>
              <a:t>particular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development</a:t>
            </a:r>
            <a:r>
              <a:rPr lang="de-DE" dirty="0"/>
              <a:t> of </a:t>
            </a:r>
            <a:r>
              <a:rPr lang="de-DE" dirty="0" smtClean="0"/>
              <a:t>Guidelines</a:t>
            </a:r>
          </a:p>
          <a:p>
            <a:r>
              <a:rPr lang="de-DE" dirty="0" smtClean="0"/>
              <a:t>Guidelines </a:t>
            </a:r>
            <a:r>
              <a:rPr lang="de-DE" dirty="0" err="1" smtClean="0"/>
              <a:t>shall</a:t>
            </a:r>
            <a:r>
              <a:rPr lang="de-DE" dirty="0" smtClean="0"/>
              <a:t> </a:t>
            </a:r>
            <a:r>
              <a:rPr lang="de-DE" dirty="0" err="1" smtClean="0"/>
              <a:t>clarify</a:t>
            </a:r>
            <a:r>
              <a:rPr lang="de-DE" dirty="0" smtClean="0"/>
              <a:t> </a:t>
            </a:r>
            <a:r>
              <a:rPr lang="de-DE" dirty="0" err="1" smtClean="0"/>
              <a:t>definitions</a:t>
            </a:r>
            <a:r>
              <a:rPr lang="de-DE" dirty="0" smtClean="0"/>
              <a:t> and </a:t>
            </a:r>
            <a:r>
              <a:rPr lang="de-DE" dirty="0" err="1" smtClean="0"/>
              <a:t>ensure</a:t>
            </a:r>
            <a:r>
              <a:rPr lang="de-DE" dirty="0" smtClean="0"/>
              <a:t> a </a:t>
            </a:r>
            <a:r>
              <a:rPr lang="de-DE" dirty="0" err="1" smtClean="0"/>
              <a:t>consistent</a:t>
            </a:r>
            <a:r>
              <a:rPr lang="de-DE" dirty="0" smtClean="0"/>
              <a:t> </a:t>
            </a:r>
            <a:r>
              <a:rPr lang="de-DE" dirty="0" err="1" smtClean="0"/>
              <a:t>approach</a:t>
            </a:r>
            <a:r>
              <a:rPr lang="de-DE" dirty="0" smtClean="0"/>
              <a:t> </a:t>
            </a:r>
            <a:r>
              <a:rPr lang="de-DE" dirty="0" err="1" smtClean="0"/>
              <a:t>regulatory</a:t>
            </a:r>
            <a:r>
              <a:rPr lang="de-DE" dirty="0" smtClean="0"/>
              <a:t> </a:t>
            </a:r>
            <a:r>
              <a:rPr lang="de-DE" dirty="0" err="1" smtClean="0"/>
              <a:t>approach</a:t>
            </a:r>
            <a:r>
              <a:rPr lang="de-DE" dirty="0" smtClean="0"/>
              <a:t>, i.e. NRAs </a:t>
            </a:r>
            <a:r>
              <a:rPr lang="de-DE" dirty="0" err="1" smtClean="0"/>
              <a:t>need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take</a:t>
            </a:r>
            <a:r>
              <a:rPr lang="de-DE" dirty="0" smtClean="0"/>
              <a:t> </a:t>
            </a:r>
            <a:r>
              <a:rPr lang="de-DE" dirty="0" err="1" smtClean="0"/>
              <a:t>utmost</a:t>
            </a:r>
            <a:r>
              <a:rPr lang="de-DE" dirty="0" smtClean="0"/>
              <a:t> </a:t>
            </a:r>
            <a:r>
              <a:rPr lang="de-DE" dirty="0" err="1" smtClean="0"/>
              <a:t>account</a:t>
            </a:r>
            <a:r>
              <a:rPr lang="de-DE" dirty="0" smtClean="0"/>
              <a:t> of Guidelines</a:t>
            </a:r>
            <a:endParaRPr lang="it-IT" dirty="0" smtClean="0"/>
          </a:p>
          <a:p>
            <a:pPr marL="0" indent="0">
              <a:buNone/>
            </a:pPr>
            <a:endParaRPr lang="it-IT" dirty="0"/>
          </a:p>
          <a:p>
            <a:endParaRPr lang="it-IT" dirty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5615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BEREC – New Tasks (1)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112350-7D1F-4F7B-A7EF-9C24A53D12C6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7" name="Tartalom helye 2"/>
          <p:cNvSpPr>
            <a:spLocks noGrp="1"/>
          </p:cNvSpPr>
          <p:nvPr>
            <p:ph idx="1"/>
          </p:nvPr>
        </p:nvSpPr>
        <p:spPr>
          <a:xfrm>
            <a:off x="251520" y="692696"/>
            <a:ext cx="8496944" cy="55445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sz="1800" b="1" dirty="0" err="1">
                <a:solidFill>
                  <a:srgbClr val="004494"/>
                </a:solidFill>
              </a:rPr>
              <a:t>Guidelines</a:t>
            </a:r>
            <a:endParaRPr lang="hu-HU" sz="1800" b="1" dirty="0">
              <a:solidFill>
                <a:srgbClr val="004494"/>
              </a:solidFill>
            </a:endParaRPr>
          </a:p>
          <a:p>
            <a:pPr lvl="1"/>
            <a:r>
              <a:rPr lang="en-IE" sz="1400" b="1" dirty="0"/>
              <a:t>Guidelines </a:t>
            </a:r>
            <a:r>
              <a:rPr lang="en-IE" sz="1400" dirty="0"/>
              <a:t>on a template for </a:t>
            </a:r>
            <a:r>
              <a:rPr lang="en-IE" sz="1400" b="1" dirty="0"/>
              <a:t>General Authorisation </a:t>
            </a:r>
            <a:r>
              <a:rPr lang="en-IE" sz="1400" dirty="0"/>
              <a:t>notifications and </a:t>
            </a:r>
            <a:r>
              <a:rPr lang="en-IE" sz="1400" b="1" dirty="0"/>
              <a:t>establishment of an EU database</a:t>
            </a:r>
            <a:r>
              <a:rPr lang="en-IE" sz="1400" dirty="0"/>
              <a:t> of notifications [Code: Article 12]</a:t>
            </a:r>
            <a:endParaRPr lang="hu-HU" sz="1400" b="1" dirty="0"/>
          </a:p>
          <a:p>
            <a:pPr lvl="1"/>
            <a:r>
              <a:rPr lang="en-US" sz="1400" b="1" dirty="0"/>
              <a:t>Guidelines on geographical surveys </a:t>
            </a:r>
            <a:r>
              <a:rPr lang="en-US" sz="1400" dirty="0" smtClean="0"/>
              <a:t>[Code: Art </a:t>
            </a:r>
            <a:r>
              <a:rPr lang="en-US" sz="1400" dirty="0"/>
              <a:t>22.7]</a:t>
            </a:r>
            <a:endParaRPr lang="hu-HU" sz="1400" dirty="0"/>
          </a:p>
          <a:p>
            <a:pPr lvl="1"/>
            <a:r>
              <a:rPr lang="en-US" sz="1400" b="1" dirty="0"/>
              <a:t>Guidelines on the identification of the point beyond the first concentration point </a:t>
            </a:r>
            <a:r>
              <a:rPr lang="en-US" sz="1400" dirty="0"/>
              <a:t>at which interconnection would be commercially viable for access seekers and on the </a:t>
            </a:r>
            <a:r>
              <a:rPr lang="en-US" sz="1400" b="1" dirty="0"/>
              <a:t>location of the network termination point </a:t>
            </a:r>
            <a:r>
              <a:rPr lang="en-US" sz="1400" dirty="0"/>
              <a:t>in different network topologies and other aspects of Article </a:t>
            </a:r>
            <a:r>
              <a:rPr lang="en-US" sz="1400" dirty="0" smtClean="0"/>
              <a:t>61 (Art. 61.3 and 61.7)</a:t>
            </a:r>
            <a:endParaRPr lang="hu-HU" sz="1400" dirty="0"/>
          </a:p>
          <a:p>
            <a:pPr lvl="1"/>
            <a:r>
              <a:rPr lang="en-US" sz="1400" b="1" dirty="0"/>
              <a:t>Guidelines on minimum criteria for a reference offer</a:t>
            </a:r>
            <a:r>
              <a:rPr lang="en-US" sz="1400" dirty="0"/>
              <a:t>, to contribute to consistent application of transparency obligations [Code: Art </a:t>
            </a:r>
            <a:r>
              <a:rPr lang="en-US" sz="1400" dirty="0" smtClean="0"/>
              <a:t>69]</a:t>
            </a:r>
            <a:endParaRPr lang="hu-HU" sz="1400" dirty="0"/>
          </a:p>
          <a:p>
            <a:pPr lvl="1"/>
            <a:r>
              <a:rPr lang="en-IE" sz="1400" b="1" dirty="0"/>
              <a:t>Guidelines</a:t>
            </a:r>
            <a:r>
              <a:rPr lang="en-IE" sz="1400" dirty="0"/>
              <a:t> on the application of criteria related to co-investment offers and voluntary access agreements (possibly starting with a report on the features and market impact of existing voluntary access agreements and co-investment agreements) [Code: Art </a:t>
            </a:r>
            <a:r>
              <a:rPr lang="en-IE" sz="1400" dirty="0" smtClean="0"/>
              <a:t>76]</a:t>
            </a:r>
          </a:p>
          <a:p>
            <a:pPr lvl="1"/>
            <a:r>
              <a:rPr lang="en-IE" sz="1400" b="1" dirty="0" smtClean="0"/>
              <a:t>Guidelines </a:t>
            </a:r>
            <a:r>
              <a:rPr lang="en-IE" sz="1400" dirty="0" smtClean="0"/>
              <a:t>on very high capacity networks [Code: Art 82]</a:t>
            </a:r>
            <a:endParaRPr lang="hu-HU" sz="1400" dirty="0"/>
          </a:p>
          <a:p>
            <a:pPr lvl="1"/>
            <a:r>
              <a:rPr lang="en-IE" sz="1400" b="1" dirty="0"/>
              <a:t>Guidelines</a:t>
            </a:r>
            <a:r>
              <a:rPr lang="en-IE" sz="1400" dirty="0"/>
              <a:t> on common criteria for the assessment of the ability of undertakings other than providers of ECS or ECN to manage numbering resources and the risk of exhaustion of numbering resources in [Code: Article </a:t>
            </a:r>
            <a:r>
              <a:rPr lang="en-IE" sz="1400" dirty="0" smtClean="0"/>
              <a:t>93]</a:t>
            </a:r>
            <a:endParaRPr lang="hu-HU" sz="1400" dirty="0"/>
          </a:p>
          <a:p>
            <a:pPr lvl="1"/>
            <a:r>
              <a:rPr lang="en-US" sz="1400" b="1" dirty="0"/>
              <a:t>Guidelines on assessing sustainability of intra-EU call charges </a:t>
            </a:r>
            <a:r>
              <a:rPr lang="en-US" sz="1400" dirty="0"/>
              <a:t>for specific operators </a:t>
            </a:r>
            <a:r>
              <a:rPr lang="en-US" sz="1400" dirty="0" smtClean="0"/>
              <a:t>[BEREC Regulation Art 50 amending Regulation 2015/2120]</a:t>
            </a:r>
            <a:endParaRPr lang="hu-HU" sz="1400" dirty="0"/>
          </a:p>
          <a:p>
            <a:pPr lvl="1"/>
            <a:r>
              <a:rPr lang="en-IE" sz="1400" b="1" dirty="0"/>
              <a:t>Guidelines</a:t>
            </a:r>
            <a:r>
              <a:rPr lang="en-IE" sz="1400" dirty="0"/>
              <a:t> on quality of service parameters and measurement methods for internet access services and interpersonal communications services [Code: Article </a:t>
            </a:r>
            <a:r>
              <a:rPr lang="en-IE" sz="1400" dirty="0" smtClean="0"/>
              <a:t>104.2] </a:t>
            </a:r>
            <a:endParaRPr lang="hu-HU" sz="1400" dirty="0"/>
          </a:p>
          <a:p>
            <a:pPr lvl="1"/>
            <a:r>
              <a:rPr lang="en-US" sz="1400" b="1" dirty="0"/>
              <a:t>Guidelines on assessment of effectiveness of public warnings </a:t>
            </a:r>
            <a:r>
              <a:rPr lang="en-US" sz="1400" dirty="0"/>
              <a:t>[Art </a:t>
            </a:r>
            <a:r>
              <a:rPr lang="en-US" sz="1400" dirty="0" smtClean="0"/>
              <a:t>110.2]</a:t>
            </a:r>
          </a:p>
          <a:p>
            <a:pPr lvl="1"/>
            <a:r>
              <a:rPr lang="en-US" sz="1400" dirty="0" smtClean="0"/>
              <a:t>Guidelines on identification of transnational demand (Art. 66.2)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73740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3311" y="44624"/>
            <a:ext cx="5912905" cy="576064"/>
          </a:xfrm>
        </p:spPr>
        <p:txBody>
          <a:bodyPr/>
          <a:lstStyle/>
          <a:p>
            <a:pPr algn="ctr"/>
            <a:r>
              <a:rPr lang="de-DE" sz="2800" b="1" dirty="0" smtClean="0"/>
              <a:t>BEREC EWG </a:t>
            </a:r>
            <a:r>
              <a:rPr lang="de-DE" sz="2800" b="1" dirty="0" err="1"/>
              <a:t>S</a:t>
            </a:r>
            <a:r>
              <a:rPr lang="de-DE" sz="2800" b="1" dirty="0" err="1" smtClean="0"/>
              <a:t>tructure</a:t>
            </a:r>
            <a:r>
              <a:rPr lang="de-DE" sz="2800" b="1" dirty="0" smtClean="0"/>
              <a:t> 2019</a:t>
            </a:r>
            <a:endParaRPr lang="en-GB" sz="2800" b="1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947" y="1340768"/>
            <a:ext cx="8017747" cy="4676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5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692696"/>
            <a:ext cx="9108504" cy="5506715"/>
          </a:xfrm>
        </p:spPr>
        <p:txBody>
          <a:bodyPr/>
          <a:lstStyle/>
          <a:p>
            <a:r>
              <a:rPr lang="de-DE" sz="2000" dirty="0" smtClean="0"/>
              <a:t>Work on Guidelines </a:t>
            </a:r>
            <a:r>
              <a:rPr lang="de-DE" sz="2000" dirty="0" err="1" smtClean="0"/>
              <a:t>starts</a:t>
            </a:r>
            <a:r>
              <a:rPr lang="de-DE" sz="2000" dirty="0" smtClean="0"/>
              <a:t> </a:t>
            </a:r>
            <a:r>
              <a:rPr lang="de-DE" sz="2000" dirty="0" err="1" smtClean="0"/>
              <a:t>fully</a:t>
            </a:r>
            <a:r>
              <a:rPr lang="de-DE" sz="2000" dirty="0" smtClean="0"/>
              <a:t> 2019, but </a:t>
            </a:r>
            <a:r>
              <a:rPr lang="de-DE" sz="2000" dirty="0" err="1" smtClean="0"/>
              <a:t>first</a:t>
            </a:r>
            <a:r>
              <a:rPr lang="de-DE" sz="2000" dirty="0" smtClean="0"/>
              <a:t> </a:t>
            </a:r>
            <a:r>
              <a:rPr lang="de-DE" sz="2000" dirty="0" err="1" smtClean="0"/>
              <a:t>work</a:t>
            </a:r>
            <a:r>
              <a:rPr lang="de-DE" sz="2000" dirty="0" smtClean="0"/>
              <a:t> </a:t>
            </a:r>
            <a:r>
              <a:rPr lang="de-DE" sz="2000" dirty="0" err="1" smtClean="0"/>
              <a:t>done</a:t>
            </a:r>
            <a:r>
              <a:rPr lang="de-DE" sz="2000" dirty="0" smtClean="0"/>
              <a:t> in 2018</a:t>
            </a:r>
          </a:p>
          <a:p>
            <a:r>
              <a:rPr lang="de-DE" sz="2000" dirty="0" smtClean="0"/>
              <a:t>First a so-</a:t>
            </a:r>
            <a:r>
              <a:rPr lang="de-DE" sz="2000" dirty="0" err="1" smtClean="0"/>
              <a:t>called</a:t>
            </a:r>
            <a:r>
              <a:rPr lang="de-DE" sz="2000" dirty="0" smtClean="0"/>
              <a:t> „</a:t>
            </a:r>
            <a:r>
              <a:rPr lang="de-DE" sz="2000" i="1" dirty="0" err="1" smtClean="0"/>
              <a:t>Scoping</a:t>
            </a:r>
            <a:r>
              <a:rPr lang="de-DE" sz="2000" i="1" dirty="0" smtClean="0"/>
              <a:t> </a:t>
            </a:r>
            <a:r>
              <a:rPr lang="de-DE" sz="2000" i="1" dirty="0" err="1" smtClean="0"/>
              <a:t>document</a:t>
            </a:r>
            <a:r>
              <a:rPr lang="de-DE" sz="2000" dirty="0" smtClean="0"/>
              <a:t>“ will </a:t>
            </a:r>
            <a:r>
              <a:rPr lang="de-DE" sz="2000" dirty="0" err="1" smtClean="0"/>
              <a:t>be</a:t>
            </a:r>
            <a:r>
              <a:rPr lang="de-DE" sz="2000" dirty="0" smtClean="0"/>
              <a:t> </a:t>
            </a:r>
            <a:r>
              <a:rPr lang="de-DE" sz="2000" dirty="0" err="1" smtClean="0"/>
              <a:t>drafted</a:t>
            </a:r>
            <a:r>
              <a:rPr lang="de-DE" sz="2000" dirty="0" smtClean="0"/>
              <a:t> </a:t>
            </a:r>
            <a:r>
              <a:rPr lang="de-DE" sz="2000" dirty="0" err="1" smtClean="0"/>
              <a:t>defining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level</a:t>
            </a:r>
            <a:r>
              <a:rPr lang="de-DE" sz="2000" dirty="0" smtClean="0"/>
              <a:t> of </a:t>
            </a:r>
            <a:r>
              <a:rPr lang="de-DE" sz="2000" dirty="0" err="1" smtClean="0"/>
              <a:t>harmonisation</a:t>
            </a:r>
            <a:r>
              <a:rPr lang="de-DE" sz="2000" dirty="0" smtClean="0"/>
              <a:t> </a:t>
            </a:r>
            <a:r>
              <a:rPr lang="de-DE" sz="2000" dirty="0" err="1" smtClean="0"/>
              <a:t>aimed</a:t>
            </a:r>
            <a:r>
              <a:rPr lang="de-DE" sz="2000" dirty="0" smtClean="0"/>
              <a:t> at, </a:t>
            </a:r>
            <a:r>
              <a:rPr lang="de-DE" sz="2000" dirty="0" err="1" smtClean="0"/>
              <a:t>partly</a:t>
            </a:r>
            <a:r>
              <a:rPr lang="de-DE" sz="2000" dirty="0" smtClean="0"/>
              <a:t> </a:t>
            </a:r>
            <a:r>
              <a:rPr lang="de-DE" sz="2000" dirty="0" err="1" smtClean="0"/>
              <a:t>it</a:t>
            </a:r>
            <a:r>
              <a:rPr lang="de-DE" sz="2000" dirty="0" smtClean="0"/>
              <a:t> will </a:t>
            </a:r>
            <a:r>
              <a:rPr lang="de-DE" sz="2000" dirty="0" err="1" smtClean="0"/>
              <a:t>be</a:t>
            </a:r>
            <a:r>
              <a:rPr lang="de-DE" sz="2000" dirty="0" smtClean="0"/>
              <a:t> </a:t>
            </a:r>
            <a:r>
              <a:rPr lang="de-DE" sz="2000" dirty="0" err="1" smtClean="0"/>
              <a:t>publicly</a:t>
            </a:r>
            <a:r>
              <a:rPr lang="de-DE" sz="2000" dirty="0" smtClean="0"/>
              <a:t> </a:t>
            </a:r>
            <a:r>
              <a:rPr lang="de-DE" sz="2000" dirty="0" err="1" smtClean="0"/>
              <a:t>consulted</a:t>
            </a:r>
            <a:endParaRPr lang="de-DE" sz="2000" dirty="0" smtClean="0"/>
          </a:p>
          <a:p>
            <a:r>
              <a:rPr lang="de-DE" sz="2000" dirty="0" smtClean="0"/>
              <a:t>Guidelines on intra-EU-</a:t>
            </a:r>
            <a:r>
              <a:rPr lang="de-DE" sz="2000" dirty="0" err="1" smtClean="0"/>
              <a:t>calls</a:t>
            </a:r>
            <a:r>
              <a:rPr lang="de-DE" sz="2000" dirty="0" smtClean="0"/>
              <a:t>: Workshop on 29th </a:t>
            </a:r>
            <a:r>
              <a:rPr lang="de-DE" sz="2000" dirty="0" err="1" smtClean="0"/>
              <a:t>January</a:t>
            </a:r>
            <a:r>
              <a:rPr lang="de-DE" sz="2000" dirty="0" smtClean="0"/>
              <a:t>, </a:t>
            </a:r>
            <a:r>
              <a:rPr lang="de-DE" sz="2000" dirty="0" err="1" smtClean="0"/>
              <a:t>as</a:t>
            </a:r>
            <a:r>
              <a:rPr lang="de-DE" sz="2000" dirty="0" smtClean="0"/>
              <a:t> </a:t>
            </a:r>
            <a:r>
              <a:rPr lang="de-DE" sz="2000" dirty="0" err="1" smtClean="0"/>
              <a:t>these</a:t>
            </a:r>
            <a:r>
              <a:rPr lang="de-DE" sz="2000" dirty="0" smtClean="0"/>
              <a:t> Guidelines </a:t>
            </a:r>
            <a:r>
              <a:rPr lang="de-DE" sz="2000" dirty="0" err="1" smtClean="0"/>
              <a:t>have</a:t>
            </a:r>
            <a:r>
              <a:rPr lang="de-DE" sz="2000" dirty="0" smtClean="0"/>
              <a:t> </a:t>
            </a:r>
            <a:r>
              <a:rPr lang="de-DE" sz="2000" dirty="0" err="1" smtClean="0"/>
              <a:t>to</a:t>
            </a:r>
            <a:r>
              <a:rPr lang="de-DE" sz="2000" dirty="0" smtClean="0"/>
              <a:t> </a:t>
            </a:r>
            <a:r>
              <a:rPr lang="de-DE" sz="2000" dirty="0" err="1" smtClean="0"/>
              <a:t>be</a:t>
            </a:r>
            <a:r>
              <a:rPr lang="de-DE" sz="2000" dirty="0" smtClean="0"/>
              <a:t> </a:t>
            </a:r>
            <a:r>
              <a:rPr lang="de-DE" sz="2000" dirty="0" err="1" smtClean="0"/>
              <a:t>ready</a:t>
            </a:r>
            <a:r>
              <a:rPr lang="de-DE" sz="2000" dirty="0" smtClean="0"/>
              <a:t> in May 2019 (P1/2019)</a:t>
            </a:r>
          </a:p>
          <a:p>
            <a:r>
              <a:rPr lang="de-DE" sz="2000" dirty="0" smtClean="0"/>
              <a:t>Guidelines on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identification</a:t>
            </a:r>
            <a:r>
              <a:rPr lang="de-DE" sz="2000" dirty="0" smtClean="0"/>
              <a:t> of </a:t>
            </a:r>
            <a:r>
              <a:rPr lang="de-DE" sz="2000" dirty="0" err="1" smtClean="0"/>
              <a:t>the</a:t>
            </a:r>
            <a:r>
              <a:rPr lang="de-DE" sz="2000" dirty="0" smtClean="0"/>
              <a:t> NTP: </a:t>
            </a:r>
            <a:r>
              <a:rPr lang="de-DE" sz="2000" dirty="0" err="1" smtClean="0"/>
              <a:t>scoping</a:t>
            </a:r>
            <a:r>
              <a:rPr lang="de-DE" sz="2000" dirty="0" smtClean="0"/>
              <a:t> </a:t>
            </a:r>
            <a:r>
              <a:rPr lang="de-DE" sz="2000" dirty="0" err="1" smtClean="0"/>
              <a:t>document</a:t>
            </a:r>
            <a:r>
              <a:rPr lang="de-DE" sz="2000" dirty="0" smtClean="0"/>
              <a:t> </a:t>
            </a:r>
            <a:r>
              <a:rPr lang="de-DE" sz="2000" dirty="0" err="1" smtClean="0"/>
              <a:t>work</a:t>
            </a:r>
            <a:r>
              <a:rPr lang="de-DE" sz="2000" dirty="0" smtClean="0"/>
              <a:t> </a:t>
            </a:r>
            <a:r>
              <a:rPr lang="de-DE" sz="2000" dirty="0" err="1" smtClean="0"/>
              <a:t>already</a:t>
            </a:r>
            <a:r>
              <a:rPr lang="de-DE" sz="2000" dirty="0" smtClean="0"/>
              <a:t> </a:t>
            </a:r>
            <a:r>
              <a:rPr lang="de-DE" sz="2000" dirty="0" err="1" smtClean="0"/>
              <a:t>started</a:t>
            </a:r>
            <a:r>
              <a:rPr lang="de-DE" sz="2000" dirty="0" smtClean="0"/>
              <a:t> (FNE EWG); </a:t>
            </a:r>
            <a:r>
              <a:rPr lang="de-DE" sz="2000" dirty="0" err="1" smtClean="0"/>
              <a:t>Consultation</a:t>
            </a:r>
            <a:r>
              <a:rPr lang="de-DE" sz="2000" dirty="0" smtClean="0"/>
              <a:t>: P3/2019</a:t>
            </a:r>
          </a:p>
          <a:p>
            <a:r>
              <a:rPr lang="de-DE" sz="2000" dirty="0" smtClean="0"/>
              <a:t>Guidelines on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concentration</a:t>
            </a:r>
            <a:r>
              <a:rPr lang="de-DE" sz="2000" dirty="0" smtClean="0"/>
              <a:t> </a:t>
            </a:r>
            <a:r>
              <a:rPr lang="de-DE" sz="2000" dirty="0" err="1" smtClean="0"/>
              <a:t>point</a:t>
            </a:r>
            <a:r>
              <a:rPr lang="de-DE" sz="2000" dirty="0" smtClean="0"/>
              <a:t> (Art. 61.3), </a:t>
            </a:r>
            <a:r>
              <a:rPr lang="de-DE" sz="2000" dirty="0" err="1" smtClean="0"/>
              <a:t>Consultation</a:t>
            </a:r>
            <a:r>
              <a:rPr lang="de-DE" sz="2000" dirty="0" smtClean="0"/>
              <a:t>: P2/2020; final </a:t>
            </a:r>
            <a:r>
              <a:rPr lang="de-DE" sz="2000" dirty="0" err="1" smtClean="0"/>
              <a:t>approval</a:t>
            </a:r>
            <a:r>
              <a:rPr lang="de-DE" sz="2000" dirty="0" smtClean="0"/>
              <a:t>: P4/2020</a:t>
            </a:r>
          </a:p>
          <a:p>
            <a:r>
              <a:rPr lang="de-DE" sz="2000" dirty="0" smtClean="0"/>
              <a:t>Guidelines on </a:t>
            </a:r>
            <a:r>
              <a:rPr lang="de-DE" sz="2000" dirty="0" err="1" smtClean="0"/>
              <a:t>the</a:t>
            </a:r>
            <a:r>
              <a:rPr lang="de-DE" sz="2000" dirty="0" smtClean="0"/>
              <a:t> Reference </a:t>
            </a:r>
            <a:r>
              <a:rPr lang="de-DE" sz="2000" dirty="0" err="1" smtClean="0"/>
              <a:t>offer</a:t>
            </a:r>
            <a:r>
              <a:rPr lang="de-DE" sz="2000" dirty="0" smtClean="0"/>
              <a:t> </a:t>
            </a:r>
            <a:r>
              <a:rPr lang="de-DE" sz="2000" dirty="0" err="1" smtClean="0"/>
              <a:t>criteria</a:t>
            </a:r>
            <a:r>
              <a:rPr lang="de-DE" sz="2000" dirty="0" smtClean="0"/>
              <a:t>: Work </a:t>
            </a:r>
            <a:r>
              <a:rPr lang="de-DE" sz="2000" dirty="0" err="1" smtClean="0"/>
              <a:t>started</a:t>
            </a:r>
            <a:r>
              <a:rPr lang="de-DE" sz="2000" dirty="0" smtClean="0"/>
              <a:t> on 15th Jan., </a:t>
            </a:r>
            <a:r>
              <a:rPr lang="de-DE" sz="2000" dirty="0" err="1"/>
              <a:t>c</a:t>
            </a:r>
            <a:r>
              <a:rPr lang="de-DE" sz="2000" dirty="0" err="1" smtClean="0"/>
              <a:t>ons</a:t>
            </a:r>
            <a:r>
              <a:rPr lang="de-DE" sz="2000" dirty="0" smtClean="0"/>
              <a:t>. P2/2019, final </a:t>
            </a:r>
            <a:r>
              <a:rPr lang="de-DE" sz="2000" dirty="0" err="1" smtClean="0"/>
              <a:t>approval</a:t>
            </a:r>
            <a:r>
              <a:rPr lang="de-DE" sz="2000" dirty="0" smtClean="0"/>
              <a:t>: P4/2019</a:t>
            </a:r>
          </a:p>
          <a:p>
            <a:r>
              <a:rPr lang="de-DE" sz="2000" dirty="0" smtClean="0"/>
              <a:t>Guidelines on VHCN: </a:t>
            </a:r>
            <a:r>
              <a:rPr lang="de-DE" sz="2000" dirty="0" err="1" smtClean="0"/>
              <a:t>Consultation</a:t>
            </a:r>
            <a:r>
              <a:rPr lang="de-DE" sz="2000" dirty="0" smtClean="0"/>
              <a:t> Q2/2019, Guidelines </a:t>
            </a:r>
            <a:r>
              <a:rPr lang="de-DE" sz="2000" dirty="0" err="1"/>
              <a:t>C</a:t>
            </a:r>
            <a:r>
              <a:rPr lang="de-DE" sz="2000" dirty="0" err="1" smtClean="0"/>
              <a:t>onsultation</a:t>
            </a:r>
            <a:r>
              <a:rPr lang="de-DE" sz="2000" dirty="0" smtClean="0"/>
              <a:t> P2/2020, final </a:t>
            </a:r>
            <a:r>
              <a:rPr lang="de-DE" sz="2000" dirty="0" err="1" smtClean="0"/>
              <a:t>approval</a:t>
            </a:r>
            <a:r>
              <a:rPr lang="de-DE" sz="2000" dirty="0" smtClean="0"/>
              <a:t>: P4/2020</a:t>
            </a:r>
          </a:p>
          <a:p>
            <a:r>
              <a:rPr lang="de-DE" sz="2000" dirty="0" smtClean="0"/>
              <a:t>Guidelines on Art. 76: </a:t>
            </a:r>
            <a:r>
              <a:rPr lang="de-DE" sz="2000" dirty="0" err="1" smtClean="0"/>
              <a:t>Consultation</a:t>
            </a:r>
            <a:r>
              <a:rPr lang="de-DE" sz="2000" dirty="0" smtClean="0"/>
              <a:t> P1/2020, final </a:t>
            </a:r>
            <a:r>
              <a:rPr lang="de-DE" sz="2000" dirty="0" err="1" smtClean="0"/>
              <a:t>approval</a:t>
            </a:r>
            <a:r>
              <a:rPr lang="de-DE" sz="2000" dirty="0" smtClean="0"/>
              <a:t>: Guidelines: P4/2020</a:t>
            </a:r>
          </a:p>
          <a:p>
            <a:r>
              <a:rPr lang="de-DE" sz="2000" dirty="0" smtClean="0"/>
              <a:t>Guidelines on GA </a:t>
            </a:r>
            <a:r>
              <a:rPr lang="de-DE" sz="2000" dirty="0" err="1" smtClean="0"/>
              <a:t>notific</a:t>
            </a:r>
            <a:r>
              <a:rPr lang="de-DE" sz="2000" dirty="0" smtClean="0"/>
              <a:t>.: </a:t>
            </a:r>
            <a:r>
              <a:rPr lang="de-DE" sz="2000" dirty="0" err="1" smtClean="0"/>
              <a:t>Cons</a:t>
            </a:r>
            <a:r>
              <a:rPr lang="de-DE" sz="2000" dirty="0" smtClean="0"/>
              <a:t>. P2/2019, final: P4/2019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112350-7D1F-4F7B-A7EF-9C24A53D12C6}" type="slidenum">
              <a:rPr lang="de-DE" smtClean="0"/>
              <a:pPr/>
              <a:t>25</a:t>
            </a:fld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684213" y="52388"/>
            <a:ext cx="6021387" cy="496887"/>
          </a:xfrm>
        </p:spPr>
        <p:txBody>
          <a:bodyPr/>
          <a:lstStyle/>
          <a:p>
            <a:r>
              <a:rPr lang="de-DE" dirty="0" smtClean="0"/>
              <a:t>BEREC – New Tasks (1a)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678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BEREC – New Tasks (1b)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112350-7D1F-4F7B-A7EF-9C24A53D12C6}" type="slidenum">
              <a:rPr lang="de-DE" smtClean="0"/>
              <a:pPr/>
              <a:t>26</a:t>
            </a:fld>
            <a:endParaRPr lang="de-DE" dirty="0"/>
          </a:p>
        </p:txBody>
      </p:sp>
      <p:sp>
        <p:nvSpPr>
          <p:cNvPr id="7" name="Tartalom helye 2"/>
          <p:cNvSpPr>
            <a:spLocks noGrp="1"/>
          </p:cNvSpPr>
          <p:nvPr>
            <p:ph idx="1"/>
          </p:nvPr>
        </p:nvSpPr>
        <p:spPr>
          <a:xfrm>
            <a:off x="251520" y="692696"/>
            <a:ext cx="8712968" cy="55445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sz="1800" b="1" dirty="0" err="1">
                <a:solidFill>
                  <a:srgbClr val="004494"/>
                </a:solidFill>
              </a:rPr>
              <a:t>Guidelines</a:t>
            </a:r>
            <a:endParaRPr lang="hu-HU" sz="1800" b="1" dirty="0">
              <a:solidFill>
                <a:srgbClr val="004494"/>
              </a:solidFill>
            </a:endParaRPr>
          </a:p>
          <a:p>
            <a:pPr lvl="1"/>
            <a:r>
              <a:rPr lang="en-IE" sz="1400" b="1" dirty="0"/>
              <a:t>Guidelines </a:t>
            </a:r>
            <a:r>
              <a:rPr lang="en-IE" sz="1400" dirty="0"/>
              <a:t>on a template for </a:t>
            </a:r>
            <a:r>
              <a:rPr lang="en-IE" sz="1400" b="1" dirty="0"/>
              <a:t>General Authorisation </a:t>
            </a:r>
            <a:r>
              <a:rPr lang="en-IE" sz="1400" dirty="0"/>
              <a:t>notifications and </a:t>
            </a:r>
            <a:r>
              <a:rPr lang="en-IE" sz="1400" b="1" dirty="0"/>
              <a:t>establishment of an EU database</a:t>
            </a:r>
            <a:r>
              <a:rPr lang="en-IE" sz="1400" dirty="0"/>
              <a:t> of notifications [Code: Article 12</a:t>
            </a:r>
            <a:r>
              <a:rPr lang="en-IE" sz="1400" dirty="0" smtClean="0"/>
              <a:t>] / </a:t>
            </a:r>
            <a:r>
              <a:rPr lang="en-IE" sz="1400" dirty="0" smtClean="0">
                <a:solidFill>
                  <a:schemeClr val="tx2"/>
                </a:solidFill>
              </a:rPr>
              <a:t>RF EWG</a:t>
            </a:r>
            <a:endParaRPr lang="hu-HU" sz="1400" b="1" dirty="0">
              <a:solidFill>
                <a:schemeClr val="tx2"/>
              </a:solidFill>
            </a:endParaRPr>
          </a:p>
          <a:p>
            <a:pPr lvl="1"/>
            <a:r>
              <a:rPr lang="en-US" sz="1400" b="1" dirty="0"/>
              <a:t>Guidelines on geographical surveys </a:t>
            </a:r>
            <a:r>
              <a:rPr lang="en-US" sz="1400" dirty="0" smtClean="0"/>
              <a:t>[Code: Art </a:t>
            </a:r>
            <a:r>
              <a:rPr lang="en-US" sz="1400" dirty="0"/>
              <a:t>22.7]</a:t>
            </a:r>
            <a:endParaRPr lang="hu-HU" sz="1400" dirty="0"/>
          </a:p>
          <a:p>
            <a:pPr lvl="1"/>
            <a:r>
              <a:rPr lang="en-US" sz="1400" b="1" dirty="0"/>
              <a:t>Guidelines on the identification of the point beyond the first concentration point </a:t>
            </a:r>
            <a:r>
              <a:rPr lang="en-US" sz="1400" dirty="0"/>
              <a:t>at which interconnection would be commercially viable for access seekers and on the </a:t>
            </a:r>
            <a:r>
              <a:rPr lang="en-US" sz="1400" b="1" dirty="0"/>
              <a:t>location of the network termination point </a:t>
            </a:r>
            <a:r>
              <a:rPr lang="en-US" sz="1400" dirty="0"/>
              <a:t>in different network topologies and other aspects of Article </a:t>
            </a:r>
            <a:r>
              <a:rPr lang="en-US" sz="1400" dirty="0" smtClean="0"/>
              <a:t>61 (Art. 61.3 and 61.7) / </a:t>
            </a:r>
            <a:r>
              <a:rPr lang="en-US" sz="1400" dirty="0" smtClean="0">
                <a:solidFill>
                  <a:schemeClr val="tx2"/>
                </a:solidFill>
              </a:rPr>
              <a:t>FNE EWG</a:t>
            </a:r>
            <a:endParaRPr lang="hu-HU" sz="1400" dirty="0">
              <a:solidFill>
                <a:schemeClr val="tx2"/>
              </a:solidFill>
            </a:endParaRPr>
          </a:p>
          <a:p>
            <a:pPr lvl="1"/>
            <a:r>
              <a:rPr lang="en-US" sz="1400" b="1" dirty="0"/>
              <a:t>Guidelines on minimum criteria for a reference offer</a:t>
            </a:r>
            <a:r>
              <a:rPr lang="en-US" sz="1400" dirty="0"/>
              <a:t>, to contribute to consistent application of transparency obligations [Code: Art </a:t>
            </a:r>
            <a:r>
              <a:rPr lang="en-US" sz="1400" dirty="0" smtClean="0"/>
              <a:t>69] / </a:t>
            </a:r>
            <a:r>
              <a:rPr lang="en-US" sz="1400" dirty="0" smtClean="0">
                <a:solidFill>
                  <a:schemeClr val="tx2"/>
                </a:solidFill>
              </a:rPr>
              <a:t>REM EWG</a:t>
            </a:r>
            <a:endParaRPr lang="hu-HU" sz="1400" dirty="0">
              <a:solidFill>
                <a:schemeClr val="tx2"/>
              </a:solidFill>
            </a:endParaRPr>
          </a:p>
          <a:p>
            <a:pPr lvl="1"/>
            <a:r>
              <a:rPr lang="en-IE" sz="1400" b="1" dirty="0"/>
              <a:t>Guidelines</a:t>
            </a:r>
            <a:r>
              <a:rPr lang="en-IE" sz="1400" dirty="0"/>
              <a:t> on the application of criteria related to co-investment offers and voluntary access agreements (possibly starting with a report on the features and market impact of existing voluntary access agreements and co-investment agreements) </a:t>
            </a:r>
            <a:r>
              <a:rPr lang="en-IE" sz="1400" dirty="0" smtClean="0"/>
              <a:t/>
            </a:r>
            <a:br>
              <a:rPr lang="en-IE" sz="1400" dirty="0" smtClean="0"/>
            </a:br>
            <a:r>
              <a:rPr lang="en-IE" sz="1400" dirty="0" smtClean="0"/>
              <a:t>[</a:t>
            </a:r>
            <a:r>
              <a:rPr lang="en-IE" sz="1400" dirty="0"/>
              <a:t>Code: Art </a:t>
            </a:r>
            <a:r>
              <a:rPr lang="en-IE" sz="1400" dirty="0" smtClean="0"/>
              <a:t>76] / </a:t>
            </a:r>
            <a:r>
              <a:rPr lang="en-IE" sz="1400" dirty="0" smtClean="0">
                <a:solidFill>
                  <a:schemeClr val="tx2"/>
                </a:solidFill>
              </a:rPr>
              <a:t>MEA EWG</a:t>
            </a:r>
          </a:p>
          <a:p>
            <a:pPr lvl="1"/>
            <a:r>
              <a:rPr lang="en-IE" sz="1400" b="1" dirty="0" smtClean="0"/>
              <a:t>Guidelines </a:t>
            </a:r>
            <a:r>
              <a:rPr lang="en-IE" sz="1400" dirty="0" smtClean="0"/>
              <a:t>on very high capacity networks [Code: Art 82] / </a:t>
            </a:r>
            <a:r>
              <a:rPr lang="en-IE" sz="1400" dirty="0" smtClean="0">
                <a:solidFill>
                  <a:schemeClr val="tx2"/>
                </a:solidFill>
              </a:rPr>
              <a:t>FNE EWG</a:t>
            </a:r>
            <a:endParaRPr lang="hu-HU" sz="1400" dirty="0">
              <a:solidFill>
                <a:schemeClr val="tx2"/>
              </a:solidFill>
            </a:endParaRPr>
          </a:p>
          <a:p>
            <a:pPr lvl="1"/>
            <a:r>
              <a:rPr lang="en-IE" sz="1400" b="1" dirty="0"/>
              <a:t>Guidelines</a:t>
            </a:r>
            <a:r>
              <a:rPr lang="en-IE" sz="1400" dirty="0"/>
              <a:t> on common criteria for the assessment of the ability of undertakings other than providers of ECS or ECN to manage numbering resources and the risk of exhaustion of numbering resources in [Code: Article </a:t>
            </a:r>
            <a:r>
              <a:rPr lang="en-IE" sz="1400" dirty="0" smtClean="0"/>
              <a:t>93] / </a:t>
            </a:r>
            <a:r>
              <a:rPr lang="en-IE" sz="1400" dirty="0" smtClean="0">
                <a:solidFill>
                  <a:schemeClr val="tx2"/>
                </a:solidFill>
              </a:rPr>
              <a:t>RF EWG</a:t>
            </a:r>
            <a:endParaRPr lang="hu-HU" sz="1400" dirty="0">
              <a:solidFill>
                <a:schemeClr val="tx2"/>
              </a:solidFill>
            </a:endParaRPr>
          </a:p>
          <a:p>
            <a:pPr lvl="1"/>
            <a:r>
              <a:rPr lang="en-US" sz="1400" b="1" dirty="0"/>
              <a:t>Guidelines on assessing sustainability of intra-EU call charges </a:t>
            </a:r>
            <a:r>
              <a:rPr lang="en-US" sz="1400" dirty="0"/>
              <a:t>for specific operators </a:t>
            </a:r>
            <a:r>
              <a:rPr lang="en-US" sz="1400" dirty="0" smtClean="0"/>
              <a:t>[BEREC Regulation Art 50 amending Regulation 2015/2120] / Roaming EWG</a:t>
            </a:r>
            <a:endParaRPr lang="hu-HU" sz="1400" dirty="0"/>
          </a:p>
          <a:p>
            <a:pPr lvl="1"/>
            <a:r>
              <a:rPr lang="en-IE" sz="1400" b="1" dirty="0"/>
              <a:t>Guidelines</a:t>
            </a:r>
            <a:r>
              <a:rPr lang="en-IE" sz="1400" dirty="0"/>
              <a:t> on quality of service parameters and measurement methods for internet access services and interpersonal communications services [Code: Article </a:t>
            </a:r>
            <a:r>
              <a:rPr lang="en-IE" sz="1400" dirty="0" smtClean="0"/>
              <a:t>104.2] </a:t>
            </a:r>
            <a:endParaRPr lang="hu-HU" sz="1400" dirty="0"/>
          </a:p>
          <a:p>
            <a:pPr lvl="1"/>
            <a:r>
              <a:rPr lang="en-US" sz="1400" b="1" dirty="0"/>
              <a:t>Guidelines on assessment of effectiveness of public warnings </a:t>
            </a:r>
            <a:r>
              <a:rPr lang="en-US" sz="1400" dirty="0"/>
              <a:t>[Art </a:t>
            </a:r>
            <a:r>
              <a:rPr lang="en-US" sz="1400" dirty="0" smtClean="0"/>
              <a:t>110.2]</a:t>
            </a:r>
          </a:p>
          <a:p>
            <a:pPr lvl="1"/>
            <a:r>
              <a:rPr lang="en-US" sz="1400" dirty="0" smtClean="0"/>
              <a:t>Guidelines on identification of transnational demand (Art. 66.2)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30436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BEREC – New Tasks (2)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112350-7D1F-4F7B-A7EF-9C24A53D12C6}" type="slidenum">
              <a:rPr lang="de-DE" smtClean="0"/>
              <a:pPr/>
              <a:t>27</a:t>
            </a:fld>
            <a:endParaRPr lang="de-DE" dirty="0"/>
          </a:p>
        </p:txBody>
      </p:sp>
      <p:sp>
        <p:nvSpPr>
          <p:cNvPr id="8" name="Tartalom helye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hu-HU" sz="1800" b="1" dirty="0" err="1">
                <a:solidFill>
                  <a:srgbClr val="004494"/>
                </a:solidFill>
              </a:rPr>
              <a:t>Opinions</a:t>
            </a:r>
            <a:endParaRPr lang="hu-HU" sz="1800" b="1" dirty="0">
              <a:solidFill>
                <a:srgbClr val="004494"/>
              </a:solidFill>
            </a:endParaRPr>
          </a:p>
          <a:p>
            <a:pPr lvl="1"/>
            <a:r>
              <a:rPr lang="en-US" sz="1400" b="1" dirty="0"/>
              <a:t>Opinion on maximum fixed and mobile termination rates </a:t>
            </a:r>
            <a:r>
              <a:rPr lang="en-US" sz="1400" dirty="0"/>
              <a:t>[Art </a:t>
            </a:r>
            <a:r>
              <a:rPr lang="en-US" sz="1400" dirty="0" smtClean="0"/>
              <a:t>75.2</a:t>
            </a:r>
            <a:r>
              <a:rPr lang="en-US" sz="1400" dirty="0"/>
              <a:t>] </a:t>
            </a:r>
            <a:endParaRPr lang="hu-HU" sz="1400" dirty="0"/>
          </a:p>
          <a:p>
            <a:pPr lvl="1"/>
            <a:r>
              <a:rPr lang="en-IE" sz="1400" b="1" dirty="0"/>
              <a:t>Opinion</a:t>
            </a:r>
            <a:r>
              <a:rPr lang="en-IE" sz="1400" dirty="0"/>
              <a:t> on contract summary template as input to the Commission’s implementing act [Code: Art </a:t>
            </a:r>
            <a:r>
              <a:rPr lang="en-IE" sz="1400" dirty="0" smtClean="0"/>
              <a:t>102.3]</a:t>
            </a:r>
            <a:endParaRPr lang="hu-HU" sz="1400" dirty="0"/>
          </a:p>
          <a:p>
            <a:pPr lvl="1"/>
            <a:r>
              <a:rPr lang="en-US" sz="1400" b="1" dirty="0"/>
              <a:t>Opinion on various matters related to emergency calling </a:t>
            </a:r>
            <a:r>
              <a:rPr lang="en-US" sz="1400" dirty="0"/>
              <a:t>[Art </a:t>
            </a:r>
            <a:r>
              <a:rPr lang="en-US" sz="1400" dirty="0" smtClean="0"/>
              <a:t>109]</a:t>
            </a:r>
            <a:br>
              <a:rPr lang="en-US" sz="1400" dirty="0" smtClean="0"/>
            </a:br>
            <a:endParaRPr lang="hu-HU" sz="1400" dirty="0"/>
          </a:p>
          <a:p>
            <a:pPr marL="0" lvl="1" indent="0">
              <a:buNone/>
            </a:pPr>
            <a:r>
              <a:rPr lang="hu-HU" b="1" dirty="0" err="1">
                <a:solidFill>
                  <a:srgbClr val="004494"/>
                </a:solidFill>
              </a:rPr>
              <a:t>Databases</a:t>
            </a:r>
            <a:endParaRPr lang="en-US" b="1" dirty="0">
              <a:solidFill>
                <a:srgbClr val="004494"/>
              </a:solidFill>
            </a:endParaRPr>
          </a:p>
          <a:p>
            <a:pPr lvl="1"/>
            <a:r>
              <a:rPr lang="en-US" sz="1400" b="1" dirty="0"/>
              <a:t>Database on numbers with extraterritorial rights of use </a:t>
            </a:r>
            <a:r>
              <a:rPr lang="en-US" sz="1400" dirty="0"/>
              <a:t>[Art </a:t>
            </a:r>
            <a:r>
              <a:rPr lang="en-US" sz="1400" dirty="0" smtClean="0"/>
              <a:t>93]</a:t>
            </a:r>
            <a:endParaRPr lang="en-US" sz="1400" dirty="0"/>
          </a:p>
          <a:p>
            <a:pPr lvl="1"/>
            <a:r>
              <a:rPr lang="en-US" sz="1400" b="1" dirty="0"/>
              <a:t>Database of E.164 numbers of European emergency services </a:t>
            </a:r>
            <a:r>
              <a:rPr lang="en-US" sz="1400" dirty="0"/>
              <a:t>[Art </a:t>
            </a:r>
            <a:r>
              <a:rPr lang="en-US" sz="1400" dirty="0" smtClean="0"/>
              <a:t>109.8]</a:t>
            </a:r>
            <a:br>
              <a:rPr lang="en-US" sz="1400" dirty="0" smtClean="0"/>
            </a:br>
            <a:endParaRPr lang="hu-HU" sz="1400" dirty="0"/>
          </a:p>
          <a:p>
            <a:pPr marL="0" lvl="1" indent="0">
              <a:buNone/>
            </a:pPr>
            <a:r>
              <a:rPr lang="hu-HU" b="1" dirty="0" err="1">
                <a:solidFill>
                  <a:srgbClr val="004494"/>
                </a:solidFill>
              </a:rPr>
              <a:t>Reports</a:t>
            </a:r>
            <a:endParaRPr lang="en-US" b="1" dirty="0">
              <a:solidFill>
                <a:srgbClr val="004494"/>
              </a:solidFill>
            </a:endParaRPr>
          </a:p>
          <a:p>
            <a:pPr lvl="1"/>
            <a:r>
              <a:rPr lang="en-IE" sz="1400" b="1" dirty="0"/>
              <a:t>Best practice report on defining adequate broadband internet access service in the context of  universal service obligations</a:t>
            </a:r>
            <a:r>
              <a:rPr lang="en-IE" sz="1400" dirty="0"/>
              <a:t> [Art </a:t>
            </a:r>
            <a:r>
              <a:rPr lang="en-IE" sz="1400" dirty="0" smtClean="0"/>
              <a:t>84</a:t>
            </a:r>
            <a:r>
              <a:rPr lang="hu-HU" sz="1400" dirty="0" smtClean="0"/>
              <a:t>.</a:t>
            </a:r>
            <a:r>
              <a:rPr lang="en-IE" sz="1400" dirty="0"/>
              <a:t>3</a:t>
            </a:r>
            <a:r>
              <a:rPr lang="en-IE" sz="1400" dirty="0" smtClean="0"/>
              <a:t>]</a:t>
            </a:r>
          </a:p>
          <a:p>
            <a:pPr lvl="1"/>
            <a:endParaRPr lang="en-IE" sz="1400" dirty="0"/>
          </a:p>
          <a:p>
            <a:r>
              <a:rPr lang="en-IE" sz="1400" dirty="0" smtClean="0"/>
              <a:t>BEREC started the work on Guidelines etc. fully with WP 2019</a:t>
            </a:r>
            <a:endParaRPr lang="hu-HU" sz="1400" dirty="0"/>
          </a:p>
          <a:p>
            <a:pPr marL="0" lvl="1" indent="0">
              <a:buNone/>
            </a:pPr>
            <a:endParaRPr lang="hu-HU" sz="1600" b="1" dirty="0">
              <a:solidFill>
                <a:srgbClr val="0044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28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err="1" smtClean="0"/>
              <a:t>Conclusions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7504" y="620688"/>
            <a:ext cx="8856984" cy="5362699"/>
          </a:xfrm>
        </p:spPr>
        <p:txBody>
          <a:bodyPr/>
          <a:lstStyle/>
          <a:p>
            <a:r>
              <a:rPr lang="de-DE" sz="2000" dirty="0" smtClean="0"/>
              <a:t>The </a:t>
            </a:r>
            <a:r>
              <a:rPr lang="de-DE" sz="2000" dirty="0" err="1" smtClean="0"/>
              <a:t>revised</a:t>
            </a:r>
            <a:r>
              <a:rPr lang="de-DE" sz="2000" dirty="0" smtClean="0"/>
              <a:t> </a:t>
            </a:r>
            <a:r>
              <a:rPr lang="de-DE" sz="2000" dirty="0" err="1" smtClean="0"/>
              <a:t>framework</a:t>
            </a:r>
            <a:r>
              <a:rPr lang="de-DE" sz="2000" dirty="0" smtClean="0"/>
              <a:t> </a:t>
            </a:r>
            <a:r>
              <a:rPr lang="de-DE" sz="2000" dirty="0" err="1" smtClean="0"/>
              <a:t>takes</a:t>
            </a:r>
            <a:r>
              <a:rPr lang="de-DE" sz="2000" dirty="0" smtClean="0"/>
              <a:t> </a:t>
            </a:r>
            <a:r>
              <a:rPr lang="de-DE" sz="2000" dirty="0" err="1" smtClean="0"/>
              <a:t>account</a:t>
            </a:r>
            <a:r>
              <a:rPr lang="de-DE" sz="2000" dirty="0" smtClean="0"/>
              <a:t> of </a:t>
            </a:r>
            <a:r>
              <a:rPr lang="de-DE" sz="2000" dirty="0" err="1" smtClean="0"/>
              <a:t>market</a:t>
            </a:r>
            <a:r>
              <a:rPr lang="de-DE" sz="2000" dirty="0" smtClean="0"/>
              <a:t> </a:t>
            </a:r>
            <a:r>
              <a:rPr lang="de-DE" sz="2000" dirty="0" err="1" smtClean="0"/>
              <a:t>developments</a:t>
            </a:r>
            <a:r>
              <a:rPr lang="de-DE" sz="2000" dirty="0" smtClean="0"/>
              <a:t> such </a:t>
            </a:r>
            <a:r>
              <a:rPr lang="de-DE" sz="2000" dirty="0" err="1" smtClean="0"/>
              <a:t>as</a:t>
            </a:r>
            <a:r>
              <a:rPr lang="de-DE" sz="2000" dirty="0" smtClean="0"/>
              <a:t> OTT-1 </a:t>
            </a:r>
            <a:r>
              <a:rPr lang="de-DE" sz="2000" dirty="0" err="1" smtClean="0"/>
              <a:t>services</a:t>
            </a:r>
            <a:r>
              <a:rPr lang="de-DE" sz="2000" dirty="0" smtClean="0"/>
              <a:t> </a:t>
            </a:r>
            <a:r>
              <a:rPr lang="de-DE" sz="2000" dirty="0" err="1" smtClean="0"/>
              <a:t>by</a:t>
            </a:r>
            <a:r>
              <a:rPr lang="de-DE" sz="2000" dirty="0" smtClean="0"/>
              <a:t> </a:t>
            </a:r>
            <a:r>
              <a:rPr lang="de-DE" sz="2000" dirty="0" err="1" smtClean="0"/>
              <a:t>including</a:t>
            </a:r>
            <a:r>
              <a:rPr lang="de-DE" sz="2000" dirty="0" smtClean="0"/>
              <a:t> </a:t>
            </a:r>
            <a:r>
              <a:rPr lang="de-DE" sz="2000" dirty="0" err="1" smtClean="0"/>
              <a:t>these</a:t>
            </a:r>
            <a:r>
              <a:rPr lang="de-DE" sz="2000" dirty="0" smtClean="0"/>
              <a:t> </a:t>
            </a:r>
            <a:r>
              <a:rPr lang="de-DE" sz="2000" dirty="0" err="1" smtClean="0"/>
              <a:t>services</a:t>
            </a:r>
            <a:r>
              <a:rPr lang="de-DE" sz="2000" dirty="0" smtClean="0"/>
              <a:t> </a:t>
            </a:r>
            <a:r>
              <a:rPr lang="de-DE" sz="2000" dirty="0" err="1" smtClean="0"/>
              <a:t>into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definition</a:t>
            </a:r>
            <a:r>
              <a:rPr lang="de-DE" sz="2000" dirty="0" smtClean="0"/>
              <a:t> of ECS and </a:t>
            </a:r>
            <a:r>
              <a:rPr lang="de-DE" sz="2000" dirty="0" err="1" smtClean="0"/>
              <a:t>subjecting</a:t>
            </a:r>
            <a:r>
              <a:rPr lang="de-DE" sz="2000" dirty="0" smtClean="0"/>
              <a:t> </a:t>
            </a:r>
            <a:r>
              <a:rPr lang="de-DE" sz="2000" dirty="0" err="1" smtClean="0"/>
              <a:t>them</a:t>
            </a:r>
            <a:r>
              <a:rPr lang="de-DE" sz="2000" dirty="0" smtClean="0"/>
              <a:t> </a:t>
            </a:r>
            <a:r>
              <a:rPr lang="de-DE" sz="2000" dirty="0" err="1" smtClean="0"/>
              <a:t>to</a:t>
            </a:r>
            <a:r>
              <a:rPr lang="de-DE" sz="2000" dirty="0" smtClean="0"/>
              <a:t> a </a:t>
            </a:r>
            <a:r>
              <a:rPr lang="de-DE" sz="2000" dirty="0" err="1" smtClean="0"/>
              <a:t>number</a:t>
            </a:r>
            <a:r>
              <a:rPr lang="de-DE" sz="2000" dirty="0" smtClean="0"/>
              <a:t> (not all) of </a:t>
            </a:r>
            <a:r>
              <a:rPr lang="de-DE" sz="2000" dirty="0" err="1" smtClean="0"/>
              <a:t>obligations</a:t>
            </a:r>
            <a:r>
              <a:rPr lang="de-DE" sz="2000" dirty="0" smtClean="0"/>
              <a:t>: </a:t>
            </a:r>
            <a:r>
              <a:rPr lang="de-DE" sz="2000" dirty="0" err="1" smtClean="0"/>
              <a:t>enlarged</a:t>
            </a:r>
            <a:r>
              <a:rPr lang="de-DE" sz="2000" dirty="0" smtClean="0"/>
              <a:t> </a:t>
            </a:r>
            <a:r>
              <a:rPr lang="de-DE" sz="2000" dirty="0" err="1" smtClean="0"/>
              <a:t>scope</a:t>
            </a:r>
            <a:r>
              <a:rPr lang="de-DE" sz="2000" dirty="0" smtClean="0"/>
              <a:t> </a:t>
            </a:r>
            <a:r>
              <a:rPr lang="de-DE" sz="2000" dirty="0" err="1" smtClean="0"/>
              <a:t>allows</a:t>
            </a:r>
            <a:r>
              <a:rPr lang="de-DE" sz="2000" dirty="0" smtClean="0"/>
              <a:t> NRAs </a:t>
            </a:r>
            <a:r>
              <a:rPr lang="de-DE" sz="2000" dirty="0" err="1" smtClean="0"/>
              <a:t>to</a:t>
            </a:r>
            <a:r>
              <a:rPr lang="de-DE" sz="2000" dirty="0" smtClean="0"/>
              <a:t> </a:t>
            </a:r>
            <a:r>
              <a:rPr lang="de-DE" sz="2000" dirty="0" err="1" smtClean="0"/>
              <a:t>cover</a:t>
            </a:r>
            <a:r>
              <a:rPr lang="de-DE" sz="2000" dirty="0" smtClean="0"/>
              <a:t> all electronic </a:t>
            </a:r>
            <a:r>
              <a:rPr lang="de-DE" sz="2000" dirty="0" err="1" smtClean="0"/>
              <a:t>communications</a:t>
            </a:r>
            <a:r>
              <a:rPr lang="de-DE" sz="2000" dirty="0" smtClean="0"/>
              <a:t> </a:t>
            </a:r>
            <a:r>
              <a:rPr lang="de-DE" sz="2000" dirty="0" err="1" smtClean="0"/>
              <a:t>services</a:t>
            </a:r>
            <a:r>
              <a:rPr lang="de-DE" sz="2000" dirty="0" smtClean="0"/>
              <a:t> and </a:t>
            </a:r>
            <a:r>
              <a:rPr lang="de-DE" sz="2000" dirty="0" err="1" smtClean="0"/>
              <a:t>create</a:t>
            </a:r>
            <a:r>
              <a:rPr lang="de-DE" sz="2000" dirty="0" smtClean="0"/>
              <a:t> a </a:t>
            </a:r>
            <a:r>
              <a:rPr lang="de-DE" sz="2000" dirty="0" err="1" smtClean="0"/>
              <a:t>level</a:t>
            </a:r>
            <a:r>
              <a:rPr lang="de-DE" sz="2000" dirty="0" smtClean="0"/>
              <a:t> </a:t>
            </a:r>
            <a:r>
              <a:rPr lang="de-DE" sz="2000" dirty="0" err="1" smtClean="0"/>
              <a:t>playing</a:t>
            </a:r>
            <a:r>
              <a:rPr lang="de-DE" sz="2000" dirty="0" smtClean="0"/>
              <a:t> </a:t>
            </a:r>
            <a:r>
              <a:rPr lang="de-DE" sz="2000" dirty="0" err="1" smtClean="0"/>
              <a:t>field</a:t>
            </a:r>
            <a:endParaRPr lang="de-DE" sz="2000" dirty="0" smtClean="0"/>
          </a:p>
          <a:p>
            <a:r>
              <a:rPr lang="de-DE" sz="2000" dirty="0" smtClean="0"/>
              <a:t>New </a:t>
            </a:r>
            <a:r>
              <a:rPr lang="de-DE" sz="2000" dirty="0" err="1" smtClean="0"/>
              <a:t>objective</a:t>
            </a:r>
            <a:r>
              <a:rPr lang="de-DE" sz="2000" dirty="0" smtClean="0"/>
              <a:t> „</a:t>
            </a:r>
            <a:r>
              <a:rPr lang="de-DE" sz="2000" i="1" dirty="0" err="1" smtClean="0"/>
              <a:t>connectivity</a:t>
            </a:r>
            <a:r>
              <a:rPr lang="de-DE" sz="2000" dirty="0" smtClean="0"/>
              <a:t>“ </a:t>
            </a:r>
            <a:r>
              <a:rPr lang="de-DE" sz="2000" dirty="0" err="1" smtClean="0"/>
              <a:t>is</a:t>
            </a:r>
            <a:r>
              <a:rPr lang="de-DE" sz="2000" dirty="0" smtClean="0"/>
              <a:t> </a:t>
            </a:r>
            <a:r>
              <a:rPr lang="de-DE" sz="2000" dirty="0" err="1" smtClean="0"/>
              <a:t>included</a:t>
            </a:r>
            <a:r>
              <a:rPr lang="de-DE" sz="2000" dirty="0" smtClean="0"/>
              <a:t> </a:t>
            </a:r>
            <a:r>
              <a:rPr lang="de-DE" sz="2000" dirty="0" err="1" smtClean="0"/>
              <a:t>putting</a:t>
            </a:r>
            <a:r>
              <a:rPr lang="de-DE" sz="2000" dirty="0" smtClean="0"/>
              <a:t> </a:t>
            </a:r>
            <a:r>
              <a:rPr lang="de-DE" sz="2000" dirty="0" err="1" smtClean="0"/>
              <a:t>emphasis</a:t>
            </a:r>
            <a:r>
              <a:rPr lang="de-DE" sz="2000" dirty="0" smtClean="0"/>
              <a:t> on </a:t>
            </a:r>
            <a:r>
              <a:rPr lang="de-DE" sz="2000" dirty="0" err="1" smtClean="0"/>
              <a:t>the</a:t>
            </a:r>
            <a:r>
              <a:rPr lang="de-DE" sz="2000" dirty="0" smtClean="0"/>
              <a:t> roll-out of </a:t>
            </a:r>
            <a:r>
              <a:rPr lang="de-DE" sz="2000" dirty="0" err="1" smtClean="0"/>
              <a:t>very</a:t>
            </a:r>
            <a:r>
              <a:rPr lang="de-DE" sz="2000" dirty="0" smtClean="0"/>
              <a:t> high </a:t>
            </a:r>
            <a:r>
              <a:rPr lang="de-DE" sz="2000" dirty="0" err="1" smtClean="0"/>
              <a:t>capacity</a:t>
            </a:r>
            <a:r>
              <a:rPr lang="de-DE" sz="2000" dirty="0" smtClean="0"/>
              <a:t> </a:t>
            </a:r>
            <a:r>
              <a:rPr lang="de-DE" sz="2000" dirty="0" err="1" smtClean="0"/>
              <a:t>networks</a:t>
            </a:r>
            <a:r>
              <a:rPr lang="de-DE" sz="2000" dirty="0" smtClean="0"/>
              <a:t> </a:t>
            </a:r>
          </a:p>
          <a:p>
            <a:r>
              <a:rPr lang="de-DE" sz="2000" dirty="0" smtClean="0"/>
              <a:t>Market </a:t>
            </a:r>
            <a:r>
              <a:rPr lang="de-DE" sz="2000" dirty="0" err="1" smtClean="0"/>
              <a:t>regulation</a:t>
            </a:r>
            <a:r>
              <a:rPr lang="de-DE" sz="2000" dirty="0" smtClean="0"/>
              <a:t>: </a:t>
            </a:r>
            <a:r>
              <a:rPr lang="de-DE" sz="2000" dirty="0" err="1" smtClean="0"/>
              <a:t>besides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SMP </a:t>
            </a:r>
            <a:r>
              <a:rPr lang="de-DE" sz="2000" dirty="0" err="1" smtClean="0"/>
              <a:t>regime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toolbox</a:t>
            </a:r>
            <a:r>
              <a:rPr lang="de-DE" sz="2000" dirty="0" smtClean="0"/>
              <a:t> </a:t>
            </a:r>
            <a:r>
              <a:rPr lang="de-DE" sz="2000" dirty="0" err="1" smtClean="0"/>
              <a:t>is</a:t>
            </a:r>
            <a:r>
              <a:rPr lang="de-DE" sz="2000" dirty="0" smtClean="0"/>
              <a:t> </a:t>
            </a:r>
            <a:r>
              <a:rPr lang="de-DE" sz="2000" dirty="0" err="1" smtClean="0"/>
              <a:t>enlarged</a:t>
            </a:r>
            <a:r>
              <a:rPr lang="de-DE" sz="2000" dirty="0" smtClean="0"/>
              <a:t> with „</a:t>
            </a:r>
            <a:r>
              <a:rPr lang="de-DE" sz="2000" dirty="0" err="1" smtClean="0"/>
              <a:t>symmetric</a:t>
            </a:r>
            <a:r>
              <a:rPr lang="de-DE" sz="2000" dirty="0" smtClean="0"/>
              <a:t> </a:t>
            </a:r>
            <a:r>
              <a:rPr lang="de-DE" sz="2000" dirty="0" err="1" smtClean="0"/>
              <a:t>regulation</a:t>
            </a:r>
            <a:r>
              <a:rPr lang="de-DE" sz="2000" dirty="0" smtClean="0"/>
              <a:t>“ and </a:t>
            </a:r>
            <a:r>
              <a:rPr lang="de-DE" sz="2000" dirty="0" err="1" smtClean="0"/>
              <a:t>new</a:t>
            </a:r>
            <a:r>
              <a:rPr lang="de-DE" sz="2000" dirty="0" smtClean="0"/>
              <a:t> </a:t>
            </a:r>
            <a:r>
              <a:rPr lang="de-DE" sz="2000" dirty="0" err="1" smtClean="0"/>
              <a:t>instruments</a:t>
            </a:r>
            <a:r>
              <a:rPr lang="de-DE" sz="2000" dirty="0" smtClean="0"/>
              <a:t> such </a:t>
            </a:r>
            <a:r>
              <a:rPr lang="de-DE" sz="2000" dirty="0" err="1" smtClean="0"/>
              <a:t>as</a:t>
            </a:r>
            <a:r>
              <a:rPr lang="de-DE" sz="2000" dirty="0" smtClean="0"/>
              <a:t> </a:t>
            </a:r>
            <a:r>
              <a:rPr lang="de-DE" sz="2000" dirty="0" err="1" smtClean="0"/>
              <a:t>co</a:t>
            </a:r>
            <a:r>
              <a:rPr lang="de-DE" sz="2000" dirty="0" smtClean="0"/>
              <a:t>-investment </a:t>
            </a:r>
            <a:r>
              <a:rPr lang="de-DE" sz="2000" dirty="0" err="1" smtClean="0"/>
              <a:t>schemes</a:t>
            </a:r>
            <a:r>
              <a:rPr lang="de-DE" sz="2000" dirty="0" smtClean="0"/>
              <a:t>, </a:t>
            </a:r>
            <a:r>
              <a:rPr lang="de-DE" sz="2000" dirty="0" err="1" smtClean="0"/>
              <a:t>again</a:t>
            </a:r>
            <a:r>
              <a:rPr lang="de-DE" sz="2000" dirty="0" smtClean="0"/>
              <a:t> </a:t>
            </a:r>
            <a:r>
              <a:rPr lang="de-DE" sz="2000" dirty="0" err="1" smtClean="0"/>
              <a:t>emphasis</a:t>
            </a:r>
            <a:r>
              <a:rPr lang="de-DE" sz="2000" dirty="0" smtClean="0"/>
              <a:t> </a:t>
            </a:r>
            <a:r>
              <a:rPr lang="de-DE" sz="2000" dirty="0" err="1" smtClean="0"/>
              <a:t>is</a:t>
            </a:r>
            <a:r>
              <a:rPr lang="de-DE" sz="2000" dirty="0" smtClean="0"/>
              <a:t> </a:t>
            </a:r>
            <a:r>
              <a:rPr lang="de-DE" sz="2000" dirty="0" err="1" smtClean="0"/>
              <a:t>put</a:t>
            </a:r>
            <a:r>
              <a:rPr lang="de-DE" sz="2000" dirty="0" smtClean="0"/>
              <a:t> on </a:t>
            </a:r>
            <a:r>
              <a:rPr lang="de-DE" sz="2000" dirty="0" err="1" smtClean="0"/>
              <a:t>investment</a:t>
            </a:r>
            <a:r>
              <a:rPr lang="de-DE" sz="2000" dirty="0" smtClean="0"/>
              <a:t> in </a:t>
            </a:r>
            <a:r>
              <a:rPr lang="de-DE" sz="2000" dirty="0" err="1" smtClean="0"/>
              <a:t>very</a:t>
            </a:r>
            <a:r>
              <a:rPr lang="de-DE" sz="2000" dirty="0" smtClean="0"/>
              <a:t> high </a:t>
            </a:r>
            <a:r>
              <a:rPr lang="de-DE" sz="2000" dirty="0" err="1" smtClean="0"/>
              <a:t>capacity</a:t>
            </a:r>
            <a:r>
              <a:rPr lang="de-DE" sz="2000" dirty="0" smtClean="0"/>
              <a:t> </a:t>
            </a:r>
            <a:r>
              <a:rPr lang="de-DE" sz="2000" dirty="0" err="1" smtClean="0"/>
              <a:t>networks</a:t>
            </a:r>
            <a:endParaRPr lang="de-DE" sz="2000" dirty="0" smtClean="0"/>
          </a:p>
          <a:p>
            <a:r>
              <a:rPr lang="de-DE" sz="2000" dirty="0" smtClean="0"/>
              <a:t>NRAs </a:t>
            </a:r>
            <a:r>
              <a:rPr lang="de-DE" sz="2000" dirty="0" err="1" smtClean="0"/>
              <a:t>have</a:t>
            </a:r>
            <a:r>
              <a:rPr lang="de-DE" sz="2000" dirty="0" smtClean="0"/>
              <a:t> an </a:t>
            </a:r>
            <a:r>
              <a:rPr lang="de-DE" sz="2000" dirty="0" err="1" smtClean="0"/>
              <a:t>enlarged</a:t>
            </a:r>
            <a:r>
              <a:rPr lang="de-DE" sz="2000" dirty="0" smtClean="0"/>
              <a:t> </a:t>
            </a:r>
            <a:r>
              <a:rPr lang="de-DE" sz="2000" dirty="0" err="1" smtClean="0"/>
              <a:t>toolbox</a:t>
            </a:r>
            <a:r>
              <a:rPr lang="de-DE" sz="2000" dirty="0" smtClean="0"/>
              <a:t>, but </a:t>
            </a:r>
            <a:r>
              <a:rPr lang="de-DE" sz="2000" dirty="0" err="1" smtClean="0"/>
              <a:t>very</a:t>
            </a:r>
            <a:r>
              <a:rPr lang="de-DE" sz="2000" dirty="0" smtClean="0"/>
              <a:t> </a:t>
            </a:r>
            <a:r>
              <a:rPr lang="de-DE" sz="2000" dirty="0" err="1" smtClean="0"/>
              <a:t>complicated</a:t>
            </a:r>
            <a:r>
              <a:rPr lang="de-DE" sz="2000" dirty="0" smtClean="0"/>
              <a:t> </a:t>
            </a:r>
            <a:r>
              <a:rPr lang="de-DE" sz="2000" dirty="0" err="1" smtClean="0"/>
              <a:t>procedures</a:t>
            </a:r>
            <a:r>
              <a:rPr lang="de-DE" sz="2000" dirty="0" smtClean="0"/>
              <a:t> and </a:t>
            </a:r>
            <a:r>
              <a:rPr lang="de-DE" sz="2000" dirty="0" err="1" smtClean="0"/>
              <a:t>limitations</a:t>
            </a:r>
            <a:r>
              <a:rPr lang="de-DE" sz="2000" dirty="0"/>
              <a:t> </a:t>
            </a:r>
            <a:r>
              <a:rPr lang="de-DE" sz="2000" dirty="0" err="1" smtClean="0"/>
              <a:t>by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double lock </a:t>
            </a:r>
            <a:r>
              <a:rPr lang="de-DE" sz="2000" dirty="0" err="1" smtClean="0"/>
              <a:t>veto</a:t>
            </a:r>
            <a:r>
              <a:rPr lang="de-DE" sz="2000" dirty="0" smtClean="0"/>
              <a:t> in 2 </a:t>
            </a:r>
            <a:r>
              <a:rPr lang="de-DE" sz="2000" dirty="0" err="1" smtClean="0"/>
              <a:t>cases</a:t>
            </a:r>
            <a:r>
              <a:rPr lang="de-DE" sz="2000" dirty="0" smtClean="0"/>
              <a:t> </a:t>
            </a:r>
          </a:p>
          <a:p>
            <a:r>
              <a:rPr lang="de-DE" sz="2000" dirty="0" smtClean="0"/>
              <a:t>NRAs </a:t>
            </a:r>
            <a:r>
              <a:rPr lang="de-DE" sz="2000" dirty="0" err="1" smtClean="0"/>
              <a:t>competencies</a:t>
            </a:r>
            <a:r>
              <a:rPr lang="de-DE" sz="2000" dirty="0" smtClean="0"/>
              <a:t> </a:t>
            </a:r>
            <a:r>
              <a:rPr lang="de-DE" sz="2000" dirty="0" err="1" smtClean="0"/>
              <a:t>are</a:t>
            </a:r>
            <a:r>
              <a:rPr lang="de-DE" sz="2000" dirty="0" smtClean="0"/>
              <a:t> </a:t>
            </a:r>
            <a:r>
              <a:rPr lang="de-DE" sz="2000" dirty="0" err="1" smtClean="0"/>
              <a:t>strengthened</a:t>
            </a:r>
            <a:endParaRPr lang="de-DE" sz="2000" dirty="0"/>
          </a:p>
          <a:p>
            <a:r>
              <a:rPr lang="de-DE" sz="2000" dirty="0" smtClean="0"/>
              <a:t>BEREC </a:t>
            </a:r>
            <a:r>
              <a:rPr lang="de-DE" sz="2000" dirty="0" err="1" smtClean="0"/>
              <a:t>remains</a:t>
            </a:r>
            <a:r>
              <a:rPr lang="de-DE" sz="2000" dirty="0" smtClean="0"/>
              <a:t> a 2-tier-body and </a:t>
            </a:r>
            <a:r>
              <a:rPr lang="de-DE" sz="2000" dirty="0" err="1" smtClean="0"/>
              <a:t>gets</a:t>
            </a:r>
            <a:r>
              <a:rPr lang="de-DE" sz="2000" dirty="0" smtClean="0"/>
              <a:t> </a:t>
            </a:r>
            <a:r>
              <a:rPr lang="de-DE" sz="2000" dirty="0" err="1" smtClean="0"/>
              <a:t>new</a:t>
            </a:r>
            <a:r>
              <a:rPr lang="de-DE" sz="2000" dirty="0" smtClean="0"/>
              <a:t> </a:t>
            </a:r>
            <a:r>
              <a:rPr lang="de-DE" sz="2000" dirty="0" err="1" smtClean="0"/>
              <a:t>tasks</a:t>
            </a:r>
            <a:r>
              <a:rPr lang="de-DE" sz="2000" dirty="0" smtClean="0"/>
              <a:t>, in </a:t>
            </a:r>
            <a:r>
              <a:rPr lang="de-DE" sz="2000" dirty="0" err="1" smtClean="0"/>
              <a:t>particular</a:t>
            </a:r>
            <a:r>
              <a:rPr lang="de-DE" sz="2000" dirty="0" smtClean="0"/>
              <a:t> </a:t>
            </a:r>
            <a:r>
              <a:rPr lang="de-DE" sz="2000" dirty="0" err="1" smtClean="0"/>
              <a:t>issuing</a:t>
            </a:r>
            <a:r>
              <a:rPr lang="de-DE" sz="2000" dirty="0" smtClean="0"/>
              <a:t> Guidelines </a:t>
            </a:r>
            <a:r>
              <a:rPr lang="de-DE" sz="2000" dirty="0" err="1" smtClean="0"/>
              <a:t>to</a:t>
            </a:r>
            <a:r>
              <a:rPr lang="de-DE" sz="2000" dirty="0" smtClean="0"/>
              <a:t> </a:t>
            </a:r>
            <a:r>
              <a:rPr lang="de-DE" sz="2000" dirty="0" err="1" smtClean="0"/>
              <a:t>ensure</a:t>
            </a:r>
            <a:r>
              <a:rPr lang="de-DE" sz="2000" dirty="0" smtClean="0"/>
              <a:t> a </a:t>
            </a:r>
            <a:r>
              <a:rPr lang="de-DE" sz="2000" dirty="0" err="1" smtClean="0"/>
              <a:t>consistent</a:t>
            </a:r>
            <a:r>
              <a:rPr lang="de-DE" sz="2000" dirty="0" smtClean="0"/>
              <a:t> </a:t>
            </a:r>
            <a:r>
              <a:rPr lang="de-DE" sz="2000" dirty="0" err="1" smtClean="0"/>
              <a:t>application</a:t>
            </a:r>
            <a:r>
              <a:rPr lang="de-DE" sz="2000" dirty="0" smtClean="0"/>
              <a:t> of </a:t>
            </a:r>
            <a:r>
              <a:rPr lang="de-DE" sz="2000" dirty="0" err="1" smtClean="0"/>
              <a:t>the</a:t>
            </a:r>
            <a:r>
              <a:rPr lang="de-DE" sz="2000" dirty="0" smtClean="0"/>
              <a:t> EECC</a:t>
            </a:r>
          </a:p>
          <a:p>
            <a:r>
              <a:rPr lang="de-DE" sz="2000" dirty="0" err="1" smtClean="0"/>
              <a:t>Regulatory</a:t>
            </a:r>
            <a:r>
              <a:rPr lang="de-DE" sz="2000" dirty="0" smtClean="0"/>
              <a:t> </a:t>
            </a:r>
            <a:r>
              <a:rPr lang="de-DE" sz="2000" dirty="0" err="1" smtClean="0"/>
              <a:t>processes</a:t>
            </a:r>
            <a:r>
              <a:rPr lang="de-DE" sz="2000" dirty="0" smtClean="0"/>
              <a:t> </a:t>
            </a:r>
            <a:r>
              <a:rPr lang="de-DE" sz="2000" dirty="0" err="1" smtClean="0"/>
              <a:t>get</a:t>
            </a:r>
            <a:r>
              <a:rPr lang="de-DE" sz="2000" dirty="0" smtClean="0"/>
              <a:t> </a:t>
            </a:r>
            <a:r>
              <a:rPr lang="de-DE" sz="2000" dirty="0" err="1" smtClean="0"/>
              <a:t>more</a:t>
            </a:r>
            <a:r>
              <a:rPr lang="de-DE" sz="2000" dirty="0" smtClean="0"/>
              <a:t> </a:t>
            </a:r>
            <a:r>
              <a:rPr lang="de-DE" sz="2000" dirty="0" err="1" smtClean="0"/>
              <a:t>complicated</a:t>
            </a:r>
            <a:r>
              <a:rPr lang="de-DE" sz="2000" dirty="0" smtClean="0"/>
              <a:t> </a:t>
            </a:r>
            <a:r>
              <a:rPr lang="de-DE" sz="2000" dirty="0" err="1" smtClean="0"/>
              <a:t>reflecting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more</a:t>
            </a:r>
            <a:r>
              <a:rPr lang="de-DE" sz="2000" dirty="0" smtClean="0"/>
              <a:t> </a:t>
            </a:r>
            <a:r>
              <a:rPr lang="de-DE" sz="2000" dirty="0" err="1" smtClean="0"/>
              <a:t>complex</a:t>
            </a:r>
            <a:r>
              <a:rPr lang="de-DE" sz="2000" dirty="0" smtClean="0"/>
              <a:t> </a:t>
            </a:r>
            <a:r>
              <a:rPr lang="de-DE" sz="2000" dirty="0" err="1" smtClean="0"/>
              <a:t>landscape</a:t>
            </a:r>
            <a:r>
              <a:rPr lang="de-DE" sz="2000" dirty="0" smtClean="0"/>
              <a:t> with different </a:t>
            </a:r>
            <a:r>
              <a:rPr lang="de-DE" sz="2000" dirty="0" err="1" smtClean="0"/>
              <a:t>market</a:t>
            </a:r>
            <a:r>
              <a:rPr lang="de-DE" sz="2000" dirty="0" smtClean="0"/>
              <a:t> </a:t>
            </a:r>
            <a:r>
              <a:rPr lang="de-DE" sz="2000" dirty="0" err="1" smtClean="0"/>
              <a:t>players</a:t>
            </a:r>
            <a:r>
              <a:rPr lang="de-DE" sz="2000" dirty="0" smtClean="0"/>
              <a:t> </a:t>
            </a:r>
            <a:endParaRPr lang="de-DE" sz="20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112350-7D1F-4F7B-A7EF-9C24A53D12C6}" type="slidenum">
              <a:rPr lang="de-DE" smtClean="0"/>
              <a:pPr/>
              <a:t>28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6287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8313" y="908720"/>
            <a:ext cx="8101012" cy="5363493"/>
          </a:xfrm>
        </p:spPr>
        <p:txBody>
          <a:bodyPr/>
          <a:lstStyle/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 algn="ctr">
              <a:buNone/>
            </a:pPr>
            <a:r>
              <a:rPr lang="de-DE" sz="3200" dirty="0" err="1" smtClean="0"/>
              <a:t>Questions</a:t>
            </a:r>
            <a:r>
              <a:rPr lang="de-DE" sz="3200" dirty="0" smtClean="0"/>
              <a:t>?</a:t>
            </a:r>
          </a:p>
          <a:p>
            <a:pPr marL="0" indent="0" algn="ctr">
              <a:buNone/>
            </a:pPr>
            <a:r>
              <a:rPr lang="de-DE" sz="3200" dirty="0" err="1" smtClean="0"/>
              <a:t>Thank</a:t>
            </a:r>
            <a:r>
              <a:rPr lang="de-DE" sz="3200" dirty="0" smtClean="0"/>
              <a:t> </a:t>
            </a:r>
            <a:r>
              <a:rPr lang="de-DE" sz="3200" dirty="0" err="1" smtClean="0"/>
              <a:t>you</a:t>
            </a:r>
            <a:r>
              <a:rPr lang="de-DE" sz="3200" dirty="0" smtClean="0"/>
              <a:t> </a:t>
            </a:r>
            <a:r>
              <a:rPr lang="de-DE" sz="3200" dirty="0" err="1" smtClean="0"/>
              <a:t>for</a:t>
            </a:r>
            <a:r>
              <a:rPr lang="de-DE" sz="3200" dirty="0" smtClean="0"/>
              <a:t> </a:t>
            </a:r>
            <a:r>
              <a:rPr lang="de-DE" sz="3200" dirty="0" err="1" smtClean="0"/>
              <a:t>your</a:t>
            </a:r>
            <a:r>
              <a:rPr lang="de-DE" sz="3200" dirty="0" smtClean="0"/>
              <a:t> </a:t>
            </a:r>
            <a:r>
              <a:rPr lang="de-DE" sz="3200" dirty="0" err="1" smtClean="0"/>
              <a:t>attention</a:t>
            </a:r>
            <a:r>
              <a:rPr lang="de-DE" sz="3200" dirty="0" smtClean="0"/>
              <a:t>!</a:t>
            </a:r>
          </a:p>
          <a:p>
            <a:endParaRPr lang="de-DE" dirty="0"/>
          </a:p>
          <a:p>
            <a:endParaRPr lang="de-DE" dirty="0" smtClean="0"/>
          </a:p>
        </p:txBody>
      </p:sp>
      <p:sp>
        <p:nvSpPr>
          <p:cNvPr id="66564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8244408" y="6453336"/>
            <a:ext cx="598487" cy="263525"/>
          </a:xfrm>
          <a:prstGeom prst="rect">
            <a:avLst/>
          </a:prstGeom>
          <a:noFill/>
        </p:spPr>
        <p:txBody>
          <a:bodyPr/>
          <a:lstStyle/>
          <a:p>
            <a:pPr fontAlgn="base">
              <a:spcAft>
                <a:spcPct val="0"/>
              </a:spcAft>
            </a:pPr>
            <a:fld id="{1236BABA-DD03-4179-B945-7CFB75A9DFD9}" type="slidenum">
              <a:rPr lang="de-DE" sz="1400">
                <a:latin typeface="Verdana" pitchFamily="34" charset="0"/>
                <a:ea typeface="Verdana" pitchFamily="34" charset="0"/>
                <a:cs typeface="Verdana" pitchFamily="34" charset="0"/>
              </a:rPr>
              <a:pPr fontAlgn="base">
                <a:spcAft>
                  <a:spcPct val="0"/>
                </a:spcAft>
              </a:pPr>
              <a:t>29</a:t>
            </a:fld>
            <a:endParaRPr lang="de-DE" sz="1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89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684213" y="692696"/>
            <a:ext cx="8044164" cy="551309"/>
          </a:xfrm>
          <a:prstGeom prst="rect">
            <a:avLst/>
          </a:prstGeom>
          <a:noFill/>
          <a:ln w="9525">
            <a:solidFill>
              <a:srgbClr val="7030A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6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>
            <a:lvl1pPr marL="47625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2800" b="1" dirty="0" smtClean="0">
                <a:solidFill>
                  <a:srgbClr val="7030A0"/>
                </a:solidFill>
              </a:rPr>
              <a:t>Connectivity Package 2018</a:t>
            </a:r>
            <a:endParaRPr lang="de-DE" altLang="de-DE" sz="2800" b="1" dirty="0">
              <a:solidFill>
                <a:srgbClr val="7030A0"/>
              </a:solidFill>
            </a:endParaRP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2735263" y="1454150"/>
            <a:ext cx="2827337" cy="696913"/>
          </a:xfrm>
          <a:prstGeom prst="rect">
            <a:avLst/>
          </a:prstGeom>
          <a:solidFill>
            <a:srgbClr val="99CCFF"/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/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2735263" y="1627188"/>
            <a:ext cx="28273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DE" altLang="de-DE" sz="2000" b="1">
                <a:solidFill>
                  <a:schemeClr val="bg2"/>
                </a:solidFill>
                <a:latin typeface="Arial Narrow" pitchFamily="34" charset="0"/>
                <a:cs typeface="Lucida Sans Unicode" pitchFamily="34" charset="0"/>
              </a:rPr>
              <a:t>Authorisation Directive</a:t>
            </a:r>
            <a:endParaRPr lang="de-DE" altLang="de-DE" sz="2000">
              <a:solidFill>
                <a:schemeClr val="bg2"/>
              </a:solidFill>
              <a:latin typeface="Times New Roman" pitchFamily="18" charset="0"/>
              <a:cs typeface="Lucida Sans Unicode" pitchFamily="34" charset="0"/>
            </a:endParaRPr>
          </a:p>
        </p:txBody>
      </p:sp>
      <p:sp>
        <p:nvSpPr>
          <p:cNvPr id="30725" name="Line 5"/>
          <p:cNvSpPr>
            <a:spLocks noChangeShapeType="1"/>
          </p:cNvSpPr>
          <p:nvPr/>
        </p:nvSpPr>
        <p:spPr bwMode="auto">
          <a:xfrm>
            <a:off x="2271713" y="1770063"/>
            <a:ext cx="471487" cy="1587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/>
          <a:p>
            <a:endParaRPr lang="de-DE"/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2735263" y="2368550"/>
            <a:ext cx="2827337" cy="696913"/>
          </a:xfrm>
          <a:prstGeom prst="rect">
            <a:avLst/>
          </a:prstGeom>
          <a:solidFill>
            <a:srgbClr val="99CCFF"/>
          </a:solidFill>
          <a:ln w="952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/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2735263" y="2541588"/>
            <a:ext cx="28273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DE" altLang="de-DE" sz="2000" b="1">
                <a:solidFill>
                  <a:schemeClr val="bg2"/>
                </a:solidFill>
                <a:latin typeface="Arial Narrow" pitchFamily="34" charset="0"/>
                <a:cs typeface="Lucida Sans Unicode" pitchFamily="34" charset="0"/>
              </a:rPr>
              <a:t>Access Directive</a:t>
            </a:r>
            <a:endParaRPr lang="de-DE" altLang="de-DE" sz="2000">
              <a:solidFill>
                <a:schemeClr val="bg2"/>
              </a:solidFill>
              <a:latin typeface="Times New Roman" pitchFamily="18" charset="0"/>
              <a:cs typeface="Lucida Sans Unicode" pitchFamily="34" charset="0"/>
            </a:endParaRPr>
          </a:p>
        </p:txBody>
      </p:sp>
      <p:sp>
        <p:nvSpPr>
          <p:cNvPr id="30728" name="Line 8"/>
          <p:cNvSpPr>
            <a:spLocks noChangeShapeType="1"/>
          </p:cNvSpPr>
          <p:nvPr/>
        </p:nvSpPr>
        <p:spPr bwMode="auto">
          <a:xfrm>
            <a:off x="2271713" y="2684463"/>
            <a:ext cx="471487" cy="1587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/>
          <a:p>
            <a:endParaRPr lang="de-DE"/>
          </a:p>
        </p:txBody>
      </p:sp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2735263" y="3282950"/>
            <a:ext cx="2827337" cy="696913"/>
          </a:xfrm>
          <a:prstGeom prst="rect">
            <a:avLst/>
          </a:prstGeom>
          <a:solidFill>
            <a:srgbClr val="99CCFF"/>
          </a:solidFill>
          <a:ln w="952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/>
          </a:p>
        </p:txBody>
      </p:sp>
      <p:sp>
        <p:nvSpPr>
          <p:cNvPr id="30730" name="Rectangle 10"/>
          <p:cNvSpPr>
            <a:spLocks noChangeArrowheads="1"/>
          </p:cNvSpPr>
          <p:nvPr/>
        </p:nvSpPr>
        <p:spPr bwMode="auto">
          <a:xfrm>
            <a:off x="2735263" y="3455988"/>
            <a:ext cx="28273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DE" altLang="de-DE" sz="2000" b="1">
                <a:solidFill>
                  <a:schemeClr val="bg2"/>
                </a:solidFill>
                <a:latin typeface="Arial Narrow" pitchFamily="34" charset="0"/>
                <a:cs typeface="Lucida Sans Unicode" pitchFamily="34" charset="0"/>
              </a:rPr>
              <a:t>Universal Service Direct.</a:t>
            </a:r>
            <a:endParaRPr lang="de-DE" altLang="de-DE" sz="2000">
              <a:solidFill>
                <a:schemeClr val="bg2"/>
              </a:solidFill>
              <a:latin typeface="Times New Roman" pitchFamily="18" charset="0"/>
              <a:cs typeface="Lucida Sans Unicode" pitchFamily="34" charset="0"/>
            </a:endParaRPr>
          </a:p>
        </p:txBody>
      </p:sp>
      <p:sp>
        <p:nvSpPr>
          <p:cNvPr id="30731" name="Line 11"/>
          <p:cNvSpPr>
            <a:spLocks noChangeShapeType="1"/>
          </p:cNvSpPr>
          <p:nvPr/>
        </p:nvSpPr>
        <p:spPr bwMode="auto">
          <a:xfrm>
            <a:off x="2271713" y="3598863"/>
            <a:ext cx="471487" cy="1587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/>
          <a:p>
            <a:endParaRPr lang="de-DE"/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2735263" y="4197350"/>
            <a:ext cx="2827337" cy="696913"/>
          </a:xfrm>
          <a:prstGeom prst="rect">
            <a:avLst/>
          </a:prstGeom>
          <a:solidFill>
            <a:srgbClr val="99CCFF"/>
          </a:solidFill>
          <a:ln w="952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/>
          </a:p>
        </p:txBody>
      </p:sp>
      <p:sp>
        <p:nvSpPr>
          <p:cNvPr id="30733" name="Rectangle 13"/>
          <p:cNvSpPr>
            <a:spLocks noChangeArrowheads="1"/>
          </p:cNvSpPr>
          <p:nvPr/>
        </p:nvSpPr>
        <p:spPr bwMode="auto">
          <a:xfrm>
            <a:off x="2735263" y="4370388"/>
            <a:ext cx="28273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DE" altLang="de-DE" sz="2000" b="1">
                <a:solidFill>
                  <a:schemeClr val="bg2"/>
                </a:solidFill>
                <a:latin typeface="Arial Narrow" pitchFamily="34" charset="0"/>
                <a:cs typeface="Lucida Sans Unicode" pitchFamily="34" charset="0"/>
              </a:rPr>
              <a:t>Data Protection Directive</a:t>
            </a:r>
            <a:endParaRPr lang="de-DE" altLang="de-DE" sz="2000">
              <a:solidFill>
                <a:schemeClr val="bg2"/>
              </a:solidFill>
              <a:latin typeface="Times New Roman" pitchFamily="18" charset="0"/>
              <a:cs typeface="Lucida Sans Unicode" pitchFamily="34" charset="0"/>
            </a:endParaRPr>
          </a:p>
        </p:txBody>
      </p:sp>
      <p:sp>
        <p:nvSpPr>
          <p:cNvPr id="30734" name="Line 14"/>
          <p:cNvSpPr>
            <a:spLocks noChangeShapeType="1"/>
          </p:cNvSpPr>
          <p:nvPr/>
        </p:nvSpPr>
        <p:spPr bwMode="auto">
          <a:xfrm>
            <a:off x="2271713" y="4513263"/>
            <a:ext cx="471487" cy="1587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/>
          <a:p>
            <a:endParaRPr lang="de-DE"/>
          </a:p>
        </p:txBody>
      </p:sp>
      <p:sp>
        <p:nvSpPr>
          <p:cNvPr id="30735" name="Rectangle 15"/>
          <p:cNvSpPr>
            <a:spLocks noChangeArrowheads="1"/>
          </p:cNvSpPr>
          <p:nvPr/>
        </p:nvSpPr>
        <p:spPr bwMode="auto">
          <a:xfrm>
            <a:off x="960438" y="1454150"/>
            <a:ext cx="1325562" cy="3440113"/>
          </a:xfrm>
          <a:prstGeom prst="rect">
            <a:avLst/>
          </a:prstGeom>
          <a:solidFill>
            <a:srgbClr val="99CCFF"/>
          </a:solidFill>
          <a:ln w="952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/>
          </a:p>
        </p:txBody>
      </p:sp>
      <p:sp>
        <p:nvSpPr>
          <p:cNvPr id="30736" name="Rectangle 16"/>
          <p:cNvSpPr>
            <a:spLocks noChangeArrowheads="1"/>
          </p:cNvSpPr>
          <p:nvPr/>
        </p:nvSpPr>
        <p:spPr bwMode="auto">
          <a:xfrm>
            <a:off x="1042988" y="2276475"/>
            <a:ext cx="1168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>
                <a:solidFill>
                  <a:schemeClr val="bg2"/>
                </a:solidFill>
                <a:latin typeface="Arial Narrow" pitchFamily="34" charset="0"/>
                <a:cs typeface="Lucida Sans Unicode" pitchFamily="34" charset="0"/>
              </a:rPr>
              <a:t>Framework </a:t>
            </a:r>
            <a:br>
              <a:rPr lang="de-DE" altLang="de-DE" sz="2000" b="1">
                <a:solidFill>
                  <a:schemeClr val="bg2"/>
                </a:solidFill>
                <a:latin typeface="Arial Narrow" pitchFamily="34" charset="0"/>
                <a:cs typeface="Lucida Sans Unicode" pitchFamily="34" charset="0"/>
              </a:rPr>
            </a:br>
            <a:r>
              <a:rPr lang="de-DE" altLang="de-DE" sz="2000" b="1">
                <a:solidFill>
                  <a:schemeClr val="bg2"/>
                </a:solidFill>
                <a:latin typeface="Arial Narrow" pitchFamily="34" charset="0"/>
                <a:cs typeface="Lucida Sans Unicode" pitchFamily="34" charset="0"/>
              </a:rPr>
              <a:t> Directive</a:t>
            </a:r>
            <a:endParaRPr lang="de-DE" altLang="de-DE" sz="2000">
              <a:solidFill>
                <a:schemeClr val="bg2"/>
              </a:solidFill>
              <a:latin typeface="Times New Roman" pitchFamily="18" charset="0"/>
              <a:cs typeface="Lucida Sans Unicode" pitchFamily="34" charset="0"/>
            </a:endParaRPr>
          </a:p>
        </p:txBody>
      </p:sp>
      <p:sp>
        <p:nvSpPr>
          <p:cNvPr id="30737" name="Rectangle 17"/>
          <p:cNvSpPr>
            <a:spLocks noChangeArrowheads="1"/>
          </p:cNvSpPr>
          <p:nvPr/>
        </p:nvSpPr>
        <p:spPr bwMode="auto">
          <a:xfrm>
            <a:off x="1239838" y="3570288"/>
            <a:ext cx="787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>
                <a:solidFill>
                  <a:schemeClr val="bg2"/>
                </a:solidFill>
                <a:latin typeface="Arial Narrow" pitchFamily="34" charset="0"/>
                <a:cs typeface="Lucida Sans Unicode" pitchFamily="34" charset="0"/>
              </a:rPr>
              <a:t>(Art. 95)</a:t>
            </a:r>
            <a:endParaRPr lang="de-DE" altLang="de-DE" sz="2000">
              <a:solidFill>
                <a:schemeClr val="bg2"/>
              </a:solidFill>
              <a:latin typeface="Times New Roman" pitchFamily="18" charset="0"/>
              <a:cs typeface="Lucida Sans Unicode" pitchFamily="34" charset="0"/>
            </a:endParaRPr>
          </a:p>
        </p:txBody>
      </p:sp>
      <p:sp>
        <p:nvSpPr>
          <p:cNvPr id="30738" name="Line 18"/>
          <p:cNvSpPr>
            <a:spLocks noChangeShapeType="1"/>
          </p:cNvSpPr>
          <p:nvPr/>
        </p:nvSpPr>
        <p:spPr bwMode="auto">
          <a:xfrm>
            <a:off x="2484438" y="3141663"/>
            <a:ext cx="0" cy="1943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739" name="Line 19"/>
          <p:cNvSpPr>
            <a:spLocks noChangeShapeType="1"/>
          </p:cNvSpPr>
          <p:nvPr/>
        </p:nvSpPr>
        <p:spPr bwMode="auto">
          <a:xfrm>
            <a:off x="684213" y="1341438"/>
            <a:ext cx="0" cy="3743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740" name="Line 20"/>
          <p:cNvSpPr>
            <a:spLocks noChangeShapeType="1"/>
          </p:cNvSpPr>
          <p:nvPr/>
        </p:nvSpPr>
        <p:spPr bwMode="auto">
          <a:xfrm>
            <a:off x="684213" y="5084763"/>
            <a:ext cx="1800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741" name="Line 21"/>
          <p:cNvSpPr>
            <a:spLocks noChangeShapeType="1"/>
          </p:cNvSpPr>
          <p:nvPr/>
        </p:nvSpPr>
        <p:spPr bwMode="auto">
          <a:xfrm>
            <a:off x="2484438" y="3141663"/>
            <a:ext cx="33829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742" name="Line 22"/>
          <p:cNvSpPr>
            <a:spLocks noChangeShapeType="1"/>
          </p:cNvSpPr>
          <p:nvPr/>
        </p:nvSpPr>
        <p:spPr bwMode="auto">
          <a:xfrm>
            <a:off x="684213" y="1341438"/>
            <a:ext cx="51831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743" name="Line 23"/>
          <p:cNvSpPr>
            <a:spLocks noChangeShapeType="1"/>
          </p:cNvSpPr>
          <p:nvPr/>
        </p:nvSpPr>
        <p:spPr bwMode="auto">
          <a:xfrm>
            <a:off x="5867400" y="1341438"/>
            <a:ext cx="0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744" name="Text Box 24"/>
          <p:cNvSpPr txBox="1">
            <a:spLocks noChangeArrowheads="1"/>
          </p:cNvSpPr>
          <p:nvPr/>
        </p:nvSpPr>
        <p:spPr bwMode="auto">
          <a:xfrm>
            <a:off x="6227763" y="1557338"/>
            <a:ext cx="230505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de-DE" altLang="de-DE" sz="2400">
                <a:latin typeface="Times New Roman" pitchFamily="18" charset="0"/>
                <a:cs typeface="Lucida Sans Unicode" pitchFamily="34" charset="0"/>
              </a:rPr>
              <a:t>Dir 2009/140/EC Better Regulation</a:t>
            </a:r>
          </a:p>
        </p:txBody>
      </p:sp>
      <p:sp>
        <p:nvSpPr>
          <p:cNvPr id="30745" name="Rectangle 25"/>
          <p:cNvSpPr>
            <a:spLocks noChangeArrowheads="1"/>
          </p:cNvSpPr>
          <p:nvPr/>
        </p:nvSpPr>
        <p:spPr bwMode="auto">
          <a:xfrm>
            <a:off x="6156325" y="1412875"/>
            <a:ext cx="2592388" cy="158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/>
          </a:p>
        </p:txBody>
      </p:sp>
      <p:sp>
        <p:nvSpPr>
          <p:cNvPr id="30746" name="Line 26"/>
          <p:cNvSpPr>
            <a:spLocks noChangeShapeType="1"/>
          </p:cNvSpPr>
          <p:nvPr/>
        </p:nvSpPr>
        <p:spPr bwMode="auto">
          <a:xfrm>
            <a:off x="5867400" y="2205038"/>
            <a:ext cx="2889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747" name="Rectangle 27"/>
          <p:cNvSpPr>
            <a:spLocks noChangeArrowheads="1"/>
          </p:cNvSpPr>
          <p:nvPr/>
        </p:nvSpPr>
        <p:spPr bwMode="auto">
          <a:xfrm>
            <a:off x="2627313" y="3213100"/>
            <a:ext cx="3240087" cy="1871663"/>
          </a:xfrm>
          <a:prstGeom prst="rect">
            <a:avLst/>
          </a:prstGeom>
          <a:noFill/>
          <a:ln w="9525">
            <a:solidFill>
              <a:srgbClr val="3399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/>
          </a:p>
        </p:txBody>
      </p:sp>
      <p:sp>
        <p:nvSpPr>
          <p:cNvPr id="30748" name="Rectangle 28"/>
          <p:cNvSpPr>
            <a:spLocks noChangeArrowheads="1"/>
          </p:cNvSpPr>
          <p:nvPr/>
        </p:nvSpPr>
        <p:spPr bwMode="auto">
          <a:xfrm>
            <a:off x="6156325" y="3357563"/>
            <a:ext cx="2592388" cy="1295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/>
          </a:p>
        </p:txBody>
      </p:sp>
      <p:sp>
        <p:nvSpPr>
          <p:cNvPr id="30749" name="Text Box 29"/>
          <p:cNvSpPr txBox="1">
            <a:spLocks noChangeArrowheads="1"/>
          </p:cNvSpPr>
          <p:nvPr/>
        </p:nvSpPr>
        <p:spPr bwMode="auto">
          <a:xfrm>
            <a:off x="6227763" y="3573463"/>
            <a:ext cx="24479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de-DE" altLang="de-DE" sz="2400">
                <a:latin typeface="Times New Roman" pitchFamily="18" charset="0"/>
                <a:cs typeface="Lucida Sans Unicode" pitchFamily="34" charset="0"/>
              </a:rPr>
              <a:t>Dir 2009/136/EC Citizens‘ Rights</a:t>
            </a:r>
          </a:p>
        </p:txBody>
      </p:sp>
      <p:sp>
        <p:nvSpPr>
          <p:cNvPr id="30750" name="Line 30"/>
          <p:cNvSpPr>
            <a:spLocks noChangeShapeType="1"/>
          </p:cNvSpPr>
          <p:nvPr/>
        </p:nvSpPr>
        <p:spPr bwMode="auto">
          <a:xfrm>
            <a:off x="5867400" y="4076700"/>
            <a:ext cx="288925" cy="0"/>
          </a:xfrm>
          <a:prstGeom prst="line">
            <a:avLst/>
          </a:prstGeom>
          <a:noFill/>
          <a:ln w="57150">
            <a:solidFill>
              <a:srgbClr val="3399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751" name="Rectangle 31"/>
          <p:cNvSpPr>
            <a:spLocks noChangeArrowheads="1"/>
          </p:cNvSpPr>
          <p:nvPr/>
        </p:nvSpPr>
        <p:spPr bwMode="auto">
          <a:xfrm>
            <a:off x="6155531" y="5229200"/>
            <a:ext cx="2592388" cy="86464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/>
          </a:p>
        </p:txBody>
      </p:sp>
      <p:sp>
        <p:nvSpPr>
          <p:cNvPr id="30752" name="Text Box 32"/>
          <p:cNvSpPr txBox="1">
            <a:spLocks noChangeArrowheads="1"/>
          </p:cNvSpPr>
          <p:nvPr/>
        </p:nvSpPr>
        <p:spPr bwMode="auto">
          <a:xfrm>
            <a:off x="6280452" y="5277867"/>
            <a:ext cx="24479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de-DE" altLang="de-DE" sz="2400" dirty="0">
                <a:latin typeface="Times New Roman" pitchFamily="18" charset="0"/>
                <a:cs typeface="Lucida Sans Unicode" pitchFamily="34" charset="0"/>
              </a:rPr>
              <a:t>Reg. 1211/2009 BEREC + Office</a:t>
            </a:r>
          </a:p>
        </p:txBody>
      </p:sp>
      <p:sp>
        <p:nvSpPr>
          <p:cNvPr id="30753" name="Text Box 33"/>
          <p:cNvSpPr txBox="1">
            <a:spLocks noChangeArrowheads="1"/>
          </p:cNvSpPr>
          <p:nvPr/>
        </p:nvSpPr>
        <p:spPr bwMode="auto">
          <a:xfrm>
            <a:off x="684213" y="5300663"/>
            <a:ext cx="540067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de-DE" altLang="de-DE" sz="2400" dirty="0" smtClean="0">
                <a:latin typeface="Times New Roman" pitchFamily="18" charset="0"/>
                <a:cs typeface="Lucida Sans Unicode" pitchFamily="34" charset="0"/>
              </a:rPr>
              <a:t>Reg</a:t>
            </a:r>
            <a:r>
              <a:rPr lang="de-DE" altLang="de-DE" sz="2400" dirty="0">
                <a:latin typeface="Times New Roman" pitchFamily="18" charset="0"/>
                <a:cs typeface="Lucida Sans Unicode" pitchFamily="34" charset="0"/>
              </a:rPr>
              <a:t>.: Body of European Regulators </a:t>
            </a:r>
            <a:r>
              <a:rPr lang="de-DE" altLang="de-DE" sz="2400" dirty="0" err="1">
                <a:latin typeface="Times New Roman" pitchFamily="18" charset="0"/>
                <a:cs typeface="Lucida Sans Unicode" pitchFamily="34" charset="0"/>
              </a:rPr>
              <a:t>for</a:t>
            </a:r>
            <a:r>
              <a:rPr lang="de-DE" altLang="de-DE" sz="2400" dirty="0">
                <a:latin typeface="Times New Roman" pitchFamily="18" charset="0"/>
                <a:cs typeface="Lucida Sans Unicode" pitchFamily="34" charset="0"/>
              </a:rPr>
              <a:t> Electronic Communications (BEREC) a. BEREC Office</a:t>
            </a:r>
          </a:p>
        </p:txBody>
      </p:sp>
      <p:sp>
        <p:nvSpPr>
          <p:cNvPr id="30754" name="Rectangle 34"/>
          <p:cNvSpPr>
            <a:spLocks noChangeArrowheads="1"/>
          </p:cNvSpPr>
          <p:nvPr/>
        </p:nvSpPr>
        <p:spPr bwMode="auto">
          <a:xfrm>
            <a:off x="684213" y="5300663"/>
            <a:ext cx="5183187" cy="1223962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/>
          </a:p>
        </p:txBody>
      </p:sp>
      <p:cxnSp>
        <p:nvCxnSpPr>
          <p:cNvPr id="3" name="Gerade Verbindung 2"/>
          <p:cNvCxnSpPr/>
          <p:nvPr/>
        </p:nvCxnSpPr>
        <p:spPr>
          <a:xfrm>
            <a:off x="827584" y="1377185"/>
            <a:ext cx="0" cy="3635991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Gerade Verbindung 4"/>
          <p:cNvCxnSpPr/>
          <p:nvPr/>
        </p:nvCxnSpPr>
        <p:spPr>
          <a:xfrm>
            <a:off x="827584" y="5013176"/>
            <a:ext cx="1512168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Gerade Verbindung 6"/>
          <p:cNvCxnSpPr/>
          <p:nvPr/>
        </p:nvCxnSpPr>
        <p:spPr>
          <a:xfrm>
            <a:off x="2339752" y="5013176"/>
            <a:ext cx="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11"/>
          <p:cNvCxnSpPr/>
          <p:nvPr/>
        </p:nvCxnSpPr>
        <p:spPr>
          <a:xfrm flipV="1">
            <a:off x="2339752" y="4076700"/>
            <a:ext cx="0" cy="936476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/>
          <p:cNvCxnSpPr/>
          <p:nvPr/>
        </p:nvCxnSpPr>
        <p:spPr>
          <a:xfrm>
            <a:off x="2339752" y="4076700"/>
            <a:ext cx="3456384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15"/>
          <p:cNvCxnSpPr/>
          <p:nvPr/>
        </p:nvCxnSpPr>
        <p:spPr>
          <a:xfrm flipV="1">
            <a:off x="5796136" y="1394813"/>
            <a:ext cx="0" cy="2681887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17"/>
          <p:cNvCxnSpPr/>
          <p:nvPr/>
        </p:nvCxnSpPr>
        <p:spPr>
          <a:xfrm>
            <a:off x="827584" y="1394812"/>
            <a:ext cx="4968552" cy="1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Pfeil nach links 21"/>
          <p:cNvSpPr/>
          <p:nvPr/>
        </p:nvSpPr>
        <p:spPr>
          <a:xfrm>
            <a:off x="467544" y="3065463"/>
            <a:ext cx="360040" cy="217487"/>
          </a:xfrm>
          <a:prstGeom prst="lef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Textfeld 22"/>
          <p:cNvSpPr txBox="1"/>
          <p:nvPr/>
        </p:nvSpPr>
        <p:spPr>
          <a:xfrm>
            <a:off x="107504" y="2997200"/>
            <a:ext cx="360040" cy="458788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ts val="20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</a:pPr>
            <a:endParaRPr kumimoji="0" lang="de-DE" sz="2000" b="0" i="0" u="none" strike="noStrike" kern="1200" cap="none" spc="-90" normalizeH="0" baseline="0" noProof="0" dirty="0" smtClean="0">
              <a:ln>
                <a:noFill/>
              </a:ln>
              <a:solidFill>
                <a:srgbClr val="18276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107504" y="2530328"/>
            <a:ext cx="360040" cy="1287756"/>
          </a:xfrm>
          <a:prstGeom prst="rect">
            <a:avLst/>
          </a:prstGeom>
          <a:ln w="12700">
            <a:solidFill>
              <a:srgbClr val="7030A0"/>
            </a:solidFill>
          </a:ln>
        </p:spPr>
        <p:txBody>
          <a:bodyPr vert="horz" wrap="none" lIns="91440" tIns="45720" rIns="91440" bIns="45720" rtlCol="0">
            <a:normAutofit fontScale="92500"/>
          </a:bodyPr>
          <a:lstStyle/>
          <a:p>
            <a:pPr marL="0" marR="0" indent="0" algn="l" defTabSz="457200" rtl="0" eaLnBrk="1" fontAlgn="auto" latinLnBrk="0" hangingPunct="1">
              <a:lnSpc>
                <a:spcPts val="20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</a:pPr>
            <a:r>
              <a:rPr kumimoji="0" lang="de-DE" sz="2000" b="1" i="0" u="none" strike="noStrike" kern="1200" cap="none" spc="-9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cs typeface="Arial"/>
              </a:rPr>
              <a:t>E</a:t>
            </a:r>
          </a:p>
          <a:p>
            <a:pPr marL="0" marR="0" indent="0" algn="l" defTabSz="457200" rtl="0" eaLnBrk="1" fontAlgn="auto" latinLnBrk="0" hangingPunct="1">
              <a:lnSpc>
                <a:spcPts val="20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</a:pPr>
            <a:r>
              <a:rPr lang="de-DE" sz="2000" b="1" spc="-90" dirty="0" smtClean="0">
                <a:solidFill>
                  <a:srgbClr val="7030A0"/>
                </a:solidFill>
                <a:latin typeface="Arial"/>
                <a:cs typeface="Arial"/>
              </a:rPr>
              <a:t>E</a:t>
            </a:r>
          </a:p>
          <a:p>
            <a:pPr marL="0" marR="0" indent="0" algn="l" defTabSz="457200" rtl="0" eaLnBrk="1" fontAlgn="auto" latinLnBrk="0" hangingPunct="1">
              <a:lnSpc>
                <a:spcPts val="20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</a:pPr>
            <a:r>
              <a:rPr kumimoji="0" lang="de-DE" sz="2000" b="1" i="0" u="none" strike="noStrike" kern="1200" cap="none" spc="-9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cs typeface="Arial"/>
              </a:rPr>
              <a:t>C</a:t>
            </a:r>
          </a:p>
          <a:p>
            <a:pPr marL="0" marR="0" indent="0" algn="l" defTabSz="457200" rtl="0" eaLnBrk="1" fontAlgn="auto" latinLnBrk="0" hangingPunct="1">
              <a:lnSpc>
                <a:spcPts val="20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</a:pPr>
            <a:r>
              <a:rPr lang="de-DE" sz="2000" b="1" spc="-90" dirty="0">
                <a:solidFill>
                  <a:srgbClr val="7030A0"/>
                </a:solidFill>
                <a:latin typeface="Arial"/>
                <a:cs typeface="Arial"/>
              </a:rPr>
              <a:t>C</a:t>
            </a:r>
            <a:endParaRPr kumimoji="0" lang="de-DE" sz="2000" b="1" i="0" u="none" strike="noStrike" kern="1200" cap="none" spc="-9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6" name="Pfeil nach rechts 25"/>
          <p:cNvSpPr/>
          <p:nvPr/>
        </p:nvSpPr>
        <p:spPr>
          <a:xfrm>
            <a:off x="5562600" y="4797152"/>
            <a:ext cx="593725" cy="97111"/>
          </a:xfrm>
          <a:prstGeom prst="rightArrow">
            <a:avLst/>
          </a:prstGeom>
          <a:solidFill>
            <a:schemeClr val="accent4"/>
          </a:solidFill>
          <a:ln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Textfeld 26"/>
          <p:cNvSpPr txBox="1"/>
          <p:nvPr/>
        </p:nvSpPr>
        <p:spPr>
          <a:xfrm>
            <a:off x="6156325" y="4738520"/>
            <a:ext cx="2592388" cy="311485"/>
          </a:xfrm>
          <a:prstGeom prst="rect">
            <a:avLst/>
          </a:prstGeom>
          <a:ln>
            <a:solidFill>
              <a:schemeClr val="accent4"/>
            </a:solidFill>
          </a:ln>
        </p:spPr>
        <p:txBody>
          <a:bodyPr vert="horz" wrap="square" lIns="91440" tIns="45720" rIns="91440" bIns="45720" rtlCol="0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ts val="20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</a:pPr>
            <a:r>
              <a:rPr kumimoji="0" lang="de-DE" sz="2000" b="0" i="0" u="none" strike="noStrike" kern="1200" cap="none" spc="-90" normalizeH="0" baseline="0" noProof="0" dirty="0" err="1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Draft</a:t>
            </a:r>
            <a:r>
              <a:rPr kumimoji="0" lang="de-DE" sz="2000" b="0" i="0" u="none" strike="noStrike" kern="1200" cap="none" spc="-9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e-</a:t>
            </a:r>
            <a:r>
              <a:rPr kumimoji="0" lang="de-DE" sz="2000" b="0" i="0" u="none" strike="noStrike" kern="1200" cap="none" spc="-90" normalizeH="0" baseline="0" noProof="0" dirty="0" err="1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privacy</a:t>
            </a:r>
            <a:r>
              <a:rPr kumimoji="0" lang="de-DE" sz="2000" b="0" i="0" u="none" strike="noStrike" kern="1200" cap="none" spc="-9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lang="de-DE" sz="2000" spc="-90" dirty="0" smtClean="0">
                <a:solidFill>
                  <a:schemeClr val="accent4"/>
                </a:solidFill>
                <a:latin typeface="Arial"/>
                <a:cs typeface="Arial"/>
              </a:rPr>
              <a:t>Regula.</a:t>
            </a:r>
            <a:endParaRPr kumimoji="0" lang="de-DE" sz="2000" b="0" i="0" u="none" strike="noStrike" kern="1200" cap="none" spc="-90" normalizeH="0" baseline="0" noProof="0" dirty="0" smtClean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6161663" y="6237312"/>
            <a:ext cx="2592388" cy="576064"/>
          </a:xfrm>
          <a:prstGeom prst="rect">
            <a:avLst/>
          </a:prstGeom>
          <a:noFill/>
          <a:ln w="12700">
            <a:solidFill>
              <a:srgbClr val="7030A0"/>
            </a:solidFill>
          </a:ln>
        </p:spPr>
        <p:txBody>
          <a:bodyPr vert="horz" wrap="square" lIns="91440" tIns="45720" rIns="91440" bIns="45720" rtlCol="0">
            <a:noAutofit/>
          </a:bodyPr>
          <a:lstStyle/>
          <a:p>
            <a:pPr marL="0" marR="0" indent="0" algn="ctr" defTabSz="457200" rtl="0" eaLnBrk="1" fontAlgn="auto" latinLnBrk="0" hangingPunct="1">
              <a:lnSpc>
                <a:spcPts val="20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</a:pPr>
            <a:r>
              <a:rPr kumimoji="0" lang="de-DE" sz="2000" b="1" i="0" u="none" strike="noStrike" kern="1200" cap="none" spc="-9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Revised</a:t>
            </a:r>
            <a:r>
              <a:rPr kumimoji="0" lang="de-DE" sz="2000" b="1" i="0" u="none" strike="noStrike" kern="1200" cap="none" spc="-9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BEREC Reg. (EU) 2018/1971</a:t>
            </a:r>
            <a:endParaRPr kumimoji="0" lang="de-DE" sz="2000" b="1" i="0" u="none" strike="noStrike" kern="1200" cap="none" spc="-9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9" name="Pfeil nach unten 28"/>
          <p:cNvSpPr/>
          <p:nvPr/>
        </p:nvSpPr>
        <p:spPr>
          <a:xfrm>
            <a:off x="7380289" y="6087217"/>
            <a:ext cx="102504" cy="143471"/>
          </a:xfrm>
          <a:prstGeom prst="down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522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8313" y="908720"/>
            <a:ext cx="8101012" cy="5363493"/>
          </a:xfrm>
        </p:spPr>
        <p:txBody>
          <a:bodyPr/>
          <a:lstStyle/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 algn="ctr">
              <a:buNone/>
            </a:pPr>
            <a:endParaRPr lang="de-DE" sz="3200" dirty="0" smtClean="0"/>
          </a:p>
          <a:p>
            <a:pPr marL="0" indent="0" algn="ctr">
              <a:buNone/>
            </a:pPr>
            <a:r>
              <a:rPr lang="de-DE" sz="3200" dirty="0" smtClean="0"/>
              <a:t>A N </a:t>
            </a:r>
            <a:r>
              <a:rPr lang="de-DE" sz="3200" dirty="0" err="1" smtClean="0"/>
              <a:t>N</a:t>
            </a:r>
            <a:r>
              <a:rPr lang="de-DE" sz="3200" dirty="0" smtClean="0"/>
              <a:t> E X</a:t>
            </a:r>
          </a:p>
          <a:p>
            <a:endParaRPr lang="de-DE" dirty="0"/>
          </a:p>
          <a:p>
            <a:endParaRPr lang="de-DE" dirty="0" smtClean="0"/>
          </a:p>
        </p:txBody>
      </p:sp>
      <p:sp>
        <p:nvSpPr>
          <p:cNvPr id="66564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8244408" y="6453336"/>
            <a:ext cx="598487" cy="263525"/>
          </a:xfrm>
          <a:prstGeom prst="rect">
            <a:avLst/>
          </a:prstGeom>
          <a:noFill/>
        </p:spPr>
        <p:txBody>
          <a:bodyPr/>
          <a:lstStyle/>
          <a:p>
            <a:pPr fontAlgn="base">
              <a:spcAft>
                <a:spcPct val="0"/>
              </a:spcAft>
            </a:pPr>
            <a:fld id="{1236BABA-DD03-4179-B945-7CFB75A9DFD9}" type="slidenum">
              <a:rPr lang="de-DE" sz="1400">
                <a:latin typeface="Verdana" pitchFamily="34" charset="0"/>
                <a:ea typeface="Verdana" pitchFamily="34" charset="0"/>
                <a:cs typeface="Verdana" pitchFamily="34" charset="0"/>
              </a:rPr>
              <a:pPr fontAlgn="base">
                <a:spcAft>
                  <a:spcPct val="0"/>
                </a:spcAft>
              </a:pPr>
              <a:t>30</a:t>
            </a:fld>
            <a:endParaRPr lang="de-DE" sz="1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546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Remit</a:t>
            </a:r>
            <a:r>
              <a:rPr lang="de-DE" dirty="0" smtClean="0"/>
              <a:t> of </a:t>
            </a:r>
            <a:r>
              <a:rPr lang="de-DE" dirty="0" err="1" smtClean="0"/>
              <a:t>the</a:t>
            </a:r>
            <a:r>
              <a:rPr lang="de-DE" dirty="0" smtClean="0"/>
              <a:t> EECC – Art. 2 </a:t>
            </a:r>
            <a:r>
              <a:rPr lang="de-DE" dirty="0" err="1" smtClean="0"/>
              <a:t>Definitions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512" y="764704"/>
            <a:ext cx="8605713" cy="5616623"/>
          </a:xfrm>
        </p:spPr>
        <p:txBody>
          <a:bodyPr/>
          <a:lstStyle/>
          <a:p>
            <a:r>
              <a:rPr lang="en-GB" dirty="0"/>
              <a:t>Definitions in </a:t>
            </a:r>
            <a:r>
              <a:rPr lang="en-GB" dirty="0" smtClean="0"/>
              <a:t>Art</a:t>
            </a:r>
            <a:r>
              <a:rPr lang="en-GB" dirty="0"/>
              <a:t>. 2 </a:t>
            </a:r>
            <a:r>
              <a:rPr lang="en-GB" dirty="0" smtClean="0"/>
              <a:t>broadened: </a:t>
            </a:r>
            <a:br>
              <a:rPr lang="en-GB" dirty="0" smtClean="0"/>
            </a:br>
            <a:r>
              <a:rPr lang="de-DE" sz="1800" b="1" dirty="0"/>
              <a:t>New </a:t>
            </a:r>
            <a:r>
              <a:rPr lang="de-DE" sz="1800" b="1" dirty="0" err="1"/>
              <a:t>definition</a:t>
            </a:r>
            <a:r>
              <a:rPr lang="de-DE" sz="1800" b="1" dirty="0"/>
              <a:t> </a:t>
            </a:r>
            <a:r>
              <a:rPr lang="de-DE" sz="1800" dirty="0"/>
              <a:t>of </a:t>
            </a:r>
            <a:r>
              <a:rPr lang="de-DE" sz="1800" dirty="0" err="1"/>
              <a:t>the</a:t>
            </a:r>
            <a:r>
              <a:rPr lang="de-DE" sz="1800" b="1" dirty="0"/>
              <a:t> E</a:t>
            </a:r>
            <a:r>
              <a:rPr lang="de-DE" sz="1800" dirty="0"/>
              <a:t>lectronic </a:t>
            </a:r>
            <a:r>
              <a:rPr lang="de-DE" sz="1800" b="1" dirty="0"/>
              <a:t>C</a:t>
            </a:r>
            <a:r>
              <a:rPr lang="de-DE" sz="1800" dirty="0"/>
              <a:t>ommunications </a:t>
            </a:r>
            <a:r>
              <a:rPr lang="de-DE" sz="1800" b="1" dirty="0"/>
              <a:t>S</a:t>
            </a:r>
            <a:r>
              <a:rPr lang="de-DE" sz="1800" dirty="0"/>
              <a:t>ervice</a:t>
            </a:r>
          </a:p>
          <a:p>
            <a:pPr marL="0" indent="0">
              <a:buNone/>
            </a:pPr>
            <a:r>
              <a:rPr lang="de-DE" sz="1800" b="1" dirty="0"/>
              <a:t>      </a:t>
            </a:r>
            <a:r>
              <a:rPr lang="de-DE" sz="1800" b="1" dirty="0" err="1"/>
              <a:t>functional</a:t>
            </a:r>
            <a:r>
              <a:rPr lang="de-DE" sz="1800" b="1" dirty="0"/>
              <a:t> </a:t>
            </a:r>
            <a:r>
              <a:rPr lang="de-DE" sz="1800" b="1" dirty="0" err="1"/>
              <a:t>approach</a:t>
            </a:r>
            <a:r>
              <a:rPr lang="de-DE" sz="1800" b="1" dirty="0"/>
              <a:t> </a:t>
            </a:r>
            <a:r>
              <a:rPr lang="de-DE" sz="1800" dirty="0" smtClean="0"/>
              <a:t>and </a:t>
            </a:r>
            <a:r>
              <a:rPr lang="de-DE" sz="1800" dirty="0" err="1" smtClean="0"/>
              <a:t>against</a:t>
            </a:r>
            <a:r>
              <a:rPr lang="de-DE" sz="1800" dirty="0" smtClean="0"/>
              <a:t> </a:t>
            </a:r>
            <a:r>
              <a:rPr lang="de-DE" sz="1800" dirty="0" err="1" smtClean="0"/>
              <a:t>payment</a:t>
            </a:r>
            <a:r>
              <a:rPr lang="de-DE" sz="1800" dirty="0" smtClean="0"/>
              <a:t> (incl. with </a:t>
            </a:r>
            <a:r>
              <a:rPr lang="de-DE" sz="1800" dirty="0" err="1" smtClean="0"/>
              <a:t>data</a:t>
            </a:r>
            <a:r>
              <a:rPr lang="de-DE" sz="1800" dirty="0" smtClean="0"/>
              <a:t>)</a:t>
            </a:r>
            <a:endParaRPr lang="de-DE" sz="1800" b="1" dirty="0"/>
          </a:p>
          <a:p>
            <a:pPr lvl="1"/>
            <a:r>
              <a:rPr lang="de-DE" sz="1600" b="1" dirty="0"/>
              <a:t>I</a:t>
            </a:r>
            <a:r>
              <a:rPr lang="de-DE" sz="1600" dirty="0"/>
              <a:t>nternet </a:t>
            </a:r>
            <a:r>
              <a:rPr lang="de-DE" sz="1600" b="1" dirty="0"/>
              <a:t>A</a:t>
            </a:r>
            <a:r>
              <a:rPr lang="de-DE" sz="1600" dirty="0"/>
              <a:t>ccess </a:t>
            </a:r>
            <a:r>
              <a:rPr lang="de-DE" sz="1600" b="1" dirty="0"/>
              <a:t>S</a:t>
            </a:r>
            <a:r>
              <a:rPr lang="de-DE" sz="1600" dirty="0"/>
              <a:t>ervice</a:t>
            </a:r>
          </a:p>
          <a:p>
            <a:pPr lvl="1"/>
            <a:r>
              <a:rPr lang="de-DE" sz="1600" b="1" dirty="0"/>
              <a:t>I</a:t>
            </a:r>
            <a:r>
              <a:rPr lang="de-DE" sz="1600" dirty="0"/>
              <a:t>nterpersonal </a:t>
            </a:r>
            <a:r>
              <a:rPr lang="de-DE" sz="1600" b="1" dirty="0"/>
              <a:t>C</a:t>
            </a:r>
            <a:r>
              <a:rPr lang="de-DE" sz="1600" dirty="0"/>
              <a:t>ommunication </a:t>
            </a:r>
            <a:r>
              <a:rPr lang="de-DE" sz="1600" b="1" dirty="0"/>
              <a:t>S</a:t>
            </a:r>
            <a:r>
              <a:rPr lang="de-DE" sz="1600" dirty="0"/>
              <a:t>ervice</a:t>
            </a:r>
          </a:p>
          <a:p>
            <a:pPr lvl="1"/>
            <a:r>
              <a:rPr lang="de-DE" sz="1600" dirty="0"/>
              <a:t>Services </a:t>
            </a:r>
            <a:r>
              <a:rPr lang="de-DE" sz="1600" dirty="0" err="1"/>
              <a:t>consisting</a:t>
            </a:r>
            <a:r>
              <a:rPr lang="de-DE" sz="1600" dirty="0"/>
              <a:t> </a:t>
            </a:r>
            <a:r>
              <a:rPr lang="de-DE" sz="1600" dirty="0" err="1"/>
              <a:t>wholly</a:t>
            </a:r>
            <a:r>
              <a:rPr lang="de-DE" sz="1600" dirty="0"/>
              <a:t> </a:t>
            </a:r>
            <a:r>
              <a:rPr lang="de-DE" sz="1600" dirty="0" err="1"/>
              <a:t>or</a:t>
            </a:r>
            <a:r>
              <a:rPr lang="de-DE" sz="1600" dirty="0"/>
              <a:t> </a:t>
            </a:r>
            <a:r>
              <a:rPr lang="de-DE" sz="1600" dirty="0" err="1"/>
              <a:t>mainly</a:t>
            </a:r>
            <a:endParaRPr lang="de-DE" sz="1600" dirty="0"/>
          </a:p>
          <a:p>
            <a:pPr marL="0" indent="0">
              <a:buNone/>
            </a:pPr>
            <a:r>
              <a:rPr lang="de-DE" sz="1600" dirty="0"/>
              <a:t>          in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b="1" dirty="0" err="1"/>
              <a:t>C</a:t>
            </a:r>
            <a:r>
              <a:rPr lang="de-DE" sz="1600" dirty="0" err="1"/>
              <a:t>onveyance</a:t>
            </a:r>
            <a:r>
              <a:rPr lang="de-DE" sz="1600" dirty="0"/>
              <a:t> </a:t>
            </a:r>
            <a:r>
              <a:rPr lang="de-DE" sz="1600" b="1" dirty="0"/>
              <a:t>O</a:t>
            </a:r>
            <a:r>
              <a:rPr lang="de-DE" sz="1600" dirty="0"/>
              <a:t>f </a:t>
            </a:r>
            <a:r>
              <a:rPr lang="de-DE" sz="1600" b="1" dirty="0" smtClean="0"/>
              <a:t>S</a:t>
            </a:r>
            <a:r>
              <a:rPr lang="de-DE" sz="1600" dirty="0" smtClean="0"/>
              <a:t>ignals</a:t>
            </a:r>
            <a:endParaRPr lang="en-GB" dirty="0" smtClean="0"/>
          </a:p>
          <a:p>
            <a:pPr algn="just"/>
            <a:r>
              <a:rPr lang="en-GB" dirty="0" smtClean="0"/>
              <a:t>On </a:t>
            </a:r>
            <a:r>
              <a:rPr lang="en-GB" dirty="0"/>
              <a:t>GA </a:t>
            </a:r>
            <a:r>
              <a:rPr lang="en-GB" dirty="0" smtClean="0"/>
              <a:t>regime: </a:t>
            </a:r>
            <a:r>
              <a:rPr lang="en-GB" dirty="0"/>
              <a:t>NIICS excluded from GA regime and no one-stop shop system:</a:t>
            </a:r>
          </a:p>
          <a:p>
            <a:pPr marL="363537" lvl="1" indent="0" algn="just">
              <a:buNone/>
            </a:pPr>
            <a:r>
              <a:rPr lang="en-GB" dirty="0"/>
              <a:t>Any notification that a MS might consider appropriate to envisage for undertakings falling within the GA regime, shall be submitted to the NRA or other competent </a:t>
            </a:r>
            <a:r>
              <a:rPr lang="en-GB" dirty="0" smtClean="0"/>
              <a:t>authority</a:t>
            </a:r>
          </a:p>
          <a:p>
            <a:pPr>
              <a:buClr>
                <a:schemeClr val="tx1">
                  <a:lumMod val="65000"/>
                  <a:lumOff val="35000"/>
                </a:schemeClr>
              </a:buClr>
              <a:buFont typeface="Wingdings"/>
              <a:buChar char="à"/>
            </a:pPr>
            <a:r>
              <a:rPr lang="de-DE" sz="1800" dirty="0" err="1">
                <a:solidFill>
                  <a:schemeClr val="tx2"/>
                </a:solidFill>
                <a:sym typeface="Wingdings" panose="05000000000000000000" pitchFamily="2" charset="2"/>
              </a:rPr>
              <a:t>Functional</a:t>
            </a:r>
            <a:r>
              <a:rPr lang="de-DE" sz="1800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de-DE" sz="1800" dirty="0" err="1">
                <a:solidFill>
                  <a:schemeClr val="tx2"/>
                </a:solidFill>
                <a:sym typeface="Wingdings" panose="05000000000000000000" pitchFamily="2" charset="2"/>
              </a:rPr>
              <a:t>approach</a:t>
            </a:r>
            <a:r>
              <a:rPr lang="de-DE" sz="1800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de-DE" sz="1800" dirty="0" err="1">
                <a:solidFill>
                  <a:schemeClr val="tx2"/>
                </a:solidFill>
                <a:sym typeface="Wingdings" panose="05000000000000000000" pitchFamily="2" charset="2"/>
              </a:rPr>
              <a:t>implies</a:t>
            </a:r>
            <a:r>
              <a:rPr lang="de-DE" sz="1800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de-DE" sz="1800" dirty="0" err="1">
                <a:solidFill>
                  <a:schemeClr val="tx2"/>
                </a:solidFill>
                <a:sym typeface="Wingdings" panose="05000000000000000000" pitchFamily="2" charset="2"/>
              </a:rPr>
              <a:t>the</a:t>
            </a:r>
            <a:r>
              <a:rPr lang="de-DE" sz="1800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de-DE" sz="1800" b="1" dirty="0" err="1">
                <a:solidFill>
                  <a:schemeClr val="tx2"/>
                </a:solidFill>
                <a:sym typeface="Wingdings" panose="05000000000000000000" pitchFamily="2" charset="2"/>
              </a:rPr>
              <a:t>extension</a:t>
            </a:r>
            <a:r>
              <a:rPr lang="de-DE" sz="1800" b="1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de-DE" sz="1800" b="1" dirty="0" err="1">
                <a:solidFill>
                  <a:schemeClr val="tx2"/>
                </a:solidFill>
                <a:sym typeface="Wingdings" panose="05000000000000000000" pitchFamily="2" charset="2"/>
              </a:rPr>
              <a:t>to</a:t>
            </a:r>
            <a:r>
              <a:rPr lang="de-DE" sz="1800" b="1" dirty="0">
                <a:solidFill>
                  <a:schemeClr val="tx2"/>
                </a:solidFill>
                <a:sym typeface="Wingdings" panose="05000000000000000000" pitchFamily="2" charset="2"/>
              </a:rPr>
              <a:t> OTT-1 </a:t>
            </a:r>
            <a:r>
              <a:rPr lang="de-DE" sz="1800" b="1" dirty="0" err="1">
                <a:solidFill>
                  <a:schemeClr val="tx2"/>
                </a:solidFill>
                <a:sym typeface="Wingdings" panose="05000000000000000000" pitchFamily="2" charset="2"/>
              </a:rPr>
              <a:t>services</a:t>
            </a:r>
            <a:r>
              <a:rPr lang="de-DE" sz="1800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de-DE" sz="1800" dirty="0" err="1">
                <a:solidFill>
                  <a:schemeClr val="tx2"/>
                </a:solidFill>
                <a:sym typeface="Wingdings" panose="05000000000000000000" pitchFamily="2" charset="2"/>
              </a:rPr>
              <a:t>taking</a:t>
            </a:r>
            <a:r>
              <a:rPr lang="de-DE" sz="1800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de-DE" sz="1800" dirty="0" err="1">
                <a:solidFill>
                  <a:schemeClr val="tx2"/>
                </a:solidFill>
                <a:sym typeface="Wingdings" panose="05000000000000000000" pitchFamily="2" charset="2"/>
              </a:rPr>
              <a:t>account</a:t>
            </a:r>
            <a:r>
              <a:rPr lang="de-DE" sz="1800" dirty="0">
                <a:solidFill>
                  <a:schemeClr val="tx2"/>
                </a:solidFill>
                <a:sym typeface="Wingdings" panose="05000000000000000000" pitchFamily="2" charset="2"/>
              </a:rPr>
              <a:t> of </a:t>
            </a:r>
            <a:r>
              <a:rPr lang="de-DE" sz="1800" dirty="0" err="1">
                <a:solidFill>
                  <a:schemeClr val="tx2"/>
                </a:solidFill>
                <a:sym typeface="Wingdings" panose="05000000000000000000" pitchFamily="2" charset="2"/>
              </a:rPr>
              <a:t>reality</a:t>
            </a:r>
            <a:r>
              <a:rPr lang="de-DE" sz="1800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de-DE" sz="1800" dirty="0" err="1">
                <a:solidFill>
                  <a:schemeClr val="tx2"/>
                </a:solidFill>
                <a:sym typeface="Wingdings" panose="05000000000000000000" pitchFamily="2" charset="2"/>
              </a:rPr>
              <a:t>which</a:t>
            </a:r>
            <a:r>
              <a:rPr lang="de-DE" sz="1800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de-DE" sz="1800" dirty="0" err="1">
                <a:solidFill>
                  <a:schemeClr val="tx2"/>
                </a:solidFill>
                <a:sym typeface="Wingdings" panose="05000000000000000000" pitchFamily="2" charset="2"/>
              </a:rPr>
              <a:t>is</a:t>
            </a:r>
            <a:r>
              <a:rPr lang="de-DE" sz="1800" dirty="0">
                <a:solidFill>
                  <a:schemeClr val="tx2"/>
                </a:solidFill>
                <a:sym typeface="Wingdings" panose="05000000000000000000" pitchFamily="2" charset="2"/>
              </a:rPr>
              <a:t> positive </a:t>
            </a:r>
          </a:p>
          <a:p>
            <a:pPr>
              <a:buClr>
                <a:schemeClr val="tx1">
                  <a:lumMod val="65000"/>
                  <a:lumOff val="35000"/>
                </a:schemeClr>
              </a:buClr>
              <a:buFont typeface="Wingdings"/>
              <a:buChar char="à"/>
            </a:pPr>
            <a:r>
              <a:rPr lang="de-DE" sz="1800" dirty="0" err="1">
                <a:solidFill>
                  <a:schemeClr val="tx2"/>
                </a:solidFill>
                <a:sym typeface="Wingdings" panose="05000000000000000000" pitchFamily="2" charset="2"/>
              </a:rPr>
              <a:t>Including</a:t>
            </a:r>
            <a:r>
              <a:rPr lang="de-DE" sz="1800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de-DE" sz="1800" dirty="0" err="1">
                <a:solidFill>
                  <a:schemeClr val="tx2"/>
                </a:solidFill>
                <a:sym typeface="Wingdings" panose="05000000000000000000" pitchFamily="2" charset="2"/>
              </a:rPr>
              <a:t>the</a:t>
            </a:r>
            <a:r>
              <a:rPr lang="de-DE" sz="1800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de-DE" sz="1800" dirty="0" err="1">
                <a:solidFill>
                  <a:schemeClr val="tx2"/>
                </a:solidFill>
                <a:sym typeface="Wingdings" panose="05000000000000000000" pitchFamily="2" charset="2"/>
              </a:rPr>
              <a:t>financing</a:t>
            </a:r>
            <a:r>
              <a:rPr lang="de-DE" sz="1800" dirty="0">
                <a:solidFill>
                  <a:schemeClr val="tx2"/>
                </a:solidFill>
                <a:sym typeface="Wingdings" panose="05000000000000000000" pitchFamily="2" charset="2"/>
              </a:rPr>
              <a:t> via </a:t>
            </a:r>
            <a:r>
              <a:rPr lang="de-DE" sz="1800" dirty="0" err="1">
                <a:solidFill>
                  <a:schemeClr val="tx2"/>
                </a:solidFill>
                <a:sym typeface="Wingdings" panose="05000000000000000000" pitchFamily="2" charset="2"/>
              </a:rPr>
              <a:t>data</a:t>
            </a:r>
            <a:r>
              <a:rPr lang="de-DE" sz="1800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de-DE" sz="1800" dirty="0" err="1">
                <a:solidFill>
                  <a:schemeClr val="tx2"/>
                </a:solidFill>
                <a:sym typeface="Wingdings" panose="05000000000000000000" pitchFamily="2" charset="2"/>
              </a:rPr>
              <a:t>is</a:t>
            </a:r>
            <a:r>
              <a:rPr lang="de-DE" sz="1800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de-DE" sz="1800" dirty="0" err="1">
                <a:solidFill>
                  <a:schemeClr val="tx2"/>
                </a:solidFill>
                <a:sym typeface="Wingdings" panose="05000000000000000000" pitchFamily="2" charset="2"/>
              </a:rPr>
              <a:t>generally</a:t>
            </a:r>
            <a:r>
              <a:rPr lang="de-DE" sz="1800" dirty="0">
                <a:solidFill>
                  <a:schemeClr val="tx2"/>
                </a:solidFill>
                <a:sym typeface="Wingdings" panose="05000000000000000000" pitchFamily="2" charset="2"/>
              </a:rPr>
              <a:t> positive </a:t>
            </a:r>
            <a:r>
              <a:rPr lang="de-DE" sz="1800" dirty="0" err="1">
                <a:solidFill>
                  <a:schemeClr val="tx2"/>
                </a:solidFill>
                <a:sym typeface="Wingdings" panose="05000000000000000000" pitchFamily="2" charset="2"/>
              </a:rPr>
              <a:t>as</a:t>
            </a:r>
            <a:r>
              <a:rPr lang="de-DE" sz="1800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de-DE" sz="1800" dirty="0" err="1">
                <a:solidFill>
                  <a:schemeClr val="tx2"/>
                </a:solidFill>
                <a:sym typeface="Wingdings" panose="05000000000000000000" pitchFamily="2" charset="2"/>
              </a:rPr>
              <a:t>well</a:t>
            </a:r>
            <a:r>
              <a:rPr lang="de-DE" sz="1800" dirty="0">
                <a:solidFill>
                  <a:schemeClr val="tx2"/>
                </a:solidFill>
                <a:sym typeface="Wingdings" panose="05000000000000000000" pitchFamily="2" charset="2"/>
              </a:rPr>
              <a:t>, but </a:t>
            </a:r>
            <a:r>
              <a:rPr lang="de-DE" sz="1800" dirty="0" err="1">
                <a:solidFill>
                  <a:schemeClr val="tx2"/>
                </a:solidFill>
                <a:sym typeface="Wingdings" panose="05000000000000000000" pitchFamily="2" charset="2"/>
              </a:rPr>
              <a:t>difficult</a:t>
            </a:r>
            <a:r>
              <a:rPr lang="de-DE" sz="1800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de-DE" sz="1800" dirty="0" err="1">
                <a:solidFill>
                  <a:schemeClr val="tx2"/>
                </a:solidFill>
                <a:sym typeface="Wingdings" panose="05000000000000000000" pitchFamily="2" charset="2"/>
              </a:rPr>
              <a:t>to</a:t>
            </a:r>
            <a:r>
              <a:rPr lang="de-DE" sz="1800" dirty="0">
                <a:solidFill>
                  <a:schemeClr val="tx2"/>
                </a:solidFill>
                <a:sym typeface="Wingdings" panose="05000000000000000000" pitchFamily="2" charset="2"/>
              </a:rPr>
              <a:t> handle, </a:t>
            </a:r>
            <a:r>
              <a:rPr lang="de-DE" sz="1800" dirty="0" err="1">
                <a:solidFill>
                  <a:schemeClr val="tx2"/>
                </a:solidFill>
                <a:sym typeface="Wingdings" panose="05000000000000000000" pitchFamily="2" charset="2"/>
              </a:rPr>
              <a:t>however</a:t>
            </a:r>
            <a:r>
              <a:rPr lang="de-DE" sz="1800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de-DE" sz="1800" dirty="0" err="1">
                <a:solidFill>
                  <a:schemeClr val="tx2"/>
                </a:solidFill>
                <a:sym typeface="Wingdings" panose="05000000000000000000" pitchFamily="2" charset="2"/>
              </a:rPr>
              <a:t>the</a:t>
            </a:r>
            <a:r>
              <a:rPr lang="de-DE" sz="1800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de-DE" sz="1800" dirty="0" err="1">
                <a:solidFill>
                  <a:schemeClr val="tx2"/>
                </a:solidFill>
                <a:sym typeface="Wingdings" panose="05000000000000000000" pitchFamily="2" charset="2"/>
              </a:rPr>
              <a:t>inclusion</a:t>
            </a:r>
            <a:r>
              <a:rPr lang="de-DE" sz="1800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de-DE" sz="1800" dirty="0" err="1">
                <a:solidFill>
                  <a:schemeClr val="tx2"/>
                </a:solidFill>
                <a:sym typeface="Wingdings" panose="05000000000000000000" pitchFamily="2" charset="2"/>
              </a:rPr>
              <a:t>now</a:t>
            </a:r>
            <a:r>
              <a:rPr lang="de-DE" sz="1800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de-DE" sz="1800" dirty="0" err="1">
                <a:solidFill>
                  <a:schemeClr val="tx2"/>
                </a:solidFill>
                <a:sym typeface="Wingdings" panose="05000000000000000000" pitchFamily="2" charset="2"/>
              </a:rPr>
              <a:t>allows</a:t>
            </a:r>
            <a:r>
              <a:rPr lang="de-DE" sz="1800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de-DE" sz="1800" dirty="0" err="1">
                <a:solidFill>
                  <a:schemeClr val="tx2"/>
                </a:solidFill>
                <a:sym typeface="Wingdings" panose="05000000000000000000" pitchFamily="2" charset="2"/>
              </a:rPr>
              <a:t>to</a:t>
            </a:r>
            <a:r>
              <a:rPr lang="de-DE" sz="1800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de-DE" sz="1800" b="1" dirty="0" err="1">
                <a:solidFill>
                  <a:schemeClr val="tx2"/>
                </a:solidFill>
                <a:sym typeface="Wingdings" panose="05000000000000000000" pitchFamily="2" charset="2"/>
              </a:rPr>
              <a:t>collect</a:t>
            </a:r>
            <a:r>
              <a:rPr lang="de-DE" sz="1800" b="1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de-DE" sz="1800" b="1" dirty="0" err="1" smtClean="0">
                <a:solidFill>
                  <a:schemeClr val="tx2"/>
                </a:solidFill>
                <a:sym typeface="Wingdings" panose="05000000000000000000" pitchFamily="2" charset="2"/>
              </a:rPr>
              <a:t>data</a:t>
            </a:r>
            <a:endParaRPr lang="en-GB" b="1" dirty="0"/>
          </a:p>
          <a:p>
            <a:endParaRPr lang="it-IT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112350-7D1F-4F7B-A7EF-9C24A53D12C6}" type="slidenum">
              <a:rPr lang="de-DE" smtClean="0"/>
              <a:pPr/>
              <a:t>31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78400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52388"/>
            <a:ext cx="6454081" cy="496887"/>
          </a:xfrm>
        </p:spPr>
        <p:txBody>
          <a:bodyPr/>
          <a:lstStyle/>
          <a:p>
            <a:r>
              <a:rPr lang="de-DE" dirty="0" smtClean="0"/>
              <a:t>Consumer </a:t>
            </a:r>
            <a:r>
              <a:rPr lang="de-DE" dirty="0" err="1" smtClean="0"/>
              <a:t>protection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USO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764705"/>
            <a:ext cx="9144000" cy="5472584"/>
          </a:xfrm>
        </p:spPr>
        <p:txBody>
          <a:bodyPr/>
          <a:lstStyle/>
          <a:p>
            <a:r>
              <a:rPr lang="de-DE" dirty="0" smtClean="0"/>
              <a:t>The </a:t>
            </a:r>
            <a:r>
              <a:rPr lang="de-DE" dirty="0" err="1" smtClean="0"/>
              <a:t>consumer</a:t>
            </a:r>
            <a:r>
              <a:rPr lang="de-DE" dirty="0" smtClean="0"/>
              <a:t> </a:t>
            </a:r>
            <a:r>
              <a:rPr lang="de-DE" dirty="0" err="1" smtClean="0"/>
              <a:t>protection</a:t>
            </a:r>
            <a:r>
              <a:rPr lang="de-DE" dirty="0" smtClean="0"/>
              <a:t> </a:t>
            </a:r>
            <a:r>
              <a:rPr lang="de-DE" dirty="0" err="1" smtClean="0"/>
              <a:t>provisions</a:t>
            </a:r>
            <a:r>
              <a:rPr lang="de-DE" dirty="0" smtClean="0"/>
              <a:t> </a:t>
            </a:r>
            <a:r>
              <a:rPr lang="de-DE" dirty="0" err="1" smtClean="0"/>
              <a:t>were</a:t>
            </a:r>
            <a:r>
              <a:rPr lang="de-DE" dirty="0" smtClean="0"/>
              <a:t> </a:t>
            </a:r>
            <a:r>
              <a:rPr lang="de-DE" dirty="0" err="1" smtClean="0"/>
              <a:t>reviewed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adjusted</a:t>
            </a:r>
            <a:r>
              <a:rPr lang="de-DE" dirty="0" smtClean="0"/>
              <a:t> with </a:t>
            </a:r>
            <a:r>
              <a:rPr lang="de-DE" dirty="0" err="1" smtClean="0"/>
              <a:t>other</a:t>
            </a:r>
            <a:r>
              <a:rPr lang="de-DE" dirty="0" smtClean="0"/>
              <a:t> EU </a:t>
            </a:r>
            <a:r>
              <a:rPr lang="de-DE" dirty="0" err="1" smtClean="0"/>
              <a:t>consumer</a:t>
            </a:r>
            <a:r>
              <a:rPr lang="de-DE" dirty="0" smtClean="0"/>
              <a:t> </a:t>
            </a:r>
            <a:r>
              <a:rPr lang="de-DE" dirty="0" err="1" smtClean="0"/>
              <a:t>protection</a:t>
            </a:r>
            <a:r>
              <a:rPr lang="de-DE" dirty="0" smtClean="0"/>
              <a:t> </a:t>
            </a:r>
            <a:r>
              <a:rPr lang="de-DE" dirty="0" err="1" smtClean="0"/>
              <a:t>legislation</a:t>
            </a:r>
            <a:r>
              <a:rPr lang="de-DE" dirty="0" smtClean="0"/>
              <a:t>.</a:t>
            </a:r>
            <a:endParaRPr lang="de-DE" dirty="0"/>
          </a:p>
          <a:p>
            <a:r>
              <a:rPr lang="de-DE" dirty="0" smtClean="0"/>
              <a:t> OTT-1 </a:t>
            </a:r>
            <a:r>
              <a:rPr lang="de-DE" dirty="0" err="1" smtClean="0"/>
              <a:t>services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now</a:t>
            </a:r>
            <a:r>
              <a:rPr lang="de-DE" dirty="0" smtClean="0"/>
              <a:t> also </a:t>
            </a:r>
            <a:r>
              <a:rPr lang="de-DE" dirty="0" err="1" smtClean="0"/>
              <a:t>subject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certain</a:t>
            </a:r>
            <a:r>
              <a:rPr lang="de-DE" dirty="0" smtClean="0"/>
              <a:t> </a:t>
            </a:r>
            <a:r>
              <a:rPr lang="de-DE" dirty="0" err="1" smtClean="0"/>
              <a:t>consumer</a:t>
            </a:r>
            <a:r>
              <a:rPr lang="de-DE" dirty="0" smtClean="0"/>
              <a:t> </a:t>
            </a:r>
            <a:r>
              <a:rPr lang="de-DE" dirty="0" err="1" smtClean="0"/>
              <a:t>protection</a:t>
            </a:r>
            <a:r>
              <a:rPr lang="de-DE" dirty="0" smtClean="0"/>
              <a:t> </a:t>
            </a:r>
            <a:r>
              <a:rPr lang="de-DE" dirty="0" err="1" smtClean="0"/>
              <a:t>rules</a:t>
            </a:r>
            <a:r>
              <a:rPr lang="de-DE" dirty="0" smtClean="0"/>
              <a:t>, but not </a:t>
            </a:r>
            <a:r>
              <a:rPr lang="de-DE" dirty="0" err="1" smtClean="0"/>
              <a:t>to</a:t>
            </a:r>
            <a:r>
              <a:rPr lang="de-DE" dirty="0" smtClean="0"/>
              <a:t> all.</a:t>
            </a:r>
          </a:p>
          <a:p>
            <a:r>
              <a:rPr lang="de-DE" dirty="0" smtClean="0"/>
              <a:t>Maximum </a:t>
            </a:r>
            <a:r>
              <a:rPr lang="de-DE" dirty="0" err="1" smtClean="0"/>
              <a:t>harmonisation</a:t>
            </a:r>
            <a:r>
              <a:rPr lang="de-DE" dirty="0" smtClean="0"/>
              <a:t> </a:t>
            </a:r>
            <a:r>
              <a:rPr lang="de-DE" dirty="0" err="1" smtClean="0"/>
              <a:t>approach</a:t>
            </a:r>
            <a:r>
              <a:rPr lang="de-DE" dirty="0" smtClean="0"/>
              <a:t>, but </a:t>
            </a:r>
            <a:r>
              <a:rPr lang="de-DE" dirty="0" err="1" smtClean="0"/>
              <a:t>transition</a:t>
            </a:r>
            <a:r>
              <a:rPr lang="de-DE" dirty="0" smtClean="0"/>
              <a:t> </a:t>
            </a:r>
            <a:r>
              <a:rPr lang="de-DE" dirty="0" err="1" smtClean="0"/>
              <a:t>period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flexibility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MS </a:t>
            </a:r>
            <a:r>
              <a:rPr lang="de-DE" dirty="0" err="1" smtClean="0"/>
              <a:t>where</a:t>
            </a:r>
            <a:r>
              <a:rPr lang="de-DE" dirty="0" smtClean="0"/>
              <a:t> national </a:t>
            </a:r>
            <a:r>
              <a:rPr lang="de-DE" dirty="0" err="1" smtClean="0"/>
              <a:t>provisions</a:t>
            </a:r>
            <a:r>
              <a:rPr lang="de-DE" dirty="0" smtClean="0"/>
              <a:t> </a:t>
            </a:r>
            <a:r>
              <a:rPr lang="de-DE" dirty="0" err="1" smtClean="0"/>
              <a:t>go</a:t>
            </a:r>
            <a:r>
              <a:rPr lang="de-DE" dirty="0" smtClean="0"/>
              <a:t> </a:t>
            </a:r>
            <a:r>
              <a:rPr lang="de-DE" dirty="0" err="1" smtClean="0"/>
              <a:t>beyond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EU </a:t>
            </a:r>
            <a:r>
              <a:rPr lang="de-DE" dirty="0" err="1" smtClean="0"/>
              <a:t>legislation</a:t>
            </a:r>
            <a:r>
              <a:rPr lang="de-DE" dirty="0" smtClean="0"/>
              <a:t>. </a:t>
            </a:r>
          </a:p>
          <a:p>
            <a:r>
              <a:rPr lang="de-DE" dirty="0" err="1" smtClean="0"/>
              <a:t>Product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transparency</a:t>
            </a:r>
            <a:r>
              <a:rPr lang="de-DE" dirty="0" smtClean="0"/>
              <a:t> </a:t>
            </a:r>
            <a:r>
              <a:rPr lang="de-DE" dirty="0" err="1" smtClean="0"/>
              <a:t>provisions</a:t>
            </a:r>
            <a:r>
              <a:rPr lang="de-DE" dirty="0" smtClean="0"/>
              <a:t> (incl. an </a:t>
            </a:r>
            <a:r>
              <a:rPr lang="de-DE" dirty="0" err="1" smtClean="0"/>
              <a:t>indipendent</a:t>
            </a:r>
            <a:r>
              <a:rPr lang="de-DE" dirty="0" smtClean="0"/>
              <a:t> </a:t>
            </a:r>
            <a:r>
              <a:rPr lang="de-DE" dirty="0" err="1" smtClean="0"/>
              <a:t>price</a:t>
            </a:r>
            <a:r>
              <a:rPr lang="de-DE" dirty="0" smtClean="0"/>
              <a:t> </a:t>
            </a:r>
            <a:r>
              <a:rPr lang="de-DE" dirty="0" err="1" smtClean="0"/>
              <a:t>comparison</a:t>
            </a:r>
            <a:r>
              <a:rPr lang="de-DE" dirty="0" smtClean="0"/>
              <a:t> </a:t>
            </a:r>
            <a:r>
              <a:rPr lang="de-DE" dirty="0" err="1" smtClean="0"/>
              <a:t>tool</a:t>
            </a:r>
            <a:r>
              <a:rPr lang="de-DE" dirty="0" smtClean="0"/>
              <a:t>).</a:t>
            </a:r>
          </a:p>
          <a:p>
            <a:r>
              <a:rPr lang="de-DE" dirty="0" smtClean="0"/>
              <a:t>The universal </a:t>
            </a:r>
            <a:r>
              <a:rPr lang="de-DE" dirty="0" err="1" smtClean="0"/>
              <a:t>service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modernised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provisions</a:t>
            </a:r>
            <a:r>
              <a:rPr lang="de-DE" dirty="0" smtClean="0"/>
              <a:t> with </a:t>
            </a:r>
            <a:r>
              <a:rPr lang="de-DE" dirty="0" err="1" smtClean="0"/>
              <a:t>regard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affordability</a:t>
            </a:r>
            <a:r>
              <a:rPr lang="de-DE" dirty="0" smtClean="0"/>
              <a:t>. </a:t>
            </a:r>
          </a:p>
          <a:p>
            <a:r>
              <a:rPr lang="de-DE" dirty="0" smtClean="0"/>
              <a:t>BB-Internet </a:t>
            </a:r>
            <a:r>
              <a:rPr lang="de-DE" dirty="0" err="1" smtClean="0"/>
              <a:t>access</a:t>
            </a:r>
            <a:r>
              <a:rPr lang="de-DE" dirty="0" smtClean="0"/>
              <a:t>: MS </a:t>
            </a:r>
            <a:r>
              <a:rPr lang="de-DE" dirty="0" err="1" smtClean="0"/>
              <a:t>shall</a:t>
            </a:r>
            <a:r>
              <a:rPr lang="de-DE" dirty="0" smtClean="0"/>
              <a:t> </a:t>
            </a:r>
            <a:r>
              <a:rPr lang="de-DE" dirty="0" err="1" smtClean="0"/>
              <a:t>define</a:t>
            </a:r>
            <a:r>
              <a:rPr lang="de-DE" dirty="0" smtClean="0"/>
              <a:t> minimal </a:t>
            </a:r>
            <a:r>
              <a:rPr lang="de-DE" dirty="0" err="1" smtClean="0"/>
              <a:t>bandwidth</a:t>
            </a:r>
            <a:r>
              <a:rPr lang="de-DE" dirty="0" smtClean="0"/>
              <a:t> </a:t>
            </a:r>
            <a:r>
              <a:rPr lang="de-DE" dirty="0" err="1" smtClean="0"/>
              <a:t>according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majority</a:t>
            </a:r>
            <a:r>
              <a:rPr lang="de-DE" dirty="0" smtClean="0"/>
              <a:t> of </a:t>
            </a:r>
            <a:r>
              <a:rPr lang="de-DE" dirty="0" err="1" smtClean="0"/>
              <a:t>consumers</a:t>
            </a:r>
            <a:r>
              <a:rPr lang="de-DE" dirty="0" smtClean="0"/>
              <a:t> </a:t>
            </a:r>
            <a:r>
              <a:rPr lang="de-DE" dirty="0" err="1" smtClean="0"/>
              <a:t>enjoys</a:t>
            </a:r>
            <a:r>
              <a:rPr lang="de-DE" dirty="0" smtClean="0"/>
              <a:t> in </a:t>
            </a:r>
            <a:r>
              <a:rPr lang="de-DE" dirty="0" err="1" smtClean="0"/>
              <a:t>order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ensure</a:t>
            </a:r>
            <a:r>
              <a:rPr lang="de-DE" dirty="0" smtClean="0"/>
              <a:t> </a:t>
            </a:r>
            <a:r>
              <a:rPr lang="de-DE" dirty="0" err="1" smtClean="0"/>
              <a:t>participation</a:t>
            </a:r>
            <a:r>
              <a:rPr lang="de-DE" dirty="0" smtClean="0"/>
              <a:t>.</a:t>
            </a:r>
          </a:p>
          <a:p>
            <a:r>
              <a:rPr lang="de-DE" dirty="0" err="1" smtClean="0"/>
              <a:t>Both</a:t>
            </a:r>
            <a:r>
              <a:rPr lang="de-DE" dirty="0" smtClean="0"/>
              <a:t> </a:t>
            </a:r>
            <a:r>
              <a:rPr lang="de-DE" dirty="0" err="1" smtClean="0"/>
              <a:t>ways</a:t>
            </a:r>
            <a:r>
              <a:rPr lang="de-DE" dirty="0" smtClean="0"/>
              <a:t> of </a:t>
            </a:r>
            <a:r>
              <a:rPr lang="de-DE" dirty="0" err="1" smtClean="0"/>
              <a:t>financing</a:t>
            </a:r>
            <a:r>
              <a:rPr lang="de-DE" dirty="0" smtClean="0"/>
              <a:t> (</a:t>
            </a:r>
            <a:r>
              <a:rPr lang="de-DE" dirty="0" err="1" smtClean="0"/>
              <a:t>funds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tax-</a:t>
            </a:r>
            <a:r>
              <a:rPr lang="de-DE" dirty="0" err="1" smtClean="0"/>
              <a:t>financing</a:t>
            </a:r>
            <a:r>
              <a:rPr lang="de-DE" dirty="0" smtClean="0"/>
              <a:t>)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possible</a:t>
            </a:r>
            <a:r>
              <a:rPr lang="de-DE" dirty="0" smtClean="0"/>
              <a:t>.</a:t>
            </a:r>
            <a:r>
              <a:rPr lang="de-DE" dirty="0"/>
              <a:t> 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112350-7D1F-4F7B-A7EF-9C24A53D12C6}" type="slidenum">
              <a:rPr lang="de-DE" smtClean="0"/>
              <a:pPr/>
              <a:t>32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127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512" y="692696"/>
            <a:ext cx="8856984" cy="5544593"/>
          </a:xfrm>
        </p:spPr>
        <p:txBody>
          <a:bodyPr/>
          <a:lstStyle/>
          <a:p>
            <a:r>
              <a:rPr lang="de-DE" sz="2400" baseline="26000" dirty="0">
                <a:ea typeface="ＭＳ Ｐゴシック" pitchFamily="-112" charset="-128"/>
                <a:cs typeface="Arial Narrow"/>
              </a:rPr>
              <a:t>The </a:t>
            </a:r>
            <a:r>
              <a:rPr lang="de-DE" sz="2400" b="1" baseline="26000" dirty="0">
                <a:ea typeface="ＭＳ Ｐゴシック" pitchFamily="-112" charset="-128"/>
                <a:cs typeface="Arial Narrow"/>
              </a:rPr>
              <a:t>Connectivity </a:t>
            </a:r>
            <a:r>
              <a:rPr lang="de-DE" sz="2400" b="1" baseline="26000" dirty="0" err="1">
                <a:ea typeface="ＭＳ Ｐゴシック" pitchFamily="-112" charset="-128"/>
                <a:cs typeface="Arial Narrow"/>
              </a:rPr>
              <a:t>package</a:t>
            </a:r>
            <a:r>
              <a:rPr lang="de-DE" sz="2400" b="1" baseline="26000" dirty="0">
                <a:ea typeface="ＭＳ Ｐゴシック" pitchFamily="-112" charset="-128"/>
                <a:cs typeface="Arial Narrow"/>
              </a:rPr>
              <a:t> </a:t>
            </a:r>
            <a:r>
              <a:rPr lang="de-DE" sz="2400" baseline="26000" dirty="0">
                <a:ea typeface="ＭＳ Ｐゴシック" pitchFamily="-112" charset="-128"/>
                <a:cs typeface="Arial Narrow"/>
              </a:rPr>
              <a:t>was </a:t>
            </a:r>
            <a:r>
              <a:rPr lang="de-DE" sz="2400" baseline="26000" dirty="0" err="1">
                <a:ea typeface="ＭＳ Ｐゴシック" pitchFamily="-112" charset="-128"/>
                <a:cs typeface="Arial Narrow"/>
              </a:rPr>
              <a:t>published</a:t>
            </a:r>
            <a:r>
              <a:rPr lang="de-DE" sz="2400" baseline="26000" dirty="0">
                <a:ea typeface="ＭＳ Ｐゴシック" pitchFamily="-112" charset="-128"/>
                <a:cs typeface="Arial Narrow"/>
              </a:rPr>
              <a:t> on 14 Sept. 2016 and </a:t>
            </a:r>
            <a:r>
              <a:rPr lang="de-DE" sz="2400" baseline="26000" dirty="0" err="1" smtClean="0">
                <a:ea typeface="ＭＳ Ｐゴシック" pitchFamily="-112" charset="-128"/>
                <a:cs typeface="Arial Narrow"/>
              </a:rPr>
              <a:t>comprises</a:t>
            </a:r>
            <a:r>
              <a:rPr lang="de-DE" sz="2400" baseline="26000" dirty="0" smtClean="0">
                <a:ea typeface="ＭＳ Ｐゴシック" pitchFamily="-112" charset="-128"/>
                <a:cs typeface="Arial Narrow"/>
              </a:rPr>
              <a:t> </a:t>
            </a:r>
            <a:r>
              <a:rPr lang="de-DE" sz="2400" baseline="26000" dirty="0" err="1">
                <a:ea typeface="ＭＳ Ｐゴシック" pitchFamily="-112" charset="-128"/>
                <a:cs typeface="Arial Narrow"/>
              </a:rPr>
              <a:t>the</a:t>
            </a:r>
            <a:r>
              <a:rPr lang="de-DE" sz="2400" baseline="26000" dirty="0">
                <a:ea typeface="ＭＳ Ｐゴシック" pitchFamily="-112" charset="-128"/>
                <a:cs typeface="Arial Narrow"/>
              </a:rPr>
              <a:t> </a:t>
            </a:r>
            <a:r>
              <a:rPr lang="de-DE" sz="2400" baseline="26000" dirty="0" err="1">
                <a:ea typeface="ＭＳ Ｐゴシック" pitchFamily="-112" charset="-128"/>
                <a:cs typeface="Arial Narrow"/>
              </a:rPr>
              <a:t>following</a:t>
            </a:r>
            <a:r>
              <a:rPr lang="de-DE" sz="2400" baseline="26000" dirty="0">
                <a:ea typeface="ＭＳ Ｐゴシック" pitchFamily="-112" charset="-128"/>
                <a:cs typeface="Arial Narrow"/>
              </a:rPr>
              <a:t> legal </a:t>
            </a:r>
            <a:r>
              <a:rPr lang="de-DE" sz="2400" baseline="26000" dirty="0" err="1" smtClean="0">
                <a:ea typeface="ＭＳ Ｐゴシック" pitchFamily="-112" charset="-128"/>
                <a:cs typeface="Arial Narrow"/>
              </a:rPr>
              <a:t>acts</a:t>
            </a:r>
            <a:r>
              <a:rPr lang="de-DE" sz="2400" baseline="26000" dirty="0" smtClean="0">
                <a:ea typeface="ＭＳ Ｐゴシック" pitchFamily="-112" charset="-128"/>
                <a:cs typeface="Arial Narrow"/>
              </a:rPr>
              <a:t>:</a:t>
            </a:r>
            <a:endParaRPr lang="de-DE" baseline="0" dirty="0"/>
          </a:p>
          <a:p>
            <a:pPr marL="533400" lvl="1" indent="-457200">
              <a:buClr>
                <a:srgbClr val="417DBE"/>
              </a:buClr>
              <a:buFont typeface="Arial" panose="020B0604020202020204" pitchFamily="34" charset="0"/>
              <a:buChar char="•"/>
            </a:pPr>
            <a:r>
              <a:rPr lang="de-DE" sz="1800" dirty="0" smtClean="0"/>
              <a:t>Electronic Communications </a:t>
            </a:r>
            <a:r>
              <a:rPr lang="de-DE" sz="1800" b="1" dirty="0" smtClean="0"/>
              <a:t>Code</a:t>
            </a:r>
            <a:r>
              <a:rPr lang="de-DE" sz="1800" dirty="0" smtClean="0"/>
              <a:t> = </a:t>
            </a:r>
            <a:r>
              <a:rPr lang="de-DE" sz="1800" dirty="0" err="1" smtClean="0"/>
              <a:t>Recast</a:t>
            </a:r>
            <a:r>
              <a:rPr lang="de-DE" sz="1800" baseline="0" dirty="0" smtClean="0"/>
              <a:t> </a:t>
            </a:r>
            <a:r>
              <a:rPr lang="de-DE" sz="1800" dirty="0" err="1"/>
              <a:t>Directive</a:t>
            </a:r>
            <a:r>
              <a:rPr lang="de-DE" sz="1800" dirty="0"/>
              <a:t> </a:t>
            </a:r>
            <a:r>
              <a:rPr lang="de-DE" sz="1800" dirty="0" err="1"/>
              <a:t>consolidating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existing</a:t>
            </a:r>
            <a:r>
              <a:rPr lang="de-DE" sz="1800" dirty="0"/>
              <a:t> Framework </a:t>
            </a:r>
            <a:r>
              <a:rPr lang="de-DE" sz="1800" dirty="0" err="1" smtClean="0"/>
              <a:t>Directive</a:t>
            </a:r>
            <a:r>
              <a:rPr lang="de-DE" sz="1800" dirty="0" smtClean="0"/>
              <a:t> </a:t>
            </a:r>
            <a:r>
              <a:rPr lang="de-DE" sz="1800" dirty="0" err="1"/>
              <a:t>and</a:t>
            </a:r>
            <a:r>
              <a:rPr lang="de-DE" sz="1800" dirty="0"/>
              <a:t> </a:t>
            </a:r>
            <a:r>
              <a:rPr lang="de-DE" sz="1800" dirty="0" err="1" smtClean="0"/>
              <a:t>three</a:t>
            </a:r>
            <a:r>
              <a:rPr lang="de-DE" sz="1800" dirty="0" smtClean="0"/>
              <a:t> </a:t>
            </a:r>
            <a:r>
              <a:rPr lang="de-DE" sz="1800" dirty="0" err="1"/>
              <a:t>special</a:t>
            </a:r>
            <a:r>
              <a:rPr lang="de-DE" sz="1800" dirty="0"/>
              <a:t> </a:t>
            </a:r>
            <a:r>
              <a:rPr lang="de-DE" sz="1800" dirty="0" err="1"/>
              <a:t>Directives</a:t>
            </a:r>
            <a:r>
              <a:rPr lang="de-DE" sz="1800" dirty="0"/>
              <a:t> of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smtClean="0"/>
              <a:t>2002/2009 </a:t>
            </a:r>
            <a:r>
              <a:rPr lang="de-DE" sz="1800" dirty="0"/>
              <a:t>Framework, </a:t>
            </a:r>
            <a:r>
              <a:rPr lang="de-DE" sz="1800" dirty="0" smtClean="0"/>
              <a:t>and </a:t>
            </a:r>
            <a:r>
              <a:rPr lang="de-DE" sz="1800" dirty="0" err="1" smtClean="0"/>
              <a:t>containing</a:t>
            </a:r>
            <a:r>
              <a:rPr lang="de-DE" sz="1800" dirty="0" smtClean="0"/>
              <a:t> a </a:t>
            </a:r>
            <a:r>
              <a:rPr lang="de-DE" sz="1800" dirty="0" err="1" smtClean="0"/>
              <a:t>number</a:t>
            </a:r>
            <a:r>
              <a:rPr lang="de-DE" sz="1800" dirty="0" smtClean="0"/>
              <a:t> </a:t>
            </a:r>
            <a:r>
              <a:rPr lang="de-DE" sz="1800" dirty="0"/>
              <a:t>of </a:t>
            </a:r>
            <a:r>
              <a:rPr lang="de-DE" sz="1800" dirty="0" err="1"/>
              <a:t>changes</a:t>
            </a:r>
            <a:endParaRPr lang="de-DE" sz="1800" dirty="0"/>
          </a:p>
          <a:p>
            <a:pPr marL="533400" lvl="1" indent="-457200">
              <a:buClr>
                <a:srgbClr val="417DBE"/>
              </a:buClr>
              <a:buFont typeface="Arial" panose="020B0604020202020204" pitchFamily="34" charset="0"/>
              <a:buChar char="•"/>
            </a:pPr>
            <a:r>
              <a:rPr lang="de-DE" sz="1800" b="1" dirty="0" smtClean="0"/>
              <a:t>BEREC </a:t>
            </a:r>
            <a:r>
              <a:rPr lang="de-DE" sz="1800" b="1" dirty="0"/>
              <a:t>Regulation </a:t>
            </a:r>
            <a:r>
              <a:rPr lang="de-DE" sz="1800" dirty="0" err="1"/>
              <a:t>suggesting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transform</a:t>
            </a:r>
            <a:r>
              <a:rPr lang="de-DE" sz="1800" dirty="0"/>
              <a:t> BEREC </a:t>
            </a:r>
            <a:r>
              <a:rPr lang="de-DE" sz="1800" dirty="0" err="1"/>
              <a:t>into</a:t>
            </a:r>
            <a:r>
              <a:rPr lang="de-DE" sz="1800" dirty="0"/>
              <a:t> an </a:t>
            </a:r>
            <a:r>
              <a:rPr lang="de-DE" sz="1800" dirty="0" smtClean="0"/>
              <a:t/>
            </a:r>
            <a:br>
              <a:rPr lang="de-DE" sz="1800" dirty="0" smtClean="0"/>
            </a:br>
            <a:r>
              <a:rPr lang="de-DE" sz="1800" dirty="0" smtClean="0"/>
              <a:t>EU Agency</a:t>
            </a:r>
            <a:endParaRPr lang="de-DE" sz="1800" dirty="0"/>
          </a:p>
          <a:p>
            <a:pPr marL="419100" lvl="1" indent="-342900">
              <a:buClr>
                <a:srgbClr val="417DBE"/>
              </a:buClr>
              <a:buFont typeface="Arial" panose="020B0604020202020204" pitchFamily="34" charset="0"/>
              <a:buChar char="•"/>
            </a:pPr>
            <a:r>
              <a:rPr lang="en-US" altLang="fr-FR" sz="1800" dirty="0" smtClean="0"/>
              <a:t>Initiative </a:t>
            </a:r>
            <a:r>
              <a:rPr lang="en-US" altLang="fr-FR" sz="1800" dirty="0"/>
              <a:t>“</a:t>
            </a:r>
            <a:r>
              <a:rPr lang="en-US" altLang="fr-FR" sz="1800" i="1" dirty="0"/>
              <a:t>WiFI4EU</a:t>
            </a:r>
            <a:r>
              <a:rPr lang="en-US" altLang="fr-FR" sz="1800" dirty="0"/>
              <a:t>” </a:t>
            </a:r>
            <a:r>
              <a:rPr lang="en-US" altLang="fr-FR" sz="1800" dirty="0" smtClean="0"/>
              <a:t>(</a:t>
            </a:r>
            <a:r>
              <a:rPr lang="en-US" altLang="fr-FR" sz="1800" dirty="0"/>
              <a:t>Draft Regulation), EU provides 120 Mio € for </a:t>
            </a:r>
            <a:r>
              <a:rPr lang="en-US" altLang="fr-FR" sz="1800" dirty="0" err="1"/>
              <a:t>WiFi</a:t>
            </a:r>
            <a:r>
              <a:rPr lang="en-US" altLang="fr-FR" sz="1800" dirty="0"/>
              <a:t>- Hotspots for 6000 - 8000 local communities (upon application) </a:t>
            </a:r>
          </a:p>
          <a:p>
            <a:pPr marL="419100" lvl="1" indent="-342900">
              <a:buClr>
                <a:srgbClr val="417DBE"/>
              </a:buClr>
              <a:buFont typeface="Arial" panose="020B0604020202020204" pitchFamily="34" charset="0"/>
              <a:buChar char="•"/>
            </a:pPr>
            <a:r>
              <a:rPr lang="en-US" altLang="fr-FR" sz="1800" dirty="0" smtClean="0"/>
              <a:t>Action</a:t>
            </a:r>
            <a:r>
              <a:rPr lang="en-US" altLang="fr-FR" sz="1800" baseline="0" dirty="0" smtClean="0"/>
              <a:t> </a:t>
            </a:r>
            <a:r>
              <a:rPr lang="en-US" altLang="fr-FR" sz="1800" dirty="0" smtClean="0"/>
              <a:t>plan 5G (Communication) </a:t>
            </a:r>
          </a:p>
          <a:p>
            <a:pPr marL="361950" lvl="1">
              <a:buClr>
                <a:srgbClr val="417DBE"/>
              </a:buClr>
            </a:pPr>
            <a:endParaRPr lang="en-US" sz="1800" dirty="0"/>
          </a:p>
          <a:p>
            <a:pPr marL="533400" lvl="1" indent="-457200">
              <a:buClr>
                <a:srgbClr val="417DBE"/>
              </a:buClr>
              <a:buFont typeface="Arial" panose="020B0604020202020204" pitchFamily="34" charset="0"/>
              <a:buChar char="•"/>
            </a:pPr>
            <a:r>
              <a:rPr lang="en-US" sz="1800" dirty="0"/>
              <a:t>The main change is that an additional objective – </a:t>
            </a:r>
            <a:r>
              <a:rPr lang="en-US" sz="1800" b="1" dirty="0"/>
              <a:t>connectivity</a:t>
            </a:r>
            <a:r>
              <a:rPr lang="en-US" sz="1800" dirty="0"/>
              <a:t> –  and a more “investment friendly” regulation was </a:t>
            </a:r>
            <a:r>
              <a:rPr lang="en-US" sz="1800" dirty="0" smtClean="0"/>
              <a:t>proposed shifting the focus to investment</a:t>
            </a:r>
            <a:endParaRPr lang="en-US" sz="1800" dirty="0"/>
          </a:p>
          <a:p>
            <a:pPr marL="533400" lvl="1" indent="-457200">
              <a:buClr>
                <a:srgbClr val="417DBE"/>
              </a:buClr>
              <a:buFont typeface="Arial" panose="020B0604020202020204" pitchFamily="34" charset="0"/>
              <a:buChar char="•"/>
            </a:pPr>
            <a:r>
              <a:rPr lang="de-DE" sz="1800" dirty="0" smtClean="0"/>
              <a:t>Also </a:t>
            </a:r>
            <a:r>
              <a:rPr lang="de-DE" sz="1800" dirty="0" err="1" smtClean="0"/>
              <a:t>the</a:t>
            </a:r>
            <a:r>
              <a:rPr lang="de-DE" sz="1800" dirty="0" smtClean="0"/>
              <a:t> </a:t>
            </a:r>
            <a:r>
              <a:rPr lang="de-DE" sz="1800" dirty="0" err="1" smtClean="0"/>
              <a:t>scope</a:t>
            </a:r>
            <a:r>
              <a:rPr lang="de-DE" sz="1800" dirty="0" smtClean="0"/>
              <a:t> of </a:t>
            </a:r>
            <a:r>
              <a:rPr lang="de-DE" sz="1800" dirty="0" err="1" smtClean="0"/>
              <a:t>the</a:t>
            </a:r>
            <a:r>
              <a:rPr lang="de-DE" sz="1800" dirty="0" smtClean="0"/>
              <a:t> </a:t>
            </a:r>
            <a:r>
              <a:rPr lang="de-DE" sz="1800" dirty="0" err="1" smtClean="0"/>
              <a:t>framework</a:t>
            </a:r>
            <a:r>
              <a:rPr lang="de-DE" sz="1800" dirty="0" smtClean="0"/>
              <a:t> was </a:t>
            </a:r>
            <a:r>
              <a:rPr lang="de-DE" sz="1800" dirty="0" err="1" smtClean="0"/>
              <a:t>extended</a:t>
            </a:r>
            <a:r>
              <a:rPr lang="de-DE" sz="1800" dirty="0" smtClean="0"/>
              <a:t> </a:t>
            </a:r>
            <a:r>
              <a:rPr lang="de-DE" sz="1800" dirty="0" err="1" smtClean="0"/>
              <a:t>to</a:t>
            </a:r>
            <a:r>
              <a:rPr lang="de-DE" sz="1800" dirty="0" smtClean="0"/>
              <a:t> also </a:t>
            </a:r>
            <a:r>
              <a:rPr lang="de-DE" sz="1800" dirty="0" err="1" smtClean="0"/>
              <a:t>include</a:t>
            </a:r>
            <a:r>
              <a:rPr lang="de-DE" sz="1800" dirty="0" smtClean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so-</a:t>
            </a:r>
            <a:r>
              <a:rPr lang="de-DE" sz="1800" dirty="0" err="1" smtClean="0"/>
              <a:t>called</a:t>
            </a:r>
            <a:r>
              <a:rPr lang="de-DE" sz="1800" baseline="0" dirty="0" smtClean="0"/>
              <a:t> </a:t>
            </a:r>
            <a:r>
              <a:rPr lang="de-DE" sz="1800" dirty="0"/>
              <a:t>„</a:t>
            </a:r>
            <a:r>
              <a:rPr lang="de-DE" sz="1800" b="1" dirty="0"/>
              <a:t>OTT-1 </a:t>
            </a:r>
            <a:r>
              <a:rPr lang="de-DE" sz="1800" b="1" dirty="0" err="1"/>
              <a:t>services</a:t>
            </a:r>
            <a:r>
              <a:rPr lang="de-DE" sz="1800" dirty="0"/>
              <a:t>“, i.e. </a:t>
            </a:r>
            <a:r>
              <a:rPr lang="de-DE" sz="1800" dirty="0" err="1"/>
              <a:t>services</a:t>
            </a:r>
            <a:r>
              <a:rPr lang="de-DE" sz="1800" dirty="0"/>
              <a:t> </a:t>
            </a:r>
            <a:r>
              <a:rPr lang="de-DE" sz="1800" dirty="0" err="1"/>
              <a:t>provided</a:t>
            </a:r>
            <a:r>
              <a:rPr lang="de-DE" sz="1800" dirty="0"/>
              <a:t> </a:t>
            </a:r>
            <a:r>
              <a:rPr lang="de-DE" sz="1800" dirty="0" err="1"/>
              <a:t>over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top </a:t>
            </a:r>
            <a:r>
              <a:rPr lang="de-DE" sz="1800" dirty="0" err="1"/>
              <a:t>competing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traditional </a:t>
            </a:r>
            <a:r>
              <a:rPr lang="de-DE" sz="1800" dirty="0" err="1"/>
              <a:t>communications</a:t>
            </a:r>
            <a:r>
              <a:rPr lang="de-DE" sz="1800" dirty="0"/>
              <a:t> </a:t>
            </a:r>
            <a:r>
              <a:rPr lang="de-DE" sz="1800" dirty="0" err="1" smtClean="0"/>
              <a:t>services</a:t>
            </a:r>
            <a:endParaRPr lang="de-DE" sz="1800" dirty="0" smtClean="0"/>
          </a:p>
          <a:p>
            <a:pPr marL="533400" lvl="1" indent="-457200">
              <a:buClr>
                <a:srgbClr val="417DBE"/>
              </a:buClr>
              <a:buFont typeface="Arial" panose="020B0604020202020204" pitchFamily="34" charset="0"/>
              <a:buChar char="•"/>
            </a:pPr>
            <a:r>
              <a:rPr lang="de-DE" sz="1800" dirty="0" err="1" smtClean="0"/>
              <a:t>There</a:t>
            </a:r>
            <a:r>
              <a:rPr lang="de-DE" sz="1800" dirty="0" smtClean="0"/>
              <a:t> </a:t>
            </a:r>
            <a:r>
              <a:rPr lang="de-DE" sz="1800" dirty="0" err="1" smtClean="0"/>
              <a:t>were</a:t>
            </a:r>
            <a:r>
              <a:rPr lang="de-DE" sz="1800" baseline="0" dirty="0" smtClean="0"/>
              <a:t> </a:t>
            </a:r>
            <a:r>
              <a:rPr lang="de-DE" sz="1800" dirty="0"/>
              <a:t>also a </a:t>
            </a:r>
            <a:r>
              <a:rPr lang="de-DE" sz="1800" dirty="0" err="1"/>
              <a:t>number</a:t>
            </a:r>
            <a:r>
              <a:rPr lang="de-DE" sz="1800" dirty="0"/>
              <a:t> of </a:t>
            </a:r>
            <a:r>
              <a:rPr lang="de-DE" sz="1800" dirty="0" err="1"/>
              <a:t>proposals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</a:t>
            </a:r>
            <a:r>
              <a:rPr lang="de-DE" sz="1800" dirty="0" err="1"/>
              <a:t>regard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b="1" dirty="0" err="1"/>
              <a:t>spectrum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achieve</a:t>
            </a:r>
            <a:r>
              <a:rPr lang="de-DE" sz="1800" dirty="0"/>
              <a:t> a </a:t>
            </a:r>
            <a:r>
              <a:rPr lang="de-DE" sz="1800" dirty="0" err="1"/>
              <a:t>more</a:t>
            </a:r>
            <a:r>
              <a:rPr lang="de-DE" sz="1800" dirty="0"/>
              <a:t> </a:t>
            </a:r>
            <a:r>
              <a:rPr lang="de-DE" sz="1800" dirty="0" err="1"/>
              <a:t>efficient</a:t>
            </a:r>
            <a:r>
              <a:rPr lang="de-DE" sz="1800" dirty="0"/>
              <a:t> </a:t>
            </a:r>
            <a:r>
              <a:rPr lang="de-DE" sz="1800" dirty="0" err="1"/>
              <a:t>use</a:t>
            </a:r>
            <a:r>
              <a:rPr lang="de-DE" sz="1800" dirty="0"/>
              <a:t> of </a:t>
            </a:r>
            <a:r>
              <a:rPr lang="de-DE" sz="1800" dirty="0" err="1"/>
              <a:t>spectrum</a:t>
            </a:r>
            <a:endParaRPr lang="de-DE" sz="1800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5604641" cy="344633"/>
          </a:xfrm>
        </p:spPr>
        <p:txBody>
          <a:bodyPr>
            <a:noAutofit/>
          </a:bodyPr>
          <a:lstStyle/>
          <a:p>
            <a:pPr algn="r"/>
            <a:r>
              <a:rPr lang="it-IT" dirty="0" smtClean="0"/>
              <a:t>The Connectivity Package</a:t>
            </a: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126438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Trilogues</a:t>
            </a:r>
            <a:r>
              <a:rPr lang="de-DE" dirty="0" smtClean="0"/>
              <a:t>: EECC </a:t>
            </a:r>
            <a:r>
              <a:rPr lang="de-DE" dirty="0" err="1" smtClean="0"/>
              <a:t>and</a:t>
            </a:r>
            <a:r>
              <a:rPr lang="de-DE" dirty="0" smtClean="0"/>
              <a:t> BEREC-Regulation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908721"/>
            <a:ext cx="8317681" cy="5328568"/>
          </a:xfrm>
        </p:spPr>
        <p:txBody>
          <a:bodyPr/>
          <a:lstStyle/>
          <a:p>
            <a:pPr marL="800100" lvl="1" indent="-342900">
              <a:spcBef>
                <a:spcPct val="0"/>
              </a:spcBef>
              <a:buClr>
                <a:prstClr val="black"/>
              </a:buClr>
              <a:buSzTx/>
              <a:buFont typeface="Wingdings" panose="05000000000000000000" pitchFamily="2" charset="2"/>
              <a:buChar char="ü"/>
              <a:defRPr/>
            </a:pPr>
            <a:r>
              <a:rPr lang="en-US" sz="2300" kern="1200" dirty="0">
                <a:solidFill>
                  <a:prstClr val="black"/>
                </a:solidFill>
                <a:latin typeface="Calibri Light" panose="020F0302020204030204"/>
              </a:rPr>
              <a:t>After a </a:t>
            </a:r>
            <a:r>
              <a:rPr lang="en-US" sz="2300" b="1" kern="1200" dirty="0">
                <a:solidFill>
                  <a:srgbClr val="0070C0"/>
                </a:solidFill>
                <a:latin typeface="Calibri Light" panose="020F0302020204030204"/>
              </a:rPr>
              <a:t>1</a:t>
            </a:r>
            <a:r>
              <a:rPr lang="en-US" sz="2300" b="1" kern="1200" baseline="30000" dirty="0">
                <a:solidFill>
                  <a:srgbClr val="0070C0"/>
                </a:solidFill>
                <a:latin typeface="Calibri Light" panose="020F0302020204030204"/>
              </a:rPr>
              <a:t>st</a:t>
            </a:r>
            <a:r>
              <a:rPr lang="en-US" sz="2300" b="1" kern="1200" dirty="0">
                <a:solidFill>
                  <a:srgbClr val="0070C0"/>
                </a:solidFill>
                <a:latin typeface="Calibri Light" panose="020F0302020204030204"/>
              </a:rPr>
              <a:t> </a:t>
            </a:r>
            <a:r>
              <a:rPr lang="en-US" sz="2300" b="1" kern="1200" dirty="0" err="1">
                <a:solidFill>
                  <a:srgbClr val="0070C0"/>
                </a:solidFill>
                <a:latin typeface="Calibri Light" panose="020F0302020204030204"/>
              </a:rPr>
              <a:t>Trilogue</a:t>
            </a:r>
            <a:r>
              <a:rPr lang="en-US" sz="2300" b="1" kern="1200" dirty="0">
                <a:solidFill>
                  <a:srgbClr val="0070C0"/>
                </a:solidFill>
                <a:latin typeface="Calibri Light" panose="020F0302020204030204"/>
              </a:rPr>
              <a:t> </a:t>
            </a:r>
            <a:r>
              <a:rPr lang="en-US" sz="2300" b="1" kern="1200" dirty="0">
                <a:solidFill>
                  <a:srgbClr val="ED7D31"/>
                </a:solidFill>
                <a:latin typeface="Calibri Light" panose="020F0302020204030204"/>
              </a:rPr>
              <a:t>(25 Oct.) </a:t>
            </a:r>
            <a:r>
              <a:rPr lang="en-US" sz="2300" kern="1200" dirty="0">
                <a:solidFill>
                  <a:prstClr val="black"/>
                </a:solidFill>
                <a:latin typeface="Calibri Light" panose="020F0302020204030204"/>
              </a:rPr>
              <a:t>(mostly </a:t>
            </a:r>
            <a:r>
              <a:rPr lang="en-US" sz="2300" b="1" kern="1200" dirty="0">
                <a:solidFill>
                  <a:prstClr val="black"/>
                </a:solidFill>
                <a:latin typeface="Calibri Light" panose="020F0302020204030204"/>
              </a:rPr>
              <a:t>exploratory</a:t>
            </a:r>
            <a:r>
              <a:rPr lang="en-US" sz="2300" kern="1200" dirty="0">
                <a:solidFill>
                  <a:prstClr val="black"/>
                </a:solidFill>
                <a:latin typeface="Calibri Light" panose="020F0302020204030204"/>
              </a:rPr>
              <a:t>) </a:t>
            </a:r>
          </a:p>
          <a:p>
            <a:pPr marL="800100" lvl="1" indent="-342900">
              <a:spcBef>
                <a:spcPct val="0"/>
              </a:spcBef>
              <a:buClr>
                <a:prstClr val="black"/>
              </a:buClr>
              <a:buSzTx/>
              <a:buFont typeface="Wingdings" panose="05000000000000000000" pitchFamily="2" charset="2"/>
              <a:buChar char="ü"/>
              <a:defRPr/>
            </a:pPr>
            <a:endParaRPr lang="en-US" sz="100" kern="1200" dirty="0">
              <a:solidFill>
                <a:prstClr val="black"/>
              </a:solidFill>
              <a:latin typeface="Calibri Light" panose="020F0302020204030204"/>
            </a:endParaRPr>
          </a:p>
          <a:p>
            <a:pPr marL="800100" lvl="1" indent="-342900">
              <a:spcBef>
                <a:spcPct val="0"/>
              </a:spcBef>
              <a:buClr>
                <a:prstClr val="black"/>
              </a:buClr>
              <a:buSzTx/>
              <a:buFont typeface="Wingdings" panose="05000000000000000000" pitchFamily="2" charset="2"/>
              <a:buChar char="ü"/>
              <a:defRPr/>
            </a:pPr>
            <a:endParaRPr lang="en-US" sz="800" kern="1200" dirty="0">
              <a:solidFill>
                <a:prstClr val="black"/>
              </a:solidFill>
              <a:latin typeface="Calibri Light" panose="020F0302020204030204"/>
            </a:endParaRPr>
          </a:p>
          <a:p>
            <a:pPr marL="800100" lvl="1" indent="-342900">
              <a:spcBef>
                <a:spcPct val="0"/>
              </a:spcBef>
              <a:buClr>
                <a:prstClr val="black"/>
              </a:buClr>
              <a:buSzTx/>
              <a:buFont typeface="Wingdings" panose="05000000000000000000" pitchFamily="2" charset="2"/>
              <a:buChar char="ü"/>
              <a:defRPr/>
            </a:pPr>
            <a:r>
              <a:rPr lang="en-US" sz="2300" b="1" kern="1200" dirty="0">
                <a:solidFill>
                  <a:srgbClr val="0070C0"/>
                </a:solidFill>
                <a:latin typeface="Calibri Light" panose="020F0302020204030204"/>
              </a:rPr>
              <a:t>2</a:t>
            </a:r>
            <a:r>
              <a:rPr lang="en-US" sz="2300" b="1" kern="1200" baseline="30000" dirty="0">
                <a:solidFill>
                  <a:srgbClr val="0070C0"/>
                </a:solidFill>
                <a:latin typeface="Calibri Light" panose="020F0302020204030204"/>
              </a:rPr>
              <a:t>nd</a:t>
            </a:r>
            <a:r>
              <a:rPr lang="en-US" sz="2300" b="1" kern="1200" dirty="0">
                <a:solidFill>
                  <a:srgbClr val="0070C0"/>
                </a:solidFill>
                <a:latin typeface="Calibri Light" panose="020F0302020204030204"/>
              </a:rPr>
              <a:t> </a:t>
            </a:r>
            <a:r>
              <a:rPr lang="en-US" sz="2300" b="1" kern="1200" dirty="0" err="1">
                <a:solidFill>
                  <a:srgbClr val="0070C0"/>
                </a:solidFill>
                <a:latin typeface="Calibri Light" panose="020F0302020204030204"/>
              </a:rPr>
              <a:t>Trilogue</a:t>
            </a:r>
            <a:r>
              <a:rPr lang="en-US" sz="2300" b="1" kern="1200" dirty="0">
                <a:solidFill>
                  <a:srgbClr val="0070C0"/>
                </a:solidFill>
                <a:latin typeface="Calibri Light" panose="020F0302020204030204"/>
              </a:rPr>
              <a:t> </a:t>
            </a:r>
            <a:r>
              <a:rPr lang="en-US" sz="2300" b="1" kern="1200" dirty="0">
                <a:solidFill>
                  <a:srgbClr val="ED7D31"/>
                </a:solidFill>
                <a:latin typeface="Calibri Light" panose="020F0302020204030204"/>
              </a:rPr>
              <a:t>(6 Dec.) </a:t>
            </a:r>
            <a:r>
              <a:rPr lang="en-US" sz="2300" kern="1200" dirty="0">
                <a:solidFill>
                  <a:prstClr val="black"/>
                </a:solidFill>
                <a:latin typeface="Calibri Light" panose="020F0302020204030204"/>
              </a:rPr>
              <a:t>and </a:t>
            </a:r>
            <a:r>
              <a:rPr lang="en-US" sz="2300" b="1" kern="1200" dirty="0">
                <a:solidFill>
                  <a:srgbClr val="0070C0"/>
                </a:solidFill>
                <a:latin typeface="Calibri Light" panose="020F0302020204030204"/>
              </a:rPr>
              <a:t>3</a:t>
            </a:r>
            <a:r>
              <a:rPr lang="en-US" sz="2300" b="1" kern="1200" baseline="30000" dirty="0">
                <a:solidFill>
                  <a:srgbClr val="0070C0"/>
                </a:solidFill>
                <a:latin typeface="Calibri Light" panose="020F0302020204030204"/>
              </a:rPr>
              <a:t>rd</a:t>
            </a:r>
            <a:r>
              <a:rPr lang="en-US" sz="2300" b="1" kern="1200" dirty="0">
                <a:solidFill>
                  <a:srgbClr val="0070C0"/>
                </a:solidFill>
                <a:latin typeface="Calibri Light" panose="020F0302020204030204"/>
              </a:rPr>
              <a:t> </a:t>
            </a:r>
            <a:r>
              <a:rPr lang="en-US" sz="2300" b="1" kern="1200" dirty="0" err="1">
                <a:solidFill>
                  <a:srgbClr val="0070C0"/>
                </a:solidFill>
                <a:latin typeface="Calibri Light" panose="020F0302020204030204"/>
              </a:rPr>
              <a:t>Trilogue</a:t>
            </a:r>
            <a:r>
              <a:rPr lang="en-US" sz="2300" b="1" kern="1200" dirty="0">
                <a:solidFill>
                  <a:srgbClr val="0070C0"/>
                </a:solidFill>
                <a:latin typeface="Calibri Light" panose="020F0302020204030204"/>
              </a:rPr>
              <a:t> </a:t>
            </a:r>
            <a:r>
              <a:rPr lang="en-US" sz="2300" kern="1200" dirty="0">
                <a:solidFill>
                  <a:prstClr val="black"/>
                </a:solidFill>
                <a:latin typeface="Calibri Light" panose="020F0302020204030204"/>
              </a:rPr>
              <a:t>(</a:t>
            </a:r>
            <a:r>
              <a:rPr lang="en-US" sz="2300" b="1" kern="1200" dirty="0">
                <a:solidFill>
                  <a:srgbClr val="ED7D31"/>
                </a:solidFill>
                <a:latin typeface="Calibri Light" panose="020F0302020204030204"/>
              </a:rPr>
              <a:t>1</a:t>
            </a:r>
            <a:r>
              <a:rPr lang="en-US" sz="2300" b="1" kern="1200" baseline="30000" dirty="0">
                <a:solidFill>
                  <a:srgbClr val="ED7D31"/>
                </a:solidFill>
                <a:latin typeface="Calibri Light" panose="020F0302020204030204"/>
              </a:rPr>
              <a:t>st</a:t>
            </a:r>
            <a:r>
              <a:rPr lang="en-US" sz="2300" b="1" kern="1200" dirty="0">
                <a:solidFill>
                  <a:srgbClr val="ED7D31"/>
                </a:solidFill>
                <a:latin typeface="Calibri Light" panose="020F0302020204030204"/>
              </a:rPr>
              <a:t> Feb.</a:t>
            </a:r>
            <a:r>
              <a:rPr lang="en-US" sz="2300" kern="1200" dirty="0">
                <a:solidFill>
                  <a:prstClr val="black"/>
                </a:solidFill>
                <a:latin typeface="Calibri Light" panose="020F0302020204030204"/>
              </a:rPr>
              <a:t>) specifically dedicated </a:t>
            </a:r>
            <a:r>
              <a:rPr lang="en-US" sz="2300" b="1" u="sng" kern="1200" dirty="0">
                <a:solidFill>
                  <a:prstClr val="black"/>
                </a:solidFill>
                <a:latin typeface="Calibri Light" panose="020F0302020204030204"/>
              </a:rPr>
              <a:t>to end-users’ rights</a:t>
            </a:r>
            <a:r>
              <a:rPr lang="en-US" sz="2300" kern="1200" dirty="0">
                <a:solidFill>
                  <a:prstClr val="black"/>
                </a:solidFill>
                <a:latin typeface="Calibri Light" panose="020F0302020204030204"/>
              </a:rPr>
              <a:t> exclusive remit of the </a:t>
            </a:r>
            <a:r>
              <a:rPr lang="en-US" sz="2300" b="1" kern="1200" dirty="0">
                <a:solidFill>
                  <a:srgbClr val="0070C0"/>
                </a:solidFill>
                <a:latin typeface="Calibri Light" panose="020F0302020204030204"/>
              </a:rPr>
              <a:t>IMCO </a:t>
            </a:r>
            <a:r>
              <a:rPr lang="en-US" sz="2300" b="1" kern="1200" dirty="0" err="1">
                <a:solidFill>
                  <a:srgbClr val="0070C0"/>
                </a:solidFill>
                <a:latin typeface="Calibri Light" panose="020F0302020204030204"/>
              </a:rPr>
              <a:t>Trilogue</a:t>
            </a:r>
            <a:r>
              <a:rPr lang="en-US" sz="2300" b="1" kern="1200" dirty="0">
                <a:solidFill>
                  <a:srgbClr val="0070C0"/>
                </a:solidFill>
                <a:latin typeface="Calibri Light" panose="020F0302020204030204"/>
              </a:rPr>
              <a:t> </a:t>
            </a:r>
            <a:r>
              <a:rPr lang="en-US" sz="2300" kern="1200" dirty="0">
                <a:solidFill>
                  <a:prstClr val="black"/>
                </a:solidFill>
                <a:latin typeface="Calibri Light" panose="020F0302020204030204"/>
              </a:rPr>
              <a:t>(</a:t>
            </a:r>
            <a:r>
              <a:rPr lang="en-US" sz="2300" b="1" kern="1200" dirty="0">
                <a:solidFill>
                  <a:srgbClr val="ED7D31"/>
                </a:solidFill>
                <a:latin typeface="Calibri Light" panose="020F0302020204030204"/>
              </a:rPr>
              <a:t>28 Feb.</a:t>
            </a:r>
            <a:r>
              <a:rPr lang="en-US" sz="2300" kern="1200" dirty="0">
                <a:solidFill>
                  <a:prstClr val="black"/>
                </a:solidFill>
                <a:latin typeface="Calibri Light" panose="020F0302020204030204"/>
              </a:rPr>
              <a:t>) </a:t>
            </a:r>
          </a:p>
          <a:p>
            <a:pPr marL="800100" lvl="1" indent="-342900">
              <a:spcBef>
                <a:spcPct val="0"/>
              </a:spcBef>
              <a:buClr>
                <a:prstClr val="black"/>
              </a:buClr>
              <a:buSzTx/>
              <a:buFont typeface="Wingdings" panose="05000000000000000000" pitchFamily="2" charset="2"/>
              <a:buChar char="ü"/>
              <a:defRPr/>
            </a:pPr>
            <a:endParaRPr lang="en-US" sz="100" kern="1200" dirty="0">
              <a:solidFill>
                <a:prstClr val="black"/>
              </a:solidFill>
              <a:latin typeface="Calibri Light" panose="020F0302020204030204"/>
            </a:endParaRPr>
          </a:p>
          <a:p>
            <a:pPr marL="800100" lvl="1" indent="-342900">
              <a:spcBef>
                <a:spcPct val="0"/>
              </a:spcBef>
              <a:buClr>
                <a:prstClr val="black"/>
              </a:buClr>
              <a:buSzTx/>
              <a:buFont typeface="Wingdings" panose="05000000000000000000" pitchFamily="2" charset="2"/>
              <a:buChar char="ü"/>
              <a:defRPr/>
            </a:pPr>
            <a:endParaRPr lang="en-US" sz="800" b="1" kern="1200" dirty="0">
              <a:solidFill>
                <a:srgbClr val="ED7D31"/>
              </a:solidFill>
              <a:latin typeface="Calibri Light" panose="020F0302020204030204"/>
            </a:endParaRPr>
          </a:p>
          <a:p>
            <a:pPr marL="800100" lvl="1" indent="-342900">
              <a:spcBef>
                <a:spcPct val="0"/>
              </a:spcBef>
              <a:buClr>
                <a:prstClr val="black"/>
              </a:buClr>
              <a:buSzTx/>
              <a:buFont typeface="Wingdings" panose="05000000000000000000" pitchFamily="2" charset="2"/>
              <a:buChar char="ü"/>
              <a:defRPr/>
            </a:pPr>
            <a:r>
              <a:rPr lang="en-US" sz="2300" b="1" kern="1200" dirty="0">
                <a:solidFill>
                  <a:srgbClr val="0070C0"/>
                </a:solidFill>
                <a:latin typeface="Calibri Light" panose="020F0302020204030204"/>
              </a:rPr>
              <a:t>4</a:t>
            </a:r>
            <a:r>
              <a:rPr lang="en-US" sz="2300" b="1" kern="1200" baseline="30000" dirty="0">
                <a:solidFill>
                  <a:srgbClr val="0070C0"/>
                </a:solidFill>
                <a:latin typeface="Calibri Light" panose="020F0302020204030204"/>
              </a:rPr>
              <a:t>th</a:t>
            </a:r>
            <a:r>
              <a:rPr lang="en-US" sz="2300" b="1" kern="1200" dirty="0">
                <a:solidFill>
                  <a:srgbClr val="0070C0"/>
                </a:solidFill>
                <a:latin typeface="Calibri Light" panose="020F0302020204030204"/>
              </a:rPr>
              <a:t> Code </a:t>
            </a:r>
            <a:r>
              <a:rPr lang="en-US" sz="2300" b="1" kern="1200" dirty="0" err="1">
                <a:solidFill>
                  <a:srgbClr val="0070C0"/>
                </a:solidFill>
                <a:latin typeface="Calibri Light" panose="020F0302020204030204"/>
              </a:rPr>
              <a:t>Trilogue</a:t>
            </a:r>
            <a:r>
              <a:rPr lang="en-US" sz="2300" b="1" kern="1200" dirty="0">
                <a:solidFill>
                  <a:srgbClr val="0070C0"/>
                </a:solidFill>
                <a:latin typeface="Calibri Light" panose="020F0302020204030204"/>
              </a:rPr>
              <a:t> </a:t>
            </a:r>
            <a:r>
              <a:rPr lang="en-US" sz="2300" kern="1200" dirty="0">
                <a:solidFill>
                  <a:prstClr val="black"/>
                </a:solidFill>
                <a:latin typeface="Calibri Light" panose="020F0302020204030204"/>
              </a:rPr>
              <a:t>occurred on </a:t>
            </a:r>
            <a:r>
              <a:rPr lang="en-US" sz="2300" b="1" kern="1200" dirty="0">
                <a:solidFill>
                  <a:srgbClr val="ED7D31"/>
                </a:solidFill>
                <a:latin typeface="Calibri Light" panose="020F0302020204030204"/>
              </a:rPr>
              <a:t>1</a:t>
            </a:r>
            <a:r>
              <a:rPr lang="en-US" sz="2300" b="1" kern="1200" baseline="30000" dirty="0">
                <a:solidFill>
                  <a:srgbClr val="ED7D31"/>
                </a:solidFill>
                <a:latin typeface="Calibri Light" panose="020F0302020204030204"/>
              </a:rPr>
              <a:t>st</a:t>
            </a:r>
            <a:r>
              <a:rPr lang="en-US" sz="2300" b="1" kern="1200" dirty="0">
                <a:solidFill>
                  <a:srgbClr val="ED7D31"/>
                </a:solidFill>
                <a:latin typeface="Calibri Light" panose="020F0302020204030204"/>
              </a:rPr>
              <a:t> March </a:t>
            </a:r>
            <a:r>
              <a:rPr lang="en-US" sz="2300" kern="1200" dirty="0" err="1">
                <a:solidFill>
                  <a:prstClr val="black"/>
                </a:solidFill>
                <a:latin typeface="Calibri Light" panose="020F0302020204030204"/>
              </a:rPr>
              <a:t>finalised</a:t>
            </a:r>
            <a:r>
              <a:rPr lang="en-US" sz="2300" kern="1200" dirty="0">
                <a:solidFill>
                  <a:prstClr val="black"/>
                </a:solidFill>
                <a:latin typeface="Calibri Light" panose="020F0302020204030204"/>
              </a:rPr>
              <a:t> the agreement on the </a:t>
            </a:r>
            <a:r>
              <a:rPr lang="en-US" sz="2300" b="1" u="sng" kern="1200" dirty="0">
                <a:solidFill>
                  <a:prstClr val="black"/>
                </a:solidFill>
                <a:latin typeface="Calibri Light" panose="020F0302020204030204"/>
              </a:rPr>
              <a:t>Spectrum part </a:t>
            </a:r>
            <a:r>
              <a:rPr lang="en-US" sz="2300" kern="1200" dirty="0">
                <a:solidFill>
                  <a:prstClr val="black"/>
                </a:solidFill>
                <a:latin typeface="Calibri Light" panose="020F0302020204030204"/>
              </a:rPr>
              <a:t>of the Code.</a:t>
            </a:r>
          </a:p>
          <a:p>
            <a:pPr marL="800100" lvl="1" indent="-342900">
              <a:spcBef>
                <a:spcPct val="0"/>
              </a:spcBef>
              <a:buClr>
                <a:prstClr val="black"/>
              </a:buClr>
              <a:buSzTx/>
              <a:buFont typeface="Wingdings" panose="05000000000000000000" pitchFamily="2" charset="2"/>
              <a:buChar char="ü"/>
              <a:defRPr/>
            </a:pPr>
            <a:endParaRPr lang="en-US" sz="100" kern="1200" dirty="0">
              <a:solidFill>
                <a:prstClr val="black"/>
              </a:solidFill>
              <a:latin typeface="Calibri Light" panose="020F0302020204030204"/>
            </a:endParaRPr>
          </a:p>
          <a:p>
            <a:pPr marL="800100" lvl="1" indent="-342900">
              <a:spcBef>
                <a:spcPct val="0"/>
              </a:spcBef>
              <a:buClr>
                <a:prstClr val="black"/>
              </a:buClr>
              <a:buSzTx/>
              <a:buFont typeface="Wingdings" panose="05000000000000000000" pitchFamily="2" charset="2"/>
              <a:buChar char="ü"/>
              <a:defRPr/>
            </a:pPr>
            <a:endParaRPr lang="en-US" sz="800" kern="1200" dirty="0">
              <a:solidFill>
                <a:prstClr val="black"/>
              </a:solidFill>
              <a:latin typeface="Calibri Light" panose="020F0302020204030204"/>
            </a:endParaRPr>
          </a:p>
          <a:p>
            <a:pPr marL="800100" lvl="1" indent="-342900">
              <a:spcBef>
                <a:spcPct val="0"/>
              </a:spcBef>
              <a:buClr>
                <a:prstClr val="black"/>
              </a:buClr>
              <a:buSzTx/>
              <a:buFont typeface="Wingdings" panose="05000000000000000000" pitchFamily="2" charset="2"/>
              <a:buChar char="ü"/>
              <a:defRPr/>
            </a:pPr>
            <a:r>
              <a:rPr lang="en-US" sz="2300" b="1" kern="1200" dirty="0">
                <a:solidFill>
                  <a:srgbClr val="0070C0"/>
                </a:solidFill>
                <a:latin typeface="Calibri Light" panose="020F0302020204030204"/>
              </a:rPr>
              <a:t>5</a:t>
            </a:r>
            <a:r>
              <a:rPr lang="en-US" sz="2300" b="1" kern="1200" baseline="30000" dirty="0">
                <a:solidFill>
                  <a:srgbClr val="0070C0"/>
                </a:solidFill>
                <a:latin typeface="Calibri Light" panose="020F0302020204030204"/>
              </a:rPr>
              <a:t>th</a:t>
            </a:r>
            <a:r>
              <a:rPr lang="en-US" sz="2300" b="1" kern="1200" dirty="0">
                <a:solidFill>
                  <a:srgbClr val="0070C0"/>
                </a:solidFill>
                <a:latin typeface="Calibri Light" panose="020F0302020204030204"/>
              </a:rPr>
              <a:t> </a:t>
            </a:r>
            <a:r>
              <a:rPr lang="en-US" sz="2300" kern="1200" dirty="0">
                <a:solidFill>
                  <a:prstClr val="black"/>
                </a:solidFill>
                <a:latin typeface="Calibri Light" panose="020F0302020204030204"/>
              </a:rPr>
              <a:t>(</a:t>
            </a:r>
            <a:r>
              <a:rPr lang="en-US" sz="2300" b="1" kern="1200" dirty="0">
                <a:solidFill>
                  <a:srgbClr val="ED7D31"/>
                </a:solidFill>
                <a:latin typeface="Calibri Light" panose="020F0302020204030204"/>
              </a:rPr>
              <a:t>20 March</a:t>
            </a:r>
            <a:r>
              <a:rPr lang="en-US" sz="2300" kern="1200" dirty="0">
                <a:solidFill>
                  <a:prstClr val="black"/>
                </a:solidFill>
                <a:latin typeface="Calibri Light" panose="020F0302020204030204"/>
              </a:rPr>
              <a:t>)</a:t>
            </a:r>
            <a:r>
              <a:rPr lang="en-US" sz="2300" b="1" kern="1200" dirty="0">
                <a:solidFill>
                  <a:srgbClr val="ED7D31"/>
                </a:solidFill>
                <a:latin typeface="Calibri Light" panose="020F0302020204030204"/>
              </a:rPr>
              <a:t> </a:t>
            </a:r>
            <a:r>
              <a:rPr lang="en-US" sz="2300" kern="1200" dirty="0">
                <a:solidFill>
                  <a:prstClr val="black"/>
                </a:solidFill>
                <a:latin typeface="Calibri Light" panose="020F0302020204030204"/>
              </a:rPr>
              <a:t>and</a:t>
            </a:r>
            <a:r>
              <a:rPr lang="en-US" sz="2300" b="1" kern="1200" dirty="0">
                <a:solidFill>
                  <a:prstClr val="black"/>
                </a:solidFill>
                <a:latin typeface="Calibri Light" panose="020F0302020204030204"/>
              </a:rPr>
              <a:t> </a:t>
            </a:r>
            <a:r>
              <a:rPr lang="en-US" sz="2300" b="1" kern="1200" dirty="0">
                <a:solidFill>
                  <a:srgbClr val="0070C0"/>
                </a:solidFill>
                <a:latin typeface="Calibri Light" panose="020F0302020204030204"/>
              </a:rPr>
              <a:t>6</a:t>
            </a:r>
            <a:r>
              <a:rPr lang="en-US" sz="2300" b="1" kern="1200" baseline="30000" dirty="0">
                <a:solidFill>
                  <a:srgbClr val="0070C0"/>
                </a:solidFill>
                <a:latin typeface="Calibri Light" panose="020F0302020204030204"/>
              </a:rPr>
              <a:t>th</a:t>
            </a:r>
            <a:r>
              <a:rPr lang="en-US" sz="2300" b="1" kern="1200" dirty="0">
                <a:solidFill>
                  <a:srgbClr val="0070C0"/>
                </a:solidFill>
                <a:latin typeface="Calibri Light" panose="020F0302020204030204"/>
              </a:rPr>
              <a:t> </a:t>
            </a:r>
            <a:r>
              <a:rPr lang="en-US" sz="2300" b="1" kern="1200" dirty="0" err="1">
                <a:solidFill>
                  <a:srgbClr val="0070C0"/>
                </a:solidFill>
                <a:latin typeface="Calibri Light" panose="020F0302020204030204"/>
              </a:rPr>
              <a:t>Trilogue</a:t>
            </a:r>
            <a:r>
              <a:rPr lang="en-US" sz="2300" b="1" kern="1200" dirty="0">
                <a:solidFill>
                  <a:srgbClr val="0070C0"/>
                </a:solidFill>
                <a:latin typeface="Calibri Light" panose="020F0302020204030204"/>
              </a:rPr>
              <a:t> </a:t>
            </a:r>
            <a:r>
              <a:rPr lang="en-US" sz="2300" kern="1200" dirty="0">
                <a:solidFill>
                  <a:prstClr val="black"/>
                </a:solidFill>
                <a:latin typeface="Calibri Light" panose="020F0302020204030204"/>
              </a:rPr>
              <a:t>(</a:t>
            </a:r>
            <a:r>
              <a:rPr lang="en-US" sz="2300" b="1" kern="1200" dirty="0">
                <a:solidFill>
                  <a:srgbClr val="ED7D31"/>
                </a:solidFill>
                <a:latin typeface="Calibri Light" panose="020F0302020204030204"/>
              </a:rPr>
              <a:t>25 Apr.</a:t>
            </a:r>
            <a:r>
              <a:rPr lang="en-US" sz="2300" kern="1200" dirty="0">
                <a:solidFill>
                  <a:prstClr val="black"/>
                </a:solidFill>
                <a:latin typeface="Calibri Light" panose="020F0302020204030204"/>
              </a:rPr>
              <a:t>)</a:t>
            </a:r>
            <a:r>
              <a:rPr lang="en-US" sz="2300" b="1" kern="1200" dirty="0">
                <a:solidFill>
                  <a:srgbClr val="ED7D31"/>
                </a:solidFill>
                <a:latin typeface="Calibri Light" panose="020F0302020204030204"/>
              </a:rPr>
              <a:t> </a:t>
            </a:r>
            <a:r>
              <a:rPr lang="en-US" sz="2300" kern="1200" dirty="0">
                <a:solidFill>
                  <a:prstClr val="black"/>
                </a:solidFill>
                <a:latin typeface="Calibri Light" panose="020F0302020204030204"/>
              </a:rPr>
              <a:t>explored the </a:t>
            </a:r>
            <a:r>
              <a:rPr lang="en-US" sz="2300" b="1" u="sng" kern="1200" dirty="0">
                <a:solidFill>
                  <a:prstClr val="black"/>
                </a:solidFill>
                <a:latin typeface="Calibri Light" panose="020F0302020204030204"/>
              </a:rPr>
              <a:t>access part </a:t>
            </a:r>
            <a:r>
              <a:rPr lang="en-US" sz="2300" kern="1200" dirty="0">
                <a:solidFill>
                  <a:prstClr val="black"/>
                </a:solidFill>
                <a:latin typeface="Calibri Light" panose="020F0302020204030204"/>
              </a:rPr>
              <a:t>not very successfully but agreed on </a:t>
            </a:r>
            <a:r>
              <a:rPr lang="en-US" sz="2300" b="1" u="sng" kern="1200" dirty="0">
                <a:solidFill>
                  <a:prstClr val="black"/>
                </a:solidFill>
                <a:latin typeface="Calibri Light" panose="020F0302020204030204"/>
              </a:rPr>
              <a:t>NRAs competences </a:t>
            </a:r>
            <a:r>
              <a:rPr lang="en-US" sz="2300" kern="1200" dirty="0">
                <a:solidFill>
                  <a:prstClr val="black"/>
                </a:solidFill>
                <a:latin typeface="Calibri Light" panose="020F0302020204030204"/>
              </a:rPr>
              <a:t>(Art.5)</a:t>
            </a:r>
          </a:p>
          <a:p>
            <a:pPr marL="800100" lvl="1" indent="-342900">
              <a:spcBef>
                <a:spcPct val="0"/>
              </a:spcBef>
              <a:buClr>
                <a:prstClr val="black"/>
              </a:buClr>
              <a:buSzTx/>
              <a:buFont typeface="Wingdings" panose="05000000000000000000" pitchFamily="2" charset="2"/>
              <a:buChar char="ü"/>
              <a:defRPr/>
            </a:pPr>
            <a:endParaRPr lang="en-US" sz="100" kern="1200" dirty="0">
              <a:solidFill>
                <a:prstClr val="black"/>
              </a:solidFill>
              <a:latin typeface="Calibri Light" panose="020F0302020204030204"/>
            </a:endParaRPr>
          </a:p>
          <a:p>
            <a:pPr marL="800100" lvl="1" indent="-342900">
              <a:spcBef>
                <a:spcPct val="0"/>
              </a:spcBef>
              <a:buClr>
                <a:prstClr val="black"/>
              </a:buClr>
              <a:buSzTx/>
              <a:buFont typeface="Wingdings" panose="05000000000000000000" pitchFamily="2" charset="2"/>
              <a:buChar char="ü"/>
              <a:defRPr/>
            </a:pPr>
            <a:endParaRPr lang="en-US" sz="800" b="1" kern="1200" dirty="0">
              <a:solidFill>
                <a:srgbClr val="ED7D31"/>
              </a:solidFill>
              <a:latin typeface="Calibri Light" panose="020F0302020204030204"/>
            </a:endParaRPr>
          </a:p>
          <a:p>
            <a:pPr marL="800100" lvl="1" indent="-342900">
              <a:spcBef>
                <a:spcPct val="0"/>
              </a:spcBef>
              <a:buClr>
                <a:prstClr val="black"/>
              </a:buClr>
              <a:buSzTx/>
              <a:buFont typeface="Wingdings" panose="05000000000000000000" pitchFamily="2" charset="2"/>
              <a:buChar char="ü"/>
              <a:defRPr/>
            </a:pPr>
            <a:r>
              <a:rPr lang="en-US" sz="2300" b="1" kern="1200" dirty="0">
                <a:solidFill>
                  <a:srgbClr val="0070C0"/>
                </a:solidFill>
                <a:latin typeface="Calibri Light" panose="020F0302020204030204"/>
              </a:rPr>
              <a:t>7</a:t>
            </a:r>
            <a:r>
              <a:rPr lang="en-US" sz="2300" b="1" kern="1200" baseline="30000" dirty="0">
                <a:solidFill>
                  <a:srgbClr val="0070C0"/>
                </a:solidFill>
                <a:latin typeface="Calibri Light" panose="020F0302020204030204"/>
              </a:rPr>
              <a:t>th</a:t>
            </a:r>
            <a:r>
              <a:rPr lang="en-US" sz="2300" b="1" kern="1200" dirty="0">
                <a:solidFill>
                  <a:srgbClr val="0070C0"/>
                </a:solidFill>
                <a:latin typeface="Calibri Light" panose="020F0302020204030204"/>
              </a:rPr>
              <a:t> Code </a:t>
            </a:r>
            <a:r>
              <a:rPr lang="en-US" sz="2300" b="1" kern="1200" dirty="0" err="1">
                <a:solidFill>
                  <a:srgbClr val="0070C0"/>
                </a:solidFill>
                <a:latin typeface="Calibri Light" panose="020F0302020204030204"/>
              </a:rPr>
              <a:t>Trilogue</a:t>
            </a:r>
            <a:r>
              <a:rPr lang="en-US" sz="2300" b="1" kern="1200" dirty="0">
                <a:solidFill>
                  <a:srgbClr val="0070C0"/>
                </a:solidFill>
                <a:latin typeface="Calibri Light" panose="020F0302020204030204"/>
              </a:rPr>
              <a:t> </a:t>
            </a:r>
            <a:r>
              <a:rPr lang="en-US" sz="2300" kern="1200" dirty="0">
                <a:solidFill>
                  <a:prstClr val="black"/>
                </a:solidFill>
                <a:latin typeface="Calibri Light" panose="020F0302020204030204"/>
              </a:rPr>
              <a:t>occurred on </a:t>
            </a:r>
            <a:r>
              <a:rPr lang="en-US" sz="2300" b="1" kern="1200" dirty="0">
                <a:solidFill>
                  <a:srgbClr val="ED7D31"/>
                </a:solidFill>
                <a:latin typeface="Calibri Light" panose="020F0302020204030204"/>
              </a:rPr>
              <a:t>22 May </a:t>
            </a:r>
            <a:r>
              <a:rPr lang="en-US" sz="2300" kern="1200" dirty="0">
                <a:solidFill>
                  <a:prstClr val="black"/>
                </a:solidFill>
                <a:latin typeface="Calibri Light" panose="020F0302020204030204"/>
              </a:rPr>
              <a:t>reached important breakthrough re. </a:t>
            </a:r>
            <a:r>
              <a:rPr lang="en-US" sz="2300" b="1" u="sng" kern="1200" dirty="0">
                <a:solidFill>
                  <a:prstClr val="black"/>
                </a:solidFill>
                <a:latin typeface="Calibri Light" panose="020F0302020204030204"/>
              </a:rPr>
              <a:t>access part &amp; associated governance (double lock)</a:t>
            </a:r>
          </a:p>
          <a:p>
            <a:pPr marL="800100" lvl="1" indent="-342900">
              <a:spcBef>
                <a:spcPct val="0"/>
              </a:spcBef>
              <a:buClr>
                <a:prstClr val="black"/>
              </a:buClr>
              <a:buSzTx/>
              <a:buFont typeface="Wingdings" panose="05000000000000000000" pitchFamily="2" charset="2"/>
              <a:buChar char="ü"/>
              <a:defRPr/>
            </a:pPr>
            <a:endParaRPr lang="en-US" sz="100" b="1" u="sng" kern="1200" dirty="0">
              <a:solidFill>
                <a:prstClr val="black"/>
              </a:solidFill>
              <a:latin typeface="Calibri Light" panose="020F0302020204030204"/>
            </a:endParaRPr>
          </a:p>
          <a:p>
            <a:pPr marL="800100" lvl="1" indent="-342900">
              <a:spcBef>
                <a:spcPct val="0"/>
              </a:spcBef>
              <a:buClr>
                <a:prstClr val="black"/>
              </a:buClr>
              <a:buSzTx/>
              <a:buFont typeface="Wingdings" panose="05000000000000000000" pitchFamily="2" charset="2"/>
              <a:buChar char="ü"/>
              <a:defRPr/>
            </a:pPr>
            <a:endParaRPr lang="en-US" sz="800" b="1" u="sng" kern="1200" dirty="0">
              <a:solidFill>
                <a:prstClr val="black"/>
              </a:solidFill>
              <a:latin typeface="Calibri Light" panose="020F0302020204030204"/>
            </a:endParaRPr>
          </a:p>
          <a:p>
            <a:pPr marL="800100" lvl="1" indent="-342900">
              <a:spcBef>
                <a:spcPct val="0"/>
              </a:spcBef>
              <a:buClr>
                <a:prstClr val="black"/>
              </a:buClr>
              <a:buSzTx/>
              <a:buFont typeface="Wingdings" panose="05000000000000000000" pitchFamily="2" charset="2"/>
              <a:buChar char="ü"/>
              <a:defRPr/>
            </a:pPr>
            <a:r>
              <a:rPr lang="en-US" sz="2300" b="1" kern="1200" dirty="0">
                <a:solidFill>
                  <a:srgbClr val="0070C0"/>
                </a:solidFill>
                <a:latin typeface="Calibri Light" panose="020F0302020204030204"/>
              </a:rPr>
              <a:t>8</a:t>
            </a:r>
            <a:r>
              <a:rPr lang="en-US" sz="2300" b="1" kern="1200" baseline="30000" dirty="0">
                <a:solidFill>
                  <a:srgbClr val="0070C0"/>
                </a:solidFill>
                <a:latin typeface="Calibri Light" panose="020F0302020204030204"/>
              </a:rPr>
              <a:t>th</a:t>
            </a:r>
            <a:r>
              <a:rPr lang="en-US" sz="2300" b="1" kern="1200" dirty="0">
                <a:solidFill>
                  <a:srgbClr val="0070C0"/>
                </a:solidFill>
                <a:latin typeface="Calibri Light" panose="020F0302020204030204"/>
              </a:rPr>
              <a:t> Code </a:t>
            </a:r>
            <a:r>
              <a:rPr lang="en-US" sz="2300" b="1" kern="1200" dirty="0" err="1">
                <a:solidFill>
                  <a:srgbClr val="0070C0"/>
                </a:solidFill>
                <a:latin typeface="Calibri Light" panose="020F0302020204030204"/>
              </a:rPr>
              <a:t>Trilogue</a:t>
            </a:r>
            <a:r>
              <a:rPr lang="en-US" sz="2300" b="1" kern="1200" dirty="0">
                <a:solidFill>
                  <a:srgbClr val="0070C0"/>
                </a:solidFill>
                <a:latin typeface="Calibri Light" panose="020F0302020204030204"/>
              </a:rPr>
              <a:t> </a:t>
            </a:r>
            <a:r>
              <a:rPr lang="en-US" sz="2300" kern="1200" dirty="0">
                <a:solidFill>
                  <a:prstClr val="black"/>
                </a:solidFill>
                <a:latin typeface="Calibri Light" panose="020F0302020204030204"/>
              </a:rPr>
              <a:t>occurred on </a:t>
            </a:r>
            <a:r>
              <a:rPr lang="en-US" sz="2300" b="1" kern="1200" dirty="0">
                <a:solidFill>
                  <a:srgbClr val="ED7D31"/>
                </a:solidFill>
                <a:latin typeface="Calibri Light" panose="020F0302020204030204"/>
              </a:rPr>
              <a:t>5 June (Intra EU-calls and BEREC Regulation</a:t>
            </a:r>
            <a:r>
              <a:rPr lang="en-US" sz="2300" b="1" kern="1200" dirty="0" smtClean="0">
                <a:solidFill>
                  <a:srgbClr val="ED7D31"/>
                </a:solidFill>
                <a:latin typeface="Calibri Light" panose="020F0302020204030204"/>
              </a:rPr>
              <a:t>) </a:t>
            </a:r>
            <a:r>
              <a:rPr lang="en-US" sz="2300" b="1" kern="1200" dirty="0" smtClean="0">
                <a:latin typeface="Calibri Light" panose="020F0302020204030204"/>
              </a:rPr>
              <a:t>and political agreement</a:t>
            </a:r>
            <a:endParaRPr lang="en-US" sz="2300" kern="1200" dirty="0">
              <a:solidFill>
                <a:prstClr val="black"/>
              </a:solidFill>
              <a:latin typeface="Calibri Light" panose="020F0302020204030204"/>
            </a:endParaRPr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112350-7D1F-4F7B-A7EF-9C24A53D12C6}" type="slidenum">
              <a:rPr lang="de-DE" smtClean="0"/>
              <a:pPr/>
              <a:t>34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0814526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112350-7D1F-4F7B-A7EF-9C24A53D12C6}" type="slidenum">
              <a:rPr lang="de-DE" smtClean="0"/>
              <a:pPr/>
              <a:t>35</a:t>
            </a:fld>
            <a:endParaRPr lang="de-DE" dirty="0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721222" y="908720"/>
            <a:ext cx="8101012" cy="5146675"/>
          </a:xfrm>
        </p:spPr>
        <p:txBody>
          <a:bodyPr/>
          <a:lstStyle/>
          <a:p>
            <a:r>
              <a:rPr lang="de-DE" dirty="0" smtClean="0"/>
              <a:t>Art. 74 EECC </a:t>
            </a:r>
            <a:r>
              <a:rPr lang="de-DE" dirty="0" err="1" smtClean="0"/>
              <a:t>dealing</a:t>
            </a:r>
            <a:r>
              <a:rPr lang="de-DE" dirty="0" smtClean="0"/>
              <a:t> with </a:t>
            </a:r>
            <a:r>
              <a:rPr lang="de-DE" dirty="0" err="1" smtClean="0"/>
              <a:t>price</a:t>
            </a:r>
            <a:r>
              <a:rPr lang="de-DE" dirty="0" smtClean="0"/>
              <a:t> </a:t>
            </a:r>
            <a:r>
              <a:rPr lang="de-DE" dirty="0" err="1" smtClean="0"/>
              <a:t>control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cost</a:t>
            </a:r>
            <a:r>
              <a:rPr lang="de-DE" dirty="0" smtClean="0"/>
              <a:t> </a:t>
            </a:r>
            <a:r>
              <a:rPr lang="de-DE" dirty="0" err="1" smtClean="0"/>
              <a:t>accounting</a:t>
            </a:r>
            <a:r>
              <a:rPr lang="de-DE" dirty="0" smtClean="0"/>
              <a:t> </a:t>
            </a:r>
            <a:r>
              <a:rPr lang="de-DE" dirty="0" err="1" smtClean="0"/>
              <a:t>obligations</a:t>
            </a:r>
            <a:r>
              <a:rPr lang="de-DE" dirty="0" smtClean="0"/>
              <a:t> (</a:t>
            </a:r>
            <a:r>
              <a:rPr lang="de-DE" dirty="0" err="1" smtClean="0"/>
              <a:t>formerly</a:t>
            </a:r>
            <a:r>
              <a:rPr lang="de-DE" dirty="0" smtClean="0"/>
              <a:t> Art. 13 AD) </a:t>
            </a:r>
            <a:r>
              <a:rPr lang="de-DE" dirty="0" err="1" smtClean="0"/>
              <a:t>includes</a:t>
            </a:r>
            <a:r>
              <a:rPr lang="de-DE" dirty="0" smtClean="0"/>
              <a:t> </a:t>
            </a:r>
            <a:r>
              <a:rPr lang="de-DE" dirty="0" err="1" smtClean="0"/>
              <a:t>now</a:t>
            </a:r>
            <a:r>
              <a:rPr lang="de-DE" dirty="0" smtClean="0"/>
              <a:t> also </a:t>
            </a:r>
            <a:r>
              <a:rPr lang="de-DE" dirty="0" err="1" smtClean="0"/>
              <a:t>the</a:t>
            </a:r>
            <a:r>
              <a:rPr lang="de-DE" dirty="0" smtClean="0"/>
              <a:t> ERT:</a:t>
            </a:r>
          </a:p>
          <a:p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Thus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importance</a:t>
            </a:r>
            <a:r>
              <a:rPr lang="de-DE" dirty="0" smtClean="0"/>
              <a:t> of </a:t>
            </a:r>
            <a:r>
              <a:rPr lang="de-DE" dirty="0" err="1" smtClean="0"/>
              <a:t>the</a:t>
            </a:r>
            <a:r>
              <a:rPr lang="de-DE" dirty="0" smtClean="0"/>
              <a:t> ERT </a:t>
            </a:r>
            <a:r>
              <a:rPr lang="de-DE" dirty="0" err="1" smtClean="0"/>
              <a:t>increases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now</a:t>
            </a:r>
            <a:r>
              <a:rPr lang="de-DE" dirty="0" smtClean="0"/>
              <a:t> „</a:t>
            </a:r>
            <a:r>
              <a:rPr lang="de-DE" dirty="0" err="1" smtClean="0"/>
              <a:t>upgraded</a:t>
            </a:r>
            <a:r>
              <a:rPr lang="de-DE" dirty="0" smtClean="0"/>
              <a:t>“ </a:t>
            </a:r>
            <a:r>
              <a:rPr lang="de-DE" dirty="0" err="1" smtClean="0"/>
              <a:t>as</a:t>
            </a:r>
            <a:r>
              <a:rPr lang="de-DE" dirty="0" smtClean="0"/>
              <a:t> an </a:t>
            </a:r>
            <a:r>
              <a:rPr lang="de-DE" dirty="0" err="1" smtClean="0"/>
              <a:t>instrument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Directive</a:t>
            </a:r>
            <a:r>
              <a:rPr lang="de-DE" dirty="0" smtClean="0"/>
              <a:t> </a:t>
            </a:r>
            <a:r>
              <a:rPr lang="de-DE" dirty="0" err="1" smtClean="0"/>
              <a:t>instead</a:t>
            </a:r>
            <a:r>
              <a:rPr lang="de-DE" dirty="0" smtClean="0"/>
              <a:t> of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Recommendation</a:t>
            </a:r>
            <a:r>
              <a:rPr lang="de-DE" dirty="0" smtClean="0"/>
              <a:t> on non-</a:t>
            </a:r>
            <a:r>
              <a:rPr lang="de-DE" dirty="0" err="1" smtClean="0"/>
              <a:t>discrimination</a:t>
            </a:r>
            <a:r>
              <a:rPr lang="de-DE" dirty="0" smtClean="0"/>
              <a:t> </a:t>
            </a:r>
            <a:r>
              <a:rPr lang="de-DE" dirty="0" err="1" smtClean="0"/>
              <a:t>obligations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costing</a:t>
            </a:r>
            <a:r>
              <a:rPr lang="de-DE" dirty="0" smtClean="0"/>
              <a:t> </a:t>
            </a:r>
            <a:r>
              <a:rPr lang="de-DE" dirty="0" err="1" smtClean="0"/>
              <a:t>methodologies</a:t>
            </a:r>
            <a:r>
              <a:rPr lang="de-DE" dirty="0" smtClean="0"/>
              <a:t> 2013/466/EU.</a:t>
            </a:r>
          </a:p>
          <a:p>
            <a:r>
              <a:rPr lang="de-DE" dirty="0" smtClean="0"/>
              <a:t>Art. 75 – Price </a:t>
            </a:r>
            <a:r>
              <a:rPr lang="de-DE" dirty="0" err="1" smtClean="0"/>
              <a:t>cap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MTRs </a:t>
            </a:r>
            <a:r>
              <a:rPr lang="de-DE" dirty="0" err="1" smtClean="0"/>
              <a:t>and</a:t>
            </a:r>
            <a:r>
              <a:rPr lang="de-DE" dirty="0" smtClean="0"/>
              <a:t> FTRs </a:t>
            </a:r>
            <a:r>
              <a:rPr lang="de-DE" dirty="0" err="1" smtClean="0"/>
              <a:t>by</a:t>
            </a:r>
            <a:r>
              <a:rPr lang="de-DE" dirty="0" smtClean="0"/>
              <a:t> a </a:t>
            </a:r>
            <a:r>
              <a:rPr lang="de-DE" dirty="0" err="1" smtClean="0"/>
              <a:t>delegated</a:t>
            </a:r>
            <a:r>
              <a:rPr lang="de-DE" dirty="0" smtClean="0"/>
              <a:t> </a:t>
            </a:r>
            <a:r>
              <a:rPr lang="de-DE" dirty="0" err="1" smtClean="0"/>
              <a:t>act</a:t>
            </a:r>
            <a:r>
              <a:rPr lang="de-DE" dirty="0" smtClean="0"/>
              <a:t> of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Commission</a:t>
            </a:r>
            <a:r>
              <a:rPr lang="de-DE" dirty="0" smtClean="0"/>
              <a:t> (</a:t>
            </a:r>
            <a:r>
              <a:rPr lang="de-DE" dirty="0" err="1" smtClean="0"/>
              <a:t>see</a:t>
            </a:r>
            <a:r>
              <a:rPr lang="de-DE" dirty="0" smtClean="0"/>
              <a:t> </a:t>
            </a:r>
            <a:r>
              <a:rPr lang="de-DE" dirty="0" err="1" smtClean="0"/>
              <a:t>below</a:t>
            </a:r>
            <a:r>
              <a:rPr lang="de-DE" dirty="0" smtClean="0"/>
              <a:t>)</a:t>
            </a:r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132856"/>
            <a:ext cx="7850634" cy="15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684213" y="52388"/>
            <a:ext cx="6021387" cy="496887"/>
          </a:xfrm>
        </p:spPr>
        <p:txBody>
          <a:bodyPr/>
          <a:lstStyle/>
          <a:p>
            <a:r>
              <a:rPr lang="de-DE" dirty="0" err="1" smtClean="0"/>
              <a:t>Remedies</a:t>
            </a:r>
            <a:r>
              <a:rPr lang="de-DE" dirty="0" smtClean="0"/>
              <a:t> – Art. 72 – 73, 74, 76 – 81 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6960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Spectrum</a:t>
            </a:r>
            <a:r>
              <a:rPr lang="de-DE" dirty="0" smtClean="0"/>
              <a:t> (1)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512" y="620688"/>
            <a:ext cx="8712968" cy="5290691"/>
          </a:xfrm>
        </p:spPr>
        <p:txBody>
          <a:bodyPr/>
          <a:lstStyle/>
          <a:p>
            <a:r>
              <a:rPr lang="de-DE" b="1" dirty="0" smtClean="0">
                <a:solidFill>
                  <a:schemeClr val="tx2"/>
                </a:solidFill>
              </a:rPr>
              <a:t>Agreement in </a:t>
            </a:r>
            <a:r>
              <a:rPr lang="de-DE" b="1" dirty="0" err="1" smtClean="0">
                <a:solidFill>
                  <a:schemeClr val="tx2"/>
                </a:solidFill>
              </a:rPr>
              <a:t>trilogue</a:t>
            </a:r>
            <a:r>
              <a:rPr lang="de-DE" b="1" dirty="0" smtClean="0">
                <a:solidFill>
                  <a:schemeClr val="tx2"/>
                </a:solidFill>
              </a:rPr>
              <a:t> on 1st March </a:t>
            </a:r>
            <a:r>
              <a:rPr lang="hu-HU" b="1" dirty="0" smtClean="0">
                <a:solidFill>
                  <a:schemeClr val="tx2"/>
                </a:solidFill>
              </a:rPr>
              <a:t>2018</a:t>
            </a:r>
            <a:endParaRPr lang="hu-HU" b="1" dirty="0">
              <a:solidFill>
                <a:schemeClr val="tx2"/>
              </a:solidFill>
            </a:endParaRPr>
          </a:p>
          <a:p>
            <a:pPr lvl="1"/>
            <a:r>
              <a:rPr lang="hu-HU" b="1" dirty="0">
                <a:solidFill>
                  <a:schemeClr val="tx2"/>
                </a:solidFill>
              </a:rPr>
              <a:t>Minimum licence duration</a:t>
            </a:r>
          </a:p>
          <a:p>
            <a:pPr lvl="2"/>
            <a:r>
              <a:rPr lang="en-US" dirty="0"/>
              <a:t>Member </a:t>
            </a:r>
            <a:r>
              <a:rPr lang="hu-HU" dirty="0"/>
              <a:t>S</a:t>
            </a:r>
            <a:r>
              <a:rPr lang="en-US" dirty="0" err="1"/>
              <a:t>tates</a:t>
            </a:r>
            <a:r>
              <a:rPr lang="en-US" dirty="0"/>
              <a:t> will be obliged to license spectrum use for at least 15 years</a:t>
            </a:r>
          </a:p>
          <a:p>
            <a:pPr lvl="2"/>
            <a:r>
              <a:rPr lang="en-US" dirty="0"/>
              <a:t>The initial </a:t>
            </a:r>
            <a:r>
              <a:rPr lang="en-US" dirty="0" err="1"/>
              <a:t>licence</a:t>
            </a:r>
            <a:r>
              <a:rPr lang="en-US" dirty="0"/>
              <a:t> can be prolonged to </a:t>
            </a:r>
            <a:r>
              <a:rPr lang="hu-HU" dirty="0"/>
              <a:t>20</a:t>
            </a:r>
            <a:r>
              <a:rPr lang="en-US" dirty="0"/>
              <a:t> years</a:t>
            </a:r>
          </a:p>
          <a:p>
            <a:pPr lvl="2"/>
            <a:r>
              <a:rPr lang="en-US" dirty="0"/>
              <a:t>Criteria for prolongation include efficient spectrum use and technological evolution</a:t>
            </a:r>
            <a:endParaRPr lang="hu-HU" dirty="0"/>
          </a:p>
          <a:p>
            <a:pPr lvl="1"/>
            <a:r>
              <a:rPr lang="hu-HU" b="1" dirty="0">
                <a:solidFill>
                  <a:schemeClr val="tx2"/>
                </a:solidFill>
              </a:rPr>
              <a:t>Peer review</a:t>
            </a:r>
          </a:p>
          <a:p>
            <a:pPr lvl="2"/>
            <a:r>
              <a:rPr lang="en-US" b="1" dirty="0"/>
              <a:t>Voluntary</a:t>
            </a:r>
            <a:r>
              <a:rPr lang="en-US" dirty="0"/>
              <a:t> peer review process for national spectrum assignments, led by the </a:t>
            </a:r>
            <a:r>
              <a:rPr lang="hu-HU" dirty="0"/>
              <a:t>RSPG </a:t>
            </a:r>
            <a:r>
              <a:rPr lang="hu-HU" dirty="0" smtClean="0"/>
              <a:t>(</a:t>
            </a:r>
            <a:r>
              <a:rPr lang="en-US" dirty="0" smtClean="0"/>
              <a:t>EP </a:t>
            </a:r>
            <a:r>
              <a:rPr lang="en-US" dirty="0"/>
              <a:t>and the Commission wanted an obligatory procedure headed by BEREC</a:t>
            </a:r>
            <a:r>
              <a:rPr lang="hu-HU" dirty="0"/>
              <a:t>)</a:t>
            </a:r>
            <a:endParaRPr lang="en-US" dirty="0"/>
          </a:p>
          <a:p>
            <a:pPr lvl="2"/>
            <a:r>
              <a:rPr lang="en-US" dirty="0"/>
              <a:t>Member </a:t>
            </a:r>
            <a:r>
              <a:rPr lang="en-US" dirty="0" smtClean="0"/>
              <a:t>States </a:t>
            </a:r>
            <a:r>
              <a:rPr lang="en-US" dirty="0"/>
              <a:t>can request a meeting of the </a:t>
            </a:r>
            <a:r>
              <a:rPr lang="en-US" i="1" dirty="0"/>
              <a:t>Peer Review Forum</a:t>
            </a:r>
            <a:r>
              <a:rPr lang="en-US" dirty="0"/>
              <a:t> </a:t>
            </a:r>
            <a:r>
              <a:rPr lang="en-US" dirty="0" err="1"/>
              <a:t>organised</a:t>
            </a:r>
            <a:r>
              <a:rPr lang="en-US" dirty="0"/>
              <a:t> by RSPG</a:t>
            </a:r>
          </a:p>
          <a:p>
            <a:pPr lvl="2"/>
            <a:r>
              <a:rPr lang="en-US" dirty="0"/>
              <a:t>N</a:t>
            </a:r>
            <a:r>
              <a:rPr lang="en-US" dirty="0" smtClean="0"/>
              <a:t>o </a:t>
            </a:r>
            <a:r>
              <a:rPr lang="en-US" dirty="0"/>
              <a:t>specific automatic triggers that would set the process in </a:t>
            </a:r>
            <a:r>
              <a:rPr lang="en-US" dirty="0" smtClean="0"/>
              <a:t>motion</a:t>
            </a:r>
            <a:r>
              <a:rPr lang="en-US" dirty="0"/>
              <a:t/>
            </a:r>
            <a:br>
              <a:rPr lang="en-US" dirty="0"/>
            </a:b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112350-7D1F-4F7B-A7EF-9C24A53D12C6}" type="slidenum">
              <a:rPr lang="de-DE" smtClean="0"/>
              <a:pPr/>
              <a:t>36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5973203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Spectrum</a:t>
            </a:r>
            <a:r>
              <a:rPr lang="de-DE" dirty="0" smtClean="0"/>
              <a:t> (2)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hu-HU" b="1" dirty="0">
                <a:solidFill>
                  <a:schemeClr val="tx2"/>
                </a:solidFill>
              </a:rPr>
              <a:t>5G Spectrum</a:t>
            </a:r>
          </a:p>
          <a:p>
            <a:pPr lvl="2"/>
            <a:r>
              <a:rPr lang="en-US" dirty="0"/>
              <a:t>31 December 2020: deadline for </a:t>
            </a:r>
            <a:r>
              <a:rPr lang="en-US" dirty="0" smtClean="0"/>
              <a:t>Member </a:t>
            </a:r>
            <a:r>
              <a:rPr lang="en-US" dirty="0"/>
              <a:t>S</a:t>
            </a:r>
            <a:r>
              <a:rPr lang="en-US" dirty="0" smtClean="0"/>
              <a:t>tates </a:t>
            </a:r>
            <a:r>
              <a:rPr lang="en-US" dirty="0"/>
              <a:t>to allow the use of spectrum in the 3.4-3.8 GHz and 24.25-27.5 GHz (26 GHz band) for 5G</a:t>
            </a:r>
          </a:p>
          <a:p>
            <a:pPr lvl="2"/>
            <a:r>
              <a:rPr lang="en-US" dirty="0"/>
              <a:t>Possibility to delay for up to 2.5 </a:t>
            </a:r>
            <a:r>
              <a:rPr lang="en-US" dirty="0" smtClean="0"/>
              <a:t>years</a:t>
            </a:r>
          </a:p>
          <a:p>
            <a:pPr lvl="1"/>
            <a:r>
              <a:rPr lang="en-US" dirty="0" smtClean="0"/>
              <a:t>The originally foreseen large number of Implementing Acts was deleted. 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112350-7D1F-4F7B-A7EF-9C24A53D12C6}" type="slidenum">
              <a:rPr lang="de-DE" smtClean="0"/>
              <a:pPr/>
              <a:t>37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8550105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Next </a:t>
            </a:r>
            <a:r>
              <a:rPr lang="de-DE" dirty="0" err="1" smtClean="0"/>
              <a:t>Steps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Consolidation</a:t>
            </a:r>
            <a:r>
              <a:rPr lang="de-DE" dirty="0" smtClean="0"/>
              <a:t> of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texts</a:t>
            </a:r>
            <a:r>
              <a:rPr lang="de-DE" dirty="0" smtClean="0"/>
              <a:t> in all </a:t>
            </a:r>
            <a:r>
              <a:rPr lang="de-DE" dirty="0" err="1" smtClean="0"/>
              <a:t>language</a:t>
            </a:r>
            <a:r>
              <a:rPr lang="de-DE" dirty="0" smtClean="0"/>
              <a:t> </a:t>
            </a:r>
            <a:r>
              <a:rPr lang="de-DE" dirty="0" err="1" smtClean="0"/>
              <a:t>versions</a:t>
            </a:r>
            <a:endParaRPr lang="de-DE" dirty="0" smtClean="0"/>
          </a:p>
          <a:p>
            <a:r>
              <a:rPr lang="de-DE" dirty="0" smtClean="0"/>
              <a:t>Formal </a:t>
            </a:r>
            <a:r>
              <a:rPr lang="de-DE" dirty="0" err="1" smtClean="0"/>
              <a:t>adoption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Council on 4th </a:t>
            </a:r>
            <a:r>
              <a:rPr lang="de-DE" dirty="0" err="1" smtClean="0"/>
              <a:t>Dec</a:t>
            </a:r>
            <a:r>
              <a:rPr lang="de-DE" dirty="0" smtClean="0"/>
              <a:t>. 2018</a:t>
            </a:r>
          </a:p>
          <a:p>
            <a:r>
              <a:rPr lang="de-DE" dirty="0" smtClean="0"/>
              <a:t>Formal </a:t>
            </a:r>
            <a:r>
              <a:rPr lang="de-DE" dirty="0" err="1" smtClean="0"/>
              <a:t>adoption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EP-</a:t>
            </a:r>
            <a:r>
              <a:rPr lang="de-DE" dirty="0" err="1" smtClean="0"/>
              <a:t>Plenary</a:t>
            </a:r>
            <a:r>
              <a:rPr lang="de-DE" dirty="0" smtClean="0"/>
              <a:t> 14th Nov. 2018</a:t>
            </a:r>
          </a:p>
          <a:p>
            <a:r>
              <a:rPr lang="de-DE" dirty="0" err="1" smtClean="0"/>
              <a:t>Publication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OJ on 17th </a:t>
            </a:r>
            <a:r>
              <a:rPr lang="de-DE" dirty="0" err="1" smtClean="0"/>
              <a:t>Dec</a:t>
            </a:r>
            <a:r>
              <a:rPr lang="de-DE" dirty="0" smtClean="0"/>
              <a:t>. 2018: </a:t>
            </a:r>
            <a:br>
              <a:rPr lang="de-DE" dirty="0" smtClean="0"/>
            </a:br>
            <a:r>
              <a:rPr lang="de-DE" dirty="0" smtClean="0">
                <a:hlinkClick r:id="rId2"/>
              </a:rPr>
              <a:t>https</a:t>
            </a:r>
            <a:r>
              <a:rPr lang="de-DE" dirty="0">
                <a:hlinkClick r:id="rId2"/>
              </a:rPr>
              <a:t>://eur-lex.europa.eu/legal-content/EN/TXT/?uri=CELEX:32018L1972</a:t>
            </a:r>
            <a:r>
              <a:rPr lang="de-DE" dirty="0"/>
              <a:t> </a:t>
            </a:r>
            <a:endParaRPr lang="de-DE" dirty="0" smtClean="0"/>
          </a:p>
          <a:p>
            <a:r>
              <a:rPr lang="de-DE" dirty="0" err="1" smtClean="0"/>
              <a:t>Following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24-months </a:t>
            </a:r>
            <a:r>
              <a:rPr lang="de-DE" dirty="0" err="1" smtClean="0"/>
              <a:t>transposition</a:t>
            </a:r>
            <a:r>
              <a:rPr lang="de-DE" dirty="0" smtClean="0"/>
              <a:t> </a:t>
            </a:r>
            <a:r>
              <a:rPr lang="de-DE" dirty="0" err="1" smtClean="0"/>
              <a:t>period</a:t>
            </a:r>
            <a:r>
              <a:rPr lang="de-DE" dirty="0" smtClean="0"/>
              <a:t> </a:t>
            </a:r>
            <a:r>
              <a:rPr lang="de-DE" dirty="0" err="1" smtClean="0"/>
              <a:t>started</a:t>
            </a:r>
            <a:endParaRPr lang="de-DE" dirty="0" smtClean="0"/>
          </a:p>
          <a:p>
            <a:r>
              <a:rPr lang="de-DE" dirty="0" smtClean="0"/>
              <a:t>I.e.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framework</a:t>
            </a:r>
            <a:r>
              <a:rPr lang="de-DE" dirty="0" smtClean="0"/>
              <a:t> </a:t>
            </a:r>
            <a:r>
              <a:rPr lang="de-DE" dirty="0" err="1" smtClean="0"/>
              <a:t>transposed</a:t>
            </a:r>
            <a:r>
              <a:rPr lang="de-DE" dirty="0" smtClean="0"/>
              <a:t> </a:t>
            </a:r>
            <a:r>
              <a:rPr lang="de-DE" dirty="0" err="1" smtClean="0"/>
              <a:t>into</a:t>
            </a:r>
            <a:r>
              <a:rPr lang="de-DE" dirty="0" smtClean="0"/>
              <a:t> national </a:t>
            </a:r>
            <a:r>
              <a:rPr lang="de-DE" dirty="0" err="1" smtClean="0"/>
              <a:t>law</a:t>
            </a:r>
            <a:r>
              <a:rPr lang="de-DE" dirty="0" smtClean="0"/>
              <a:t> will </a:t>
            </a:r>
            <a:r>
              <a:rPr lang="de-DE" dirty="0" err="1" smtClean="0"/>
              <a:t>likely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applied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of 2021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112350-7D1F-4F7B-A7EF-9C24A53D12C6}" type="slidenum">
              <a:rPr lang="de-DE" smtClean="0"/>
              <a:pPr/>
              <a:t>38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087812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Objectives</a:t>
            </a:r>
            <a:r>
              <a:rPr lang="de-DE" dirty="0" smtClean="0"/>
              <a:t> </a:t>
            </a:r>
            <a:r>
              <a:rPr lang="de-DE" dirty="0"/>
              <a:t>a</a:t>
            </a:r>
            <a:r>
              <a:rPr lang="de-DE" dirty="0" smtClean="0"/>
              <a:t>nd </a:t>
            </a:r>
            <a:r>
              <a:rPr lang="de-DE" dirty="0" err="1" smtClean="0"/>
              <a:t>market</a:t>
            </a:r>
            <a:r>
              <a:rPr lang="de-DE" dirty="0" smtClean="0"/>
              <a:t> </a:t>
            </a:r>
            <a:r>
              <a:rPr lang="de-DE" dirty="0" err="1" smtClean="0"/>
              <a:t>regulation</a:t>
            </a:r>
            <a:r>
              <a:rPr lang="de-DE" dirty="0" smtClean="0"/>
              <a:t> (1)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7504" y="692696"/>
            <a:ext cx="8928992" cy="5434707"/>
          </a:xfrm>
        </p:spPr>
        <p:txBody>
          <a:bodyPr/>
          <a:lstStyle/>
          <a:p>
            <a:r>
              <a:rPr lang="de-DE" dirty="0" smtClean="0"/>
              <a:t>New </a:t>
            </a:r>
            <a:r>
              <a:rPr lang="de-DE" dirty="0" err="1" smtClean="0"/>
              <a:t>objective</a:t>
            </a:r>
            <a:r>
              <a:rPr lang="de-DE" dirty="0" smtClean="0"/>
              <a:t> in Art. 3 EECC: </a:t>
            </a:r>
            <a:r>
              <a:rPr lang="de-DE" b="1" dirty="0" err="1" smtClean="0"/>
              <a:t>connectivity</a:t>
            </a:r>
            <a:r>
              <a:rPr lang="de-DE" dirty="0" smtClean="0"/>
              <a:t>, </a:t>
            </a:r>
            <a:r>
              <a:rPr lang="de-DE" dirty="0" err="1" smtClean="0"/>
              <a:t>access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, and </a:t>
            </a:r>
            <a:r>
              <a:rPr lang="de-DE" dirty="0" err="1" smtClean="0"/>
              <a:t>take-up</a:t>
            </a:r>
            <a:r>
              <a:rPr lang="de-DE" dirty="0" smtClean="0"/>
              <a:t> of VHCN, i.e.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emphasis</a:t>
            </a:r>
            <a:r>
              <a:rPr lang="de-DE" dirty="0" smtClean="0"/>
              <a:t> on </a:t>
            </a:r>
            <a:r>
              <a:rPr lang="de-DE" dirty="0" err="1" smtClean="0"/>
              <a:t>incentives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invest</a:t>
            </a:r>
            <a:r>
              <a:rPr lang="de-DE" dirty="0" smtClean="0"/>
              <a:t> in </a:t>
            </a:r>
            <a:r>
              <a:rPr lang="de-DE" dirty="0" err="1" smtClean="0"/>
              <a:t>very</a:t>
            </a:r>
            <a:r>
              <a:rPr lang="de-DE" dirty="0" smtClean="0"/>
              <a:t> high </a:t>
            </a:r>
            <a:r>
              <a:rPr lang="de-DE" dirty="0" err="1" smtClean="0"/>
              <a:t>capacity</a:t>
            </a:r>
            <a:r>
              <a:rPr lang="de-DE" dirty="0" smtClean="0"/>
              <a:t> </a:t>
            </a:r>
            <a:r>
              <a:rPr lang="de-DE" dirty="0" err="1" smtClean="0"/>
              <a:t>networks</a:t>
            </a:r>
            <a:r>
              <a:rPr lang="de-DE" dirty="0" smtClean="0"/>
              <a:t> (VHCN),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means</a:t>
            </a:r>
            <a:r>
              <a:rPr lang="de-DE" dirty="0" smtClean="0"/>
              <a:t> a </a:t>
            </a:r>
            <a:r>
              <a:rPr lang="de-DE" dirty="0" err="1" smtClean="0"/>
              <a:t>preference</a:t>
            </a:r>
            <a:r>
              <a:rPr lang="de-DE" dirty="0" smtClean="0"/>
              <a:t> for </a:t>
            </a:r>
            <a:r>
              <a:rPr lang="de-DE" dirty="0" err="1" smtClean="0"/>
              <a:t>fibre</a:t>
            </a:r>
            <a:r>
              <a:rPr lang="de-DE" dirty="0" smtClean="0"/>
              <a:t> </a:t>
            </a:r>
            <a:r>
              <a:rPr lang="de-DE" dirty="0" err="1" smtClean="0"/>
              <a:t>networks</a:t>
            </a:r>
            <a:endParaRPr lang="de-DE" dirty="0" smtClean="0"/>
          </a:p>
          <a:p>
            <a:r>
              <a:rPr lang="de-DE" dirty="0" smtClean="0"/>
              <a:t>Promote </a:t>
            </a:r>
            <a:r>
              <a:rPr lang="de-DE" b="1" dirty="0" err="1" smtClean="0"/>
              <a:t>competition</a:t>
            </a:r>
            <a:r>
              <a:rPr lang="de-DE" dirty="0" smtClean="0"/>
              <a:t>, </a:t>
            </a:r>
            <a:r>
              <a:rPr lang="de-DE" dirty="0" err="1" smtClean="0"/>
              <a:t>including</a:t>
            </a:r>
            <a:r>
              <a:rPr lang="de-DE" dirty="0" smtClean="0"/>
              <a:t> </a:t>
            </a:r>
            <a:r>
              <a:rPr lang="de-DE" dirty="0" err="1" smtClean="0"/>
              <a:t>efficient</a:t>
            </a:r>
            <a:r>
              <a:rPr lang="de-DE" dirty="0" smtClean="0"/>
              <a:t> </a:t>
            </a:r>
            <a:r>
              <a:rPr lang="de-DE" dirty="0" err="1" smtClean="0"/>
              <a:t>infrastructure</a:t>
            </a:r>
            <a:r>
              <a:rPr lang="de-DE" dirty="0" err="1"/>
              <a:t>-</a:t>
            </a:r>
            <a:r>
              <a:rPr lang="de-DE" dirty="0" err="1" smtClean="0"/>
              <a:t>based</a:t>
            </a:r>
            <a:r>
              <a:rPr lang="de-DE" dirty="0" smtClean="0"/>
              <a:t> </a:t>
            </a:r>
            <a:r>
              <a:rPr lang="de-DE" dirty="0" err="1" smtClean="0"/>
              <a:t>competition</a:t>
            </a:r>
            <a:endParaRPr lang="de-DE" dirty="0" smtClean="0"/>
          </a:p>
          <a:p>
            <a:r>
              <a:rPr lang="de-DE" dirty="0" err="1" smtClean="0"/>
              <a:t>Contribute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development</a:t>
            </a:r>
            <a:r>
              <a:rPr lang="de-DE" dirty="0" smtClean="0"/>
              <a:t> of </a:t>
            </a:r>
            <a:r>
              <a:rPr lang="de-DE" dirty="0" err="1" smtClean="0"/>
              <a:t>the</a:t>
            </a:r>
            <a:r>
              <a:rPr lang="de-DE" dirty="0" smtClean="0"/>
              <a:t> internal </a:t>
            </a:r>
            <a:r>
              <a:rPr lang="de-DE" dirty="0" err="1" smtClean="0"/>
              <a:t>market</a:t>
            </a:r>
            <a:r>
              <a:rPr lang="de-DE" dirty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removing</a:t>
            </a:r>
            <a:r>
              <a:rPr lang="de-DE" dirty="0" smtClean="0"/>
              <a:t> </a:t>
            </a:r>
            <a:r>
              <a:rPr lang="de-DE" dirty="0" err="1" smtClean="0"/>
              <a:t>remaining</a:t>
            </a:r>
            <a:r>
              <a:rPr lang="de-DE" dirty="0" smtClean="0"/>
              <a:t> </a:t>
            </a:r>
            <a:r>
              <a:rPr lang="de-DE" dirty="0" err="1" smtClean="0"/>
              <a:t>obstacles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, and </a:t>
            </a:r>
            <a:r>
              <a:rPr lang="de-DE" dirty="0" err="1" smtClean="0"/>
              <a:t>facilitating</a:t>
            </a:r>
            <a:r>
              <a:rPr lang="de-DE" dirty="0" smtClean="0"/>
              <a:t> </a:t>
            </a:r>
            <a:r>
              <a:rPr lang="de-DE" dirty="0" err="1" smtClean="0"/>
              <a:t>convergent</a:t>
            </a:r>
            <a:r>
              <a:rPr lang="de-DE" dirty="0" smtClean="0"/>
              <a:t> </a:t>
            </a:r>
            <a:r>
              <a:rPr lang="de-DE" dirty="0" err="1" smtClean="0"/>
              <a:t>conditions</a:t>
            </a:r>
            <a:r>
              <a:rPr lang="de-DE" dirty="0" smtClean="0"/>
              <a:t> for </a:t>
            </a:r>
            <a:r>
              <a:rPr lang="de-DE" b="1" dirty="0" err="1" smtClean="0"/>
              <a:t>investment</a:t>
            </a:r>
            <a:r>
              <a:rPr lang="de-DE" dirty="0" smtClean="0"/>
              <a:t> in, and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provision</a:t>
            </a:r>
            <a:r>
              <a:rPr lang="de-DE" dirty="0" smtClean="0"/>
              <a:t> of ECNS</a:t>
            </a:r>
          </a:p>
          <a:p>
            <a:r>
              <a:rPr lang="de-DE" dirty="0" smtClean="0"/>
              <a:t>Promote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interests</a:t>
            </a:r>
            <a:r>
              <a:rPr lang="de-DE" dirty="0" smtClean="0"/>
              <a:t> of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citizens</a:t>
            </a:r>
            <a:r>
              <a:rPr lang="de-DE" dirty="0" smtClean="0"/>
              <a:t> of </a:t>
            </a:r>
            <a:r>
              <a:rPr lang="de-DE" dirty="0" err="1" smtClean="0"/>
              <a:t>the</a:t>
            </a:r>
            <a:r>
              <a:rPr lang="de-DE" dirty="0" smtClean="0"/>
              <a:t> Union,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ensuring</a:t>
            </a:r>
            <a:r>
              <a:rPr lang="de-DE" dirty="0" smtClean="0"/>
              <a:t> </a:t>
            </a:r>
            <a:r>
              <a:rPr lang="de-DE" b="1" dirty="0" err="1" smtClean="0"/>
              <a:t>connectivity</a:t>
            </a:r>
            <a:r>
              <a:rPr lang="de-DE" b="1" dirty="0" smtClean="0"/>
              <a:t> </a:t>
            </a:r>
            <a:r>
              <a:rPr lang="de-DE" dirty="0" smtClean="0"/>
              <a:t>and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widespread</a:t>
            </a:r>
            <a:r>
              <a:rPr lang="de-DE" dirty="0" smtClean="0"/>
              <a:t> </a:t>
            </a:r>
            <a:r>
              <a:rPr lang="de-DE" dirty="0" err="1" smtClean="0"/>
              <a:t>availability</a:t>
            </a:r>
            <a:r>
              <a:rPr lang="de-DE" dirty="0" smtClean="0"/>
              <a:t> and </a:t>
            </a:r>
            <a:r>
              <a:rPr lang="de-DE" dirty="0" err="1" smtClean="0"/>
              <a:t>take-up</a:t>
            </a:r>
            <a:r>
              <a:rPr lang="de-DE" dirty="0" smtClean="0"/>
              <a:t> of VHCN </a:t>
            </a:r>
          </a:p>
          <a:p>
            <a:r>
              <a:rPr lang="de-DE" dirty="0" smtClean="0"/>
              <a:t>2009 ECNS </a:t>
            </a:r>
            <a:r>
              <a:rPr lang="de-DE" dirty="0" err="1" smtClean="0"/>
              <a:t>framework</a:t>
            </a:r>
            <a:r>
              <a:rPr lang="de-DE" dirty="0" smtClean="0"/>
              <a:t> </a:t>
            </a:r>
            <a:r>
              <a:rPr lang="de-DE" dirty="0" err="1" smtClean="0"/>
              <a:t>objectives</a:t>
            </a:r>
            <a:r>
              <a:rPr lang="de-DE" dirty="0" smtClean="0"/>
              <a:t> </a:t>
            </a:r>
            <a:r>
              <a:rPr lang="de-DE" dirty="0" err="1" smtClean="0"/>
              <a:t>acc</a:t>
            </a:r>
            <a:r>
              <a:rPr lang="de-DE" dirty="0" smtClean="0"/>
              <a:t>. </a:t>
            </a:r>
            <a:r>
              <a:rPr lang="de-DE" dirty="0" err="1"/>
              <a:t>t</a:t>
            </a:r>
            <a:r>
              <a:rPr lang="de-DE" dirty="0" err="1" smtClean="0"/>
              <a:t>o</a:t>
            </a:r>
            <a:r>
              <a:rPr lang="de-DE" dirty="0" smtClean="0"/>
              <a:t> Art. 8 FD:</a:t>
            </a:r>
            <a:endParaRPr lang="de-DE" dirty="0"/>
          </a:p>
          <a:p>
            <a:pPr lvl="1"/>
            <a:r>
              <a:rPr lang="de-DE" dirty="0" err="1" smtClean="0"/>
              <a:t>safeguarding</a:t>
            </a:r>
            <a:r>
              <a:rPr lang="de-DE" dirty="0" smtClean="0"/>
              <a:t> </a:t>
            </a:r>
            <a:r>
              <a:rPr lang="de-DE" dirty="0" err="1" smtClean="0"/>
              <a:t>competition</a:t>
            </a:r>
            <a:r>
              <a:rPr lang="de-DE" dirty="0" smtClean="0"/>
              <a:t> for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benefit</a:t>
            </a:r>
            <a:r>
              <a:rPr lang="de-DE" dirty="0" smtClean="0"/>
              <a:t> of </a:t>
            </a:r>
            <a:r>
              <a:rPr lang="de-DE" dirty="0" err="1" smtClean="0"/>
              <a:t>consumers</a:t>
            </a:r>
            <a:r>
              <a:rPr lang="de-DE" dirty="0" smtClean="0"/>
              <a:t>,</a:t>
            </a:r>
          </a:p>
          <a:p>
            <a:pPr lvl="1"/>
            <a:r>
              <a:rPr lang="de-DE" dirty="0" err="1" smtClean="0"/>
              <a:t>Promoting</a:t>
            </a:r>
            <a:r>
              <a:rPr lang="de-DE" dirty="0" smtClean="0"/>
              <a:t> </a:t>
            </a:r>
            <a:r>
              <a:rPr lang="de-DE" dirty="0" err="1" smtClean="0"/>
              <a:t>efficient</a:t>
            </a:r>
            <a:r>
              <a:rPr lang="de-DE" dirty="0" smtClean="0"/>
              <a:t> </a:t>
            </a:r>
            <a:r>
              <a:rPr lang="de-DE" dirty="0" err="1" smtClean="0"/>
              <a:t>investment</a:t>
            </a:r>
            <a:r>
              <a:rPr lang="de-DE" dirty="0" smtClean="0"/>
              <a:t> in </a:t>
            </a:r>
            <a:r>
              <a:rPr lang="de-DE" dirty="0" err="1" smtClean="0"/>
              <a:t>enhanced</a:t>
            </a:r>
            <a:r>
              <a:rPr lang="de-DE" dirty="0" smtClean="0"/>
              <a:t> </a:t>
            </a:r>
            <a:r>
              <a:rPr lang="de-DE" dirty="0" err="1" smtClean="0"/>
              <a:t>infrastruct</a:t>
            </a:r>
            <a:r>
              <a:rPr lang="de-DE" dirty="0" smtClean="0"/>
              <a:t>.   </a:t>
            </a:r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112350-7D1F-4F7B-A7EF-9C24A53D12C6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9489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Objectives</a:t>
            </a:r>
            <a:r>
              <a:rPr lang="de-DE" dirty="0" smtClean="0"/>
              <a:t> </a:t>
            </a:r>
            <a:r>
              <a:rPr lang="de-DE" dirty="0"/>
              <a:t>a</a:t>
            </a:r>
            <a:r>
              <a:rPr lang="de-DE" dirty="0" smtClean="0"/>
              <a:t>nd </a:t>
            </a:r>
            <a:r>
              <a:rPr lang="de-DE" dirty="0" err="1" smtClean="0"/>
              <a:t>market</a:t>
            </a:r>
            <a:r>
              <a:rPr lang="de-DE" dirty="0" smtClean="0"/>
              <a:t> </a:t>
            </a:r>
            <a:r>
              <a:rPr lang="de-DE" dirty="0" err="1" smtClean="0"/>
              <a:t>regulation</a:t>
            </a:r>
            <a:r>
              <a:rPr lang="de-DE" dirty="0" smtClean="0"/>
              <a:t> (2)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7504" y="692696"/>
            <a:ext cx="8928992" cy="5434707"/>
          </a:xfrm>
        </p:spPr>
        <p:txBody>
          <a:bodyPr/>
          <a:lstStyle/>
          <a:p>
            <a:r>
              <a:rPr lang="de-DE" dirty="0" err="1" smtClean="0"/>
              <a:t>Enlarged</a:t>
            </a:r>
            <a:r>
              <a:rPr lang="de-DE" dirty="0" smtClean="0"/>
              <a:t> </a:t>
            </a:r>
            <a:r>
              <a:rPr lang="de-DE" dirty="0" err="1" smtClean="0"/>
              <a:t>toolbox</a:t>
            </a:r>
            <a:r>
              <a:rPr lang="de-DE" dirty="0" smtClean="0"/>
              <a:t>: SMP </a:t>
            </a:r>
            <a:r>
              <a:rPr lang="de-DE" dirty="0" err="1" smtClean="0"/>
              <a:t>regulation</a:t>
            </a:r>
            <a:r>
              <a:rPr lang="de-DE" dirty="0" smtClean="0"/>
              <a:t> </a:t>
            </a:r>
            <a:r>
              <a:rPr lang="de-DE" dirty="0" err="1" smtClean="0"/>
              <a:t>including</a:t>
            </a:r>
            <a:r>
              <a:rPr lang="de-DE" dirty="0" smtClean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instruments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promote </a:t>
            </a:r>
            <a:r>
              <a:rPr lang="de-DE" dirty="0" err="1" smtClean="0"/>
              <a:t>investment</a:t>
            </a:r>
            <a:r>
              <a:rPr lang="de-DE" dirty="0" smtClean="0"/>
              <a:t> in VHCN, and </a:t>
            </a:r>
            <a:r>
              <a:rPr lang="de-DE" dirty="0" err="1" smtClean="0"/>
              <a:t>symmetric</a:t>
            </a:r>
            <a:r>
              <a:rPr lang="de-DE" dirty="0" smtClean="0"/>
              <a:t> </a:t>
            </a:r>
            <a:r>
              <a:rPr lang="de-DE" dirty="0" err="1" smtClean="0"/>
              <a:t>regulation</a:t>
            </a:r>
            <a:endParaRPr lang="de-DE" dirty="0" smtClean="0"/>
          </a:p>
          <a:p>
            <a:r>
              <a:rPr lang="de-DE" b="1" dirty="0" smtClean="0"/>
              <a:t>SMP-Regulation</a:t>
            </a:r>
            <a:r>
              <a:rPr lang="de-DE" dirty="0" smtClean="0"/>
              <a:t> (Art. 63 ff.) </a:t>
            </a:r>
            <a:r>
              <a:rPr lang="de-DE" dirty="0" err="1" smtClean="0"/>
              <a:t>stays</a:t>
            </a:r>
            <a:r>
              <a:rPr lang="de-DE" dirty="0" smtClean="0"/>
              <a:t> in </a:t>
            </a:r>
            <a:r>
              <a:rPr lang="de-DE" dirty="0" err="1" smtClean="0"/>
              <a:t>principle</a:t>
            </a:r>
            <a:r>
              <a:rPr lang="de-DE" dirty="0" smtClean="0"/>
              <a:t>, </a:t>
            </a:r>
            <a:r>
              <a:rPr lang="de-DE" b="1" dirty="0" smtClean="0"/>
              <a:t>but </a:t>
            </a:r>
            <a:r>
              <a:rPr lang="de-DE" dirty="0" smtClean="0"/>
              <a:t>for </a:t>
            </a:r>
            <a:r>
              <a:rPr lang="de-DE" dirty="0" err="1" smtClean="0"/>
              <a:t>certain</a:t>
            </a:r>
            <a:r>
              <a:rPr lang="de-DE" dirty="0" smtClean="0"/>
              <a:t> </a:t>
            </a:r>
            <a:r>
              <a:rPr lang="de-DE" dirty="0" err="1" smtClean="0"/>
              <a:t>constellation</a:t>
            </a:r>
            <a:r>
              <a:rPr lang="de-DE" dirty="0" smtClean="0"/>
              <a:t> NRAs </a:t>
            </a:r>
            <a:r>
              <a:rPr lang="de-DE" dirty="0" err="1" smtClean="0"/>
              <a:t>shall</a:t>
            </a:r>
            <a:r>
              <a:rPr lang="de-DE" dirty="0" smtClean="0"/>
              <a:t> </a:t>
            </a:r>
            <a:r>
              <a:rPr lang="de-DE" dirty="0" err="1" smtClean="0"/>
              <a:t>abstain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imposing</a:t>
            </a:r>
            <a:r>
              <a:rPr lang="de-DE" dirty="0" smtClean="0"/>
              <a:t> </a:t>
            </a:r>
            <a:r>
              <a:rPr lang="de-DE" dirty="0" err="1" smtClean="0"/>
              <a:t>regulatory</a:t>
            </a:r>
            <a:r>
              <a:rPr lang="de-DE" dirty="0" smtClean="0"/>
              <a:t> </a:t>
            </a:r>
            <a:r>
              <a:rPr lang="de-DE" dirty="0" err="1" smtClean="0"/>
              <a:t>obligations</a:t>
            </a:r>
            <a:r>
              <a:rPr lang="de-DE" dirty="0" smtClean="0"/>
              <a:t> („</a:t>
            </a:r>
            <a:r>
              <a:rPr lang="de-DE" i="1" dirty="0" err="1" smtClean="0"/>
              <a:t>forebearance</a:t>
            </a:r>
            <a:r>
              <a:rPr lang="de-DE" dirty="0" smtClean="0"/>
              <a:t>“), e.g. </a:t>
            </a:r>
            <a:br>
              <a:rPr lang="de-DE" dirty="0" smtClean="0"/>
            </a:br>
            <a:r>
              <a:rPr lang="de-DE" dirty="0" smtClean="0"/>
              <a:t>Art. 76 - </a:t>
            </a:r>
            <a:r>
              <a:rPr lang="de-DE" dirty="0" err="1" smtClean="0"/>
              <a:t>co</a:t>
            </a:r>
            <a:r>
              <a:rPr lang="de-DE" dirty="0" smtClean="0"/>
              <a:t>-investment</a:t>
            </a:r>
          </a:p>
          <a:p>
            <a:r>
              <a:rPr lang="de-DE" dirty="0" smtClean="0"/>
              <a:t>The </a:t>
            </a:r>
            <a:r>
              <a:rPr lang="de-DE" dirty="0" err="1" smtClean="0"/>
              <a:t>toolbox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enlarged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adding</a:t>
            </a:r>
            <a:r>
              <a:rPr lang="de-DE" dirty="0" smtClean="0"/>
              <a:t> </a:t>
            </a:r>
            <a:r>
              <a:rPr lang="de-DE" b="1" dirty="0" err="1" smtClean="0"/>
              <a:t>symmetric</a:t>
            </a:r>
            <a:r>
              <a:rPr lang="de-DE" b="1" dirty="0" smtClean="0"/>
              <a:t> </a:t>
            </a:r>
            <a:r>
              <a:rPr lang="de-DE" b="1" dirty="0" err="1" smtClean="0"/>
              <a:t>regulation</a:t>
            </a:r>
            <a:r>
              <a:rPr lang="de-DE" dirty="0" smtClean="0"/>
              <a:t> (Art. 61.3)</a:t>
            </a:r>
          </a:p>
          <a:p>
            <a:r>
              <a:rPr lang="de-DE" dirty="0" smtClean="0"/>
              <a:t>In </a:t>
            </a:r>
            <a:r>
              <a:rPr lang="de-DE" dirty="0" err="1" smtClean="0"/>
              <a:t>both</a:t>
            </a:r>
            <a:r>
              <a:rPr lang="de-DE" dirty="0" smtClean="0"/>
              <a:t> </a:t>
            </a:r>
            <a:r>
              <a:rPr lang="de-DE" dirty="0" err="1" smtClean="0"/>
              <a:t>cases</a:t>
            </a:r>
            <a:r>
              <a:rPr lang="de-DE" dirty="0" smtClean="0"/>
              <a:t> (Art. 61.3 </a:t>
            </a:r>
            <a:r>
              <a:rPr lang="de-DE" dirty="0"/>
              <a:t>and </a:t>
            </a:r>
            <a:r>
              <a:rPr lang="de-DE" dirty="0" smtClean="0"/>
              <a:t>Art. 76.2)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decisions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discretion</a:t>
            </a:r>
            <a:r>
              <a:rPr lang="de-DE" dirty="0" smtClean="0"/>
              <a:t> of </a:t>
            </a:r>
            <a:r>
              <a:rPr lang="de-DE" dirty="0" err="1" smtClean="0"/>
              <a:t>the</a:t>
            </a:r>
            <a:r>
              <a:rPr lang="de-DE" dirty="0" smtClean="0"/>
              <a:t> NRA and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subject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so-</a:t>
            </a:r>
            <a:r>
              <a:rPr lang="de-DE" dirty="0" err="1" smtClean="0"/>
              <a:t>called</a:t>
            </a:r>
            <a:r>
              <a:rPr lang="de-DE" dirty="0" smtClean="0"/>
              <a:t> „</a:t>
            </a:r>
            <a:r>
              <a:rPr lang="de-DE" i="1" dirty="0" smtClean="0"/>
              <a:t>double lock </a:t>
            </a:r>
            <a:r>
              <a:rPr lang="de-DE" i="1" dirty="0" err="1" smtClean="0"/>
              <a:t>veto</a:t>
            </a:r>
            <a:r>
              <a:rPr lang="de-DE" dirty="0" smtClean="0"/>
              <a:t>“ (Art. 33), but </a:t>
            </a: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general</a:t>
            </a:r>
            <a:r>
              <a:rPr lang="de-DE" dirty="0" smtClean="0"/>
              <a:t> „</a:t>
            </a:r>
            <a:r>
              <a:rPr lang="de-DE" dirty="0" err="1" smtClean="0"/>
              <a:t>veto</a:t>
            </a:r>
            <a:r>
              <a:rPr lang="de-DE" dirty="0" smtClean="0"/>
              <a:t> on </a:t>
            </a:r>
            <a:r>
              <a:rPr lang="de-DE" dirty="0" err="1" smtClean="0"/>
              <a:t>remedies</a:t>
            </a:r>
            <a:r>
              <a:rPr lang="de-DE" dirty="0" smtClean="0"/>
              <a:t>“</a:t>
            </a:r>
          </a:p>
          <a:p>
            <a:r>
              <a:rPr lang="de-DE" dirty="0" err="1" smtClean="0"/>
              <a:t>Enlarged</a:t>
            </a:r>
            <a:r>
              <a:rPr lang="de-DE" dirty="0" smtClean="0"/>
              <a:t> </a:t>
            </a:r>
            <a:r>
              <a:rPr lang="de-DE" dirty="0" err="1" smtClean="0"/>
              <a:t>toolbox</a:t>
            </a:r>
            <a:r>
              <a:rPr lang="de-DE" dirty="0" smtClean="0"/>
              <a:t> </a:t>
            </a:r>
            <a:r>
              <a:rPr lang="de-DE" dirty="0" err="1" smtClean="0"/>
              <a:t>takes</a:t>
            </a:r>
            <a:r>
              <a:rPr lang="de-DE" dirty="0" smtClean="0"/>
              <a:t> </a:t>
            </a:r>
            <a:r>
              <a:rPr lang="de-DE" dirty="0" err="1" smtClean="0"/>
              <a:t>account</a:t>
            </a:r>
            <a:r>
              <a:rPr lang="de-DE" dirty="0" smtClean="0"/>
              <a:t> of </a:t>
            </a:r>
            <a:r>
              <a:rPr lang="de-DE" dirty="0" err="1" smtClean="0"/>
              <a:t>market</a:t>
            </a:r>
            <a:r>
              <a:rPr lang="de-DE" dirty="0" smtClean="0"/>
              <a:t> </a:t>
            </a:r>
            <a:r>
              <a:rPr lang="de-DE" dirty="0" err="1" smtClean="0"/>
              <a:t>evolution</a:t>
            </a:r>
            <a:r>
              <a:rPr lang="de-DE" dirty="0" smtClean="0"/>
              <a:t>, different </a:t>
            </a:r>
            <a:r>
              <a:rPr lang="de-DE" dirty="0" err="1" smtClean="0"/>
              <a:t>players</a:t>
            </a:r>
            <a:r>
              <a:rPr lang="de-DE" dirty="0" smtClean="0"/>
              <a:t>, but </a:t>
            </a:r>
            <a:r>
              <a:rPr lang="de-DE" dirty="0" err="1" smtClean="0"/>
              <a:t>is</a:t>
            </a:r>
            <a:r>
              <a:rPr lang="de-DE" dirty="0" smtClean="0"/>
              <a:t> at </a:t>
            </a:r>
            <a:r>
              <a:rPr lang="de-DE" dirty="0" err="1" smtClean="0"/>
              <a:t>the</a:t>
            </a:r>
            <a:r>
              <a:rPr lang="de-DE" dirty="0" smtClean="0"/>
              <a:t> same time limited </a:t>
            </a:r>
            <a:r>
              <a:rPr lang="de-DE" dirty="0" err="1" smtClean="0"/>
              <a:t>by</a:t>
            </a:r>
            <a:r>
              <a:rPr lang="de-DE" dirty="0" smtClean="0"/>
              <a:t> Art. 33</a:t>
            </a:r>
          </a:p>
          <a:p>
            <a:r>
              <a:rPr lang="de-DE" dirty="0" smtClean="0"/>
              <a:t>BEREC </a:t>
            </a:r>
            <a:r>
              <a:rPr lang="de-DE" b="1" dirty="0" smtClean="0"/>
              <a:t>Guidelines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Art. 61 and Art. 76 (</a:t>
            </a:r>
            <a:r>
              <a:rPr lang="de-DE" dirty="0" err="1" smtClean="0"/>
              <a:t>see</a:t>
            </a:r>
            <a:r>
              <a:rPr lang="de-DE" dirty="0" smtClean="0"/>
              <a:t> </a:t>
            </a:r>
            <a:r>
              <a:rPr lang="de-DE" dirty="0" err="1" smtClean="0"/>
              <a:t>below</a:t>
            </a:r>
            <a:r>
              <a:rPr lang="de-DE" dirty="0" smtClean="0"/>
              <a:t>)</a:t>
            </a:r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112350-7D1F-4F7B-A7EF-9C24A53D12C6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717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Symmetric</a:t>
            </a:r>
            <a:r>
              <a:rPr lang="de-DE" dirty="0" smtClean="0"/>
              <a:t> Regulation (Art. 61.3)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528" y="908720"/>
            <a:ext cx="8461697" cy="5146675"/>
          </a:xfrm>
        </p:spPr>
        <p:txBody>
          <a:bodyPr/>
          <a:lstStyle/>
          <a:p>
            <a:pPr marL="0" indent="0">
              <a:buNone/>
            </a:pPr>
            <a:r>
              <a:rPr lang="en-GB" sz="1800" b="1" dirty="0">
                <a:solidFill>
                  <a:schemeClr val="tx2"/>
                </a:solidFill>
              </a:rPr>
              <a:t>NRAs’ role preserved in assessing most appropriate regulatory treatment:</a:t>
            </a:r>
          </a:p>
          <a:p>
            <a:pPr algn="just"/>
            <a:r>
              <a:rPr lang="en-GB" sz="1600" dirty="0" smtClean="0"/>
              <a:t>NRAs </a:t>
            </a:r>
            <a:r>
              <a:rPr lang="en-GB" sz="1600" dirty="0"/>
              <a:t>to be able to impose on ECN and not ECN providers, upon reasonable request, symmetric remedies up to the first concentration point as determined by the NRA itself;</a:t>
            </a:r>
          </a:p>
          <a:p>
            <a:pPr algn="just"/>
            <a:r>
              <a:rPr lang="en-GB" sz="1600" dirty="0"/>
              <a:t>Where </a:t>
            </a:r>
            <a:r>
              <a:rPr lang="en-GB" sz="1600" dirty="0" smtClean="0"/>
              <a:t>the NRA </a:t>
            </a:r>
            <a:r>
              <a:rPr lang="en-GB" sz="1600" dirty="0"/>
              <a:t>concludes that such symmetric remedies do not address high and non-transitory economic and physical barriers to replication, </a:t>
            </a:r>
            <a:r>
              <a:rPr lang="en-GB" sz="1600" dirty="0" smtClean="0"/>
              <a:t>the NRA </a:t>
            </a:r>
            <a:r>
              <a:rPr lang="en-GB" sz="1600" dirty="0"/>
              <a:t>can extend such access remedies </a:t>
            </a:r>
            <a:r>
              <a:rPr lang="en-GB" sz="1600" u="sng" dirty="0"/>
              <a:t>beyond the first concentration point </a:t>
            </a:r>
            <a:r>
              <a:rPr lang="en-GB" sz="1600" dirty="0"/>
              <a:t>to a point that </a:t>
            </a:r>
            <a:r>
              <a:rPr lang="en-GB" sz="1600" dirty="0" smtClean="0"/>
              <a:t>the NRA </a:t>
            </a:r>
            <a:r>
              <a:rPr lang="en-GB" sz="1600" dirty="0"/>
              <a:t>determines to be the closest to the end user</a:t>
            </a:r>
          </a:p>
          <a:p>
            <a:pPr algn="just"/>
            <a:r>
              <a:rPr lang="en-GB" sz="1600" dirty="0"/>
              <a:t>NRAs not to impose symmetric remedies beyond the first concentration point when they determine that:</a:t>
            </a:r>
          </a:p>
          <a:p>
            <a:pPr marL="800100" lvl="1" indent="-342900" algn="just">
              <a:buFont typeface="+mj-lt"/>
              <a:buAutoNum type="alphaLcParenR"/>
            </a:pPr>
            <a:r>
              <a:rPr lang="en-GB" sz="1400" dirty="0"/>
              <a:t>The provider is active at a wholesale-only level and makes available a viable and similar alternative means of access to end-users to any undertaking on fair, non-discriminatory and reasonable terms and conditions to a very high capacity network. NRAs empowered to extend exemption to other providers offering, on fair, non-discriminatory and reasonable terms and conditions, access to a very high capacity network; NRAs able though impose obligations on such ECN providers where the network is publicly funded </a:t>
            </a:r>
          </a:p>
          <a:p>
            <a:pPr marL="800100" lvl="1" indent="-342900" algn="just">
              <a:buFont typeface="+mj-lt"/>
              <a:buAutoNum type="alphaLcParenR"/>
            </a:pPr>
            <a:r>
              <a:rPr lang="en-GB" sz="1400" dirty="0"/>
              <a:t>Obligations would hinder economic/financial viability of new network deployment, particularly by smaller local projects</a:t>
            </a:r>
          </a:p>
          <a:p>
            <a:pPr marL="800100" lvl="1" indent="-342900" algn="just">
              <a:buFont typeface="+mj-lt"/>
              <a:buAutoNum type="alphaLcParenR"/>
            </a:pPr>
            <a:endParaRPr lang="en-GB" sz="1400" dirty="0"/>
          </a:p>
          <a:p>
            <a:pPr algn="just"/>
            <a:r>
              <a:rPr lang="en-GB" sz="1600" dirty="0"/>
              <a:t>BEREC role in defining Guidelines for a consistent application of art. </a:t>
            </a:r>
            <a:r>
              <a:rPr lang="en-GB" sz="1600" dirty="0" smtClean="0"/>
              <a:t>61.3</a:t>
            </a:r>
            <a:endParaRPr lang="it-IT" sz="1600" dirty="0"/>
          </a:p>
          <a:p>
            <a:pPr marL="1257300" lvl="2" indent="-342900" algn="just">
              <a:buFont typeface="+mj-lt"/>
              <a:buAutoNum type="alphaLcParenR"/>
            </a:pPr>
            <a:endParaRPr lang="en-GB" sz="1400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112350-7D1F-4F7B-A7EF-9C24A53D12C6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9463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Market </a:t>
            </a:r>
            <a:r>
              <a:rPr lang="de-DE" dirty="0" err="1" smtClean="0"/>
              <a:t>analysis</a:t>
            </a:r>
            <a:r>
              <a:rPr lang="de-DE" dirty="0" smtClean="0"/>
              <a:t> – Art. 63, 64, 67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7504" y="836712"/>
            <a:ext cx="8928992" cy="5146675"/>
          </a:xfrm>
        </p:spPr>
        <p:txBody>
          <a:bodyPr/>
          <a:lstStyle/>
          <a:p>
            <a:r>
              <a:rPr lang="de-DE" dirty="0" smtClean="0"/>
              <a:t>The 3 </a:t>
            </a:r>
            <a:r>
              <a:rPr lang="de-DE" dirty="0" err="1" smtClean="0"/>
              <a:t>criteria</a:t>
            </a:r>
            <a:r>
              <a:rPr lang="de-DE" dirty="0" smtClean="0"/>
              <a:t> </a:t>
            </a:r>
            <a:r>
              <a:rPr lang="de-DE" dirty="0" err="1" smtClean="0"/>
              <a:t>test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now</a:t>
            </a:r>
            <a:r>
              <a:rPr lang="de-DE" dirty="0" smtClean="0"/>
              <a:t> </a:t>
            </a:r>
            <a:r>
              <a:rPr lang="de-DE" dirty="0" err="1" smtClean="0"/>
              <a:t>included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EECC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gives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weight</a:t>
            </a:r>
            <a:endParaRPr lang="de-DE" dirty="0" smtClean="0"/>
          </a:p>
          <a:p>
            <a:r>
              <a:rPr lang="de-DE" dirty="0" smtClean="0"/>
              <a:t>The </a:t>
            </a:r>
            <a:r>
              <a:rPr lang="de-DE" dirty="0" err="1" smtClean="0"/>
              <a:t>cycle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market</a:t>
            </a:r>
            <a:r>
              <a:rPr lang="de-DE" dirty="0" smtClean="0"/>
              <a:t> </a:t>
            </a:r>
            <a:r>
              <a:rPr lang="de-DE" dirty="0" err="1" smtClean="0"/>
              <a:t>reviews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extended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3 </a:t>
            </a:r>
            <a:r>
              <a:rPr lang="de-DE" dirty="0" err="1" smtClean="0"/>
              <a:t>to</a:t>
            </a:r>
            <a:r>
              <a:rPr lang="de-DE" dirty="0" smtClean="0"/>
              <a:t> 5 </a:t>
            </a:r>
            <a:r>
              <a:rPr lang="de-DE" dirty="0" err="1" smtClean="0"/>
              <a:t>years</a:t>
            </a:r>
            <a:r>
              <a:rPr lang="de-DE" dirty="0" smtClean="0"/>
              <a:t>, </a:t>
            </a:r>
            <a:r>
              <a:rPr lang="de-DE" dirty="0" err="1" smtClean="0"/>
              <a:t>starting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of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day</a:t>
            </a:r>
            <a:r>
              <a:rPr lang="de-DE" dirty="0" smtClean="0"/>
              <a:t> of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market</a:t>
            </a:r>
            <a:r>
              <a:rPr lang="de-DE" dirty="0" smtClean="0"/>
              <a:t> </a:t>
            </a:r>
            <a:r>
              <a:rPr lang="de-DE" dirty="0" err="1" smtClean="0"/>
              <a:t>analysis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endParaRPr lang="de-DE" dirty="0" smtClean="0"/>
          </a:p>
          <a:p>
            <a:r>
              <a:rPr lang="de-DE" dirty="0" smtClean="0"/>
              <a:t>The </a:t>
            </a:r>
            <a:r>
              <a:rPr lang="de-DE" i="1" dirty="0" err="1" smtClean="0"/>
              <a:t>Geographical</a:t>
            </a:r>
            <a:r>
              <a:rPr lang="de-DE" i="1" dirty="0" smtClean="0"/>
              <a:t> Survey </a:t>
            </a:r>
            <a:r>
              <a:rPr lang="de-DE" dirty="0" err="1" smtClean="0"/>
              <a:t>acc</a:t>
            </a:r>
            <a:r>
              <a:rPr lang="de-DE" dirty="0" smtClean="0"/>
              <a:t>. </a:t>
            </a:r>
            <a:r>
              <a:rPr lang="de-DE" dirty="0" err="1"/>
              <a:t>t</a:t>
            </a:r>
            <a:r>
              <a:rPr lang="de-DE" dirty="0" err="1" smtClean="0"/>
              <a:t>o</a:t>
            </a:r>
            <a:r>
              <a:rPr lang="de-DE" dirty="0" smtClean="0"/>
              <a:t> Art. 22 </a:t>
            </a:r>
            <a:r>
              <a:rPr lang="de-DE" dirty="0" err="1" smtClean="0"/>
              <a:t>should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where</a:t>
            </a:r>
            <a:r>
              <a:rPr lang="de-DE" dirty="0" smtClean="0"/>
              <a:t> relevant</a:t>
            </a:r>
          </a:p>
          <a:p>
            <a:r>
              <a:rPr lang="de-DE" dirty="0" smtClean="0"/>
              <a:t>Art. 67 – </a:t>
            </a:r>
            <a:r>
              <a:rPr lang="de-DE" dirty="0" err="1" smtClean="0"/>
              <a:t>market</a:t>
            </a:r>
            <a:r>
              <a:rPr lang="de-DE" dirty="0" smtClean="0"/>
              <a:t> </a:t>
            </a:r>
            <a:r>
              <a:rPr lang="de-DE" dirty="0" err="1" smtClean="0"/>
              <a:t>analysis</a:t>
            </a:r>
            <a:r>
              <a:rPr lang="de-DE" dirty="0" smtClean="0"/>
              <a:t>: </a:t>
            </a:r>
          </a:p>
          <a:p>
            <a:pPr lvl="1"/>
            <a:r>
              <a:rPr lang="de-DE" sz="1800" dirty="0" err="1" smtClean="0"/>
              <a:t>take</a:t>
            </a:r>
            <a:r>
              <a:rPr lang="de-DE" sz="1800" dirty="0" smtClean="0"/>
              <a:t> </a:t>
            </a:r>
            <a:r>
              <a:rPr lang="de-DE" sz="1800" dirty="0" err="1" smtClean="0"/>
              <a:t>into</a:t>
            </a:r>
            <a:r>
              <a:rPr lang="de-DE" sz="1800" dirty="0" smtClean="0"/>
              <a:t> </a:t>
            </a:r>
            <a:r>
              <a:rPr lang="de-DE" sz="1800" dirty="0" err="1" smtClean="0"/>
              <a:t>account</a:t>
            </a:r>
            <a:r>
              <a:rPr lang="de-DE" sz="1800" dirty="0" smtClean="0"/>
              <a:t> all </a:t>
            </a:r>
            <a:r>
              <a:rPr lang="de-DE" sz="1800" dirty="0" err="1" smtClean="0"/>
              <a:t>market</a:t>
            </a:r>
            <a:r>
              <a:rPr lang="de-DE" sz="1800" dirty="0" smtClean="0"/>
              <a:t> </a:t>
            </a:r>
            <a:r>
              <a:rPr lang="de-DE" sz="1800" dirty="0" err="1" smtClean="0"/>
              <a:t>developments</a:t>
            </a:r>
            <a:r>
              <a:rPr lang="de-DE" sz="1800" dirty="0" smtClean="0"/>
              <a:t> </a:t>
            </a:r>
            <a:r>
              <a:rPr lang="de-DE" sz="1800" dirty="0" err="1" smtClean="0"/>
              <a:t>affecting</a:t>
            </a:r>
            <a:r>
              <a:rPr lang="de-DE" sz="1800" dirty="0" smtClean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</a:t>
            </a:r>
            <a:r>
              <a:rPr lang="de-DE" sz="1800" dirty="0" err="1" smtClean="0"/>
              <a:t>likelihood</a:t>
            </a:r>
            <a:r>
              <a:rPr lang="de-DE" sz="1800" dirty="0" smtClean="0"/>
              <a:t> of </a:t>
            </a:r>
            <a:r>
              <a:rPr lang="de-DE" sz="1800" dirty="0" err="1" smtClean="0"/>
              <a:t>the</a:t>
            </a:r>
            <a:r>
              <a:rPr lang="de-DE" sz="1800" dirty="0" smtClean="0"/>
              <a:t> relevant </a:t>
            </a:r>
            <a:r>
              <a:rPr lang="de-DE" sz="1800" dirty="0" err="1" smtClean="0"/>
              <a:t>market</a:t>
            </a:r>
            <a:r>
              <a:rPr lang="de-DE" sz="1800" dirty="0" smtClean="0"/>
              <a:t> </a:t>
            </a:r>
            <a:r>
              <a:rPr lang="de-DE" sz="1800" dirty="0" err="1" smtClean="0"/>
              <a:t>tending</a:t>
            </a:r>
            <a:r>
              <a:rPr lang="de-DE" sz="1800" dirty="0" smtClean="0"/>
              <a:t> </a:t>
            </a:r>
            <a:r>
              <a:rPr lang="de-DE" sz="1800" dirty="0" err="1" smtClean="0"/>
              <a:t>towards</a:t>
            </a:r>
            <a:r>
              <a:rPr lang="de-DE" sz="1800" dirty="0" smtClean="0"/>
              <a:t> </a:t>
            </a:r>
            <a:r>
              <a:rPr lang="de-DE" sz="1800" dirty="0" err="1" smtClean="0"/>
              <a:t>effective</a:t>
            </a:r>
            <a:r>
              <a:rPr lang="de-DE" sz="1800" dirty="0" smtClean="0"/>
              <a:t> </a:t>
            </a:r>
            <a:r>
              <a:rPr lang="de-DE" sz="1800" dirty="0" err="1" smtClean="0"/>
              <a:t>competition</a:t>
            </a:r>
            <a:r>
              <a:rPr lang="de-DE" sz="1800" dirty="0" smtClean="0"/>
              <a:t>; </a:t>
            </a:r>
          </a:p>
          <a:p>
            <a:pPr lvl="1"/>
            <a:r>
              <a:rPr lang="de-DE" sz="1800" dirty="0" smtClean="0"/>
              <a:t>All relevant </a:t>
            </a:r>
            <a:r>
              <a:rPr lang="de-DE" sz="1800" dirty="0" err="1" smtClean="0"/>
              <a:t>constraints</a:t>
            </a:r>
            <a:r>
              <a:rPr lang="de-DE" sz="1800" dirty="0" smtClean="0"/>
              <a:t> on </a:t>
            </a:r>
            <a:r>
              <a:rPr lang="de-DE" sz="1800" dirty="0" err="1" smtClean="0"/>
              <a:t>wholesale</a:t>
            </a:r>
            <a:r>
              <a:rPr lang="de-DE" sz="1800" dirty="0" smtClean="0"/>
              <a:t> </a:t>
            </a:r>
            <a:r>
              <a:rPr lang="de-DE" sz="1800" dirty="0" err="1" smtClean="0"/>
              <a:t>and</a:t>
            </a:r>
            <a:r>
              <a:rPr lang="de-DE" sz="1800" dirty="0" smtClean="0"/>
              <a:t> </a:t>
            </a:r>
            <a:r>
              <a:rPr lang="de-DE" sz="1800" dirty="0" err="1" smtClean="0"/>
              <a:t>retail</a:t>
            </a:r>
            <a:r>
              <a:rPr lang="de-DE" sz="1800" dirty="0" smtClean="0"/>
              <a:t> </a:t>
            </a:r>
            <a:r>
              <a:rPr lang="de-DE" sz="1800" dirty="0" err="1" smtClean="0"/>
              <a:t>level</a:t>
            </a:r>
            <a:r>
              <a:rPr lang="de-DE" sz="1800" dirty="0" smtClean="0"/>
              <a:t>;</a:t>
            </a:r>
          </a:p>
          <a:p>
            <a:pPr lvl="1"/>
            <a:r>
              <a:rPr lang="de-DE" sz="1800" dirty="0" smtClean="0"/>
              <a:t>Other </a:t>
            </a:r>
            <a:r>
              <a:rPr lang="de-DE" sz="1800" dirty="0" err="1" smtClean="0"/>
              <a:t>types</a:t>
            </a:r>
            <a:r>
              <a:rPr lang="de-DE" sz="1800" dirty="0" smtClean="0"/>
              <a:t> of </a:t>
            </a:r>
            <a:r>
              <a:rPr lang="de-DE" sz="1800" dirty="0" err="1" smtClean="0"/>
              <a:t>regulation</a:t>
            </a:r>
            <a:r>
              <a:rPr lang="de-DE" sz="1800" dirty="0" smtClean="0"/>
              <a:t>;</a:t>
            </a:r>
          </a:p>
          <a:p>
            <a:pPr lvl="1"/>
            <a:r>
              <a:rPr lang="de-DE" sz="1800" dirty="0" smtClean="0"/>
              <a:t>Regulation </a:t>
            </a:r>
            <a:r>
              <a:rPr lang="de-DE" sz="1800" dirty="0" err="1" smtClean="0"/>
              <a:t>imposed</a:t>
            </a:r>
            <a:r>
              <a:rPr lang="de-DE" sz="1800" dirty="0" smtClean="0"/>
              <a:t> on </a:t>
            </a:r>
            <a:r>
              <a:rPr lang="de-DE" sz="1800" dirty="0" err="1" smtClean="0"/>
              <a:t>other</a:t>
            </a:r>
            <a:r>
              <a:rPr lang="de-DE" sz="1800" dirty="0" smtClean="0"/>
              <a:t> relevant </a:t>
            </a:r>
            <a:r>
              <a:rPr lang="de-DE" sz="1800" dirty="0" err="1" smtClean="0"/>
              <a:t>markets</a:t>
            </a:r>
            <a:r>
              <a:rPr lang="de-DE" sz="1800" dirty="0" smtClean="0"/>
              <a:t> on </a:t>
            </a:r>
            <a:r>
              <a:rPr lang="de-DE" sz="1800" dirty="0" err="1" smtClean="0"/>
              <a:t>the</a:t>
            </a:r>
            <a:r>
              <a:rPr lang="de-DE" sz="1800" dirty="0" smtClean="0"/>
              <a:t> </a:t>
            </a:r>
            <a:r>
              <a:rPr lang="de-DE" sz="1800" dirty="0" err="1" smtClean="0"/>
              <a:t>basis</a:t>
            </a:r>
            <a:r>
              <a:rPr lang="de-DE" sz="1800" dirty="0" smtClean="0"/>
              <a:t> of </a:t>
            </a:r>
            <a:br>
              <a:rPr lang="de-DE" sz="1800" dirty="0" smtClean="0"/>
            </a:br>
            <a:r>
              <a:rPr lang="de-DE" sz="1800" dirty="0" smtClean="0"/>
              <a:t>Art. 60, 61, 67</a:t>
            </a:r>
            <a:endParaRPr lang="de-DE" sz="1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112350-7D1F-4F7B-A7EF-9C24A53D12C6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567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7504" y="52388"/>
            <a:ext cx="6598097" cy="496887"/>
          </a:xfrm>
        </p:spPr>
        <p:txBody>
          <a:bodyPr/>
          <a:lstStyle/>
          <a:p>
            <a:r>
              <a:rPr lang="de-DE" dirty="0" err="1" smtClean="0"/>
              <a:t>Comparison</a:t>
            </a:r>
            <a:r>
              <a:rPr lang="de-DE" dirty="0" smtClean="0"/>
              <a:t> ECNS 2009 – EECC 2018</a:t>
            </a:r>
            <a:endParaRPr lang="de-DE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7318966"/>
              </p:ext>
            </p:extLst>
          </p:nvPr>
        </p:nvGraphicFramePr>
        <p:xfrm>
          <a:off x="251520" y="692696"/>
          <a:ext cx="8389043" cy="6005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63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843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42848">
                <a:tc>
                  <a:txBody>
                    <a:bodyPr/>
                    <a:lstStyle/>
                    <a:p>
                      <a:r>
                        <a:rPr lang="de-DE" dirty="0" smtClean="0"/>
                        <a:t>Obligation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ECNS</a:t>
                      </a:r>
                      <a:r>
                        <a:rPr lang="de-DE" baseline="0" dirty="0" smtClean="0"/>
                        <a:t> 2009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EECC 2018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/>
                        <a:t>SMP </a:t>
                      </a:r>
                      <a:r>
                        <a:rPr lang="de-DE" b="1" dirty="0" err="1" smtClean="0"/>
                        <a:t>remedies</a:t>
                      </a:r>
                      <a:r>
                        <a:rPr lang="de-DE" b="1" baseline="0" dirty="0" smtClean="0"/>
                        <a:t> </a:t>
                      </a:r>
                      <a:r>
                        <a:rPr lang="de-DE" b="1" dirty="0" err="1" smtClean="0"/>
                        <a:t>regulation</a:t>
                      </a:r>
                      <a:endParaRPr lang="de-D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Art. 8 AD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Art. 68 EECC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Transparency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Art. 9 AD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Art. 69 EECC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Non-</a:t>
                      </a:r>
                      <a:r>
                        <a:rPr lang="de-DE" dirty="0" err="1" smtClean="0"/>
                        <a:t>discrimination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Art. 10 AD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Art. 70 EECC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Accounting </a:t>
                      </a:r>
                      <a:r>
                        <a:rPr lang="de-DE" dirty="0" err="1" smtClean="0"/>
                        <a:t>separation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Art. 11 AD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Art. 71 EECC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Access 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Art. 12 AD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Art. 72-73 EECC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Price </a:t>
                      </a:r>
                      <a:r>
                        <a:rPr lang="de-DE" dirty="0" err="1" smtClean="0"/>
                        <a:t>control</a:t>
                      </a:r>
                      <a:r>
                        <a:rPr lang="de-DE" dirty="0" smtClean="0"/>
                        <a:t> + CA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Art. 13 AD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Art. 74;</a:t>
                      </a:r>
                      <a:r>
                        <a:rPr lang="de-DE" baseline="0" dirty="0" smtClean="0"/>
                        <a:t> Art. 75 TR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Functional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separation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Art. 13a AD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Art. 77 EECC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Voluntary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separation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Art. 13b AD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Art. 78 EECC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Retail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regulatory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controls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Art. 17 UD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Art. 83 EECC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Co-investment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Art. 76, Art. 79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Wholesale-only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undertaki</a:t>
                      </a:r>
                      <a:r>
                        <a:rPr lang="de-DE" dirty="0" smtClean="0"/>
                        <a:t>.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Art. 80 EECC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Migration</a:t>
                      </a:r>
                      <a:r>
                        <a:rPr lang="de-DE" baseline="0" dirty="0" smtClean="0"/>
                        <a:t> f. </a:t>
                      </a:r>
                      <a:r>
                        <a:rPr lang="de-DE" baseline="0" dirty="0" err="1" smtClean="0"/>
                        <a:t>legacy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infrastr</a:t>
                      </a:r>
                      <a:r>
                        <a:rPr lang="de-DE" baseline="0" dirty="0" smtClean="0"/>
                        <a:t>.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Art. 81 EECC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err="1" smtClean="0"/>
                        <a:t>Symmetric</a:t>
                      </a:r>
                      <a:r>
                        <a:rPr lang="de-DE" b="1" dirty="0" smtClean="0"/>
                        <a:t> </a:t>
                      </a:r>
                      <a:r>
                        <a:rPr lang="de-DE" b="1" dirty="0" err="1" smtClean="0"/>
                        <a:t>regulation</a:t>
                      </a:r>
                      <a:endParaRPr lang="de-D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Art.</a:t>
                      </a:r>
                      <a:r>
                        <a:rPr lang="de-DE" baseline="0" dirty="0" smtClean="0"/>
                        <a:t> 61.3 EECC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112350-7D1F-4F7B-A7EF-9C24A53D12C6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7325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44624"/>
            <a:ext cx="6290234" cy="558542"/>
          </a:xfrm>
        </p:spPr>
        <p:txBody>
          <a:bodyPr/>
          <a:lstStyle/>
          <a:p>
            <a:r>
              <a:rPr lang="it-IT" sz="2400" dirty="0"/>
              <a:t>A</a:t>
            </a:r>
            <a:r>
              <a:rPr lang="it-IT" sz="2400" dirty="0" smtClean="0"/>
              <a:t>rt</a:t>
            </a:r>
            <a:r>
              <a:rPr lang="it-IT" sz="2400" dirty="0"/>
              <a:t>. </a:t>
            </a:r>
            <a:r>
              <a:rPr lang="it-IT" sz="2400" dirty="0" smtClean="0"/>
              <a:t>33 Double </a:t>
            </a:r>
            <a:r>
              <a:rPr lang="it-IT" sz="2400" dirty="0" err="1"/>
              <a:t>lock</a:t>
            </a:r>
            <a:r>
              <a:rPr lang="it-IT" sz="2400" dirty="0"/>
              <a:t> veto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1124744"/>
            <a:ext cx="8640960" cy="485588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it-IT" sz="1600" b="1" dirty="0" err="1">
                <a:solidFill>
                  <a:schemeClr val="tx2"/>
                </a:solidFill>
              </a:rPr>
              <a:t>Recourse</a:t>
            </a:r>
            <a:r>
              <a:rPr lang="it-IT" sz="1600" b="1" dirty="0">
                <a:solidFill>
                  <a:schemeClr val="tx2"/>
                </a:solidFill>
              </a:rPr>
              <a:t> to double-</a:t>
            </a:r>
            <a:r>
              <a:rPr lang="it-IT" sz="1600" b="1" dirty="0" err="1">
                <a:solidFill>
                  <a:schemeClr val="tx2"/>
                </a:solidFill>
              </a:rPr>
              <a:t>lock</a:t>
            </a:r>
            <a:r>
              <a:rPr lang="it-IT" sz="1600" b="1" dirty="0">
                <a:solidFill>
                  <a:schemeClr val="tx2"/>
                </a:solidFill>
              </a:rPr>
              <a:t> veto, </a:t>
            </a:r>
            <a:r>
              <a:rPr lang="it-IT" sz="1600" b="1" dirty="0" err="1">
                <a:solidFill>
                  <a:schemeClr val="tx2"/>
                </a:solidFill>
              </a:rPr>
              <a:t>originally</a:t>
            </a:r>
            <a:r>
              <a:rPr lang="it-IT" sz="1600" b="1" dirty="0">
                <a:solidFill>
                  <a:schemeClr val="tx2"/>
                </a:solidFill>
              </a:rPr>
              <a:t> </a:t>
            </a:r>
            <a:r>
              <a:rPr lang="it-IT" sz="1600" b="1" dirty="0" err="1">
                <a:solidFill>
                  <a:schemeClr val="tx2"/>
                </a:solidFill>
              </a:rPr>
              <a:t>proposed</a:t>
            </a:r>
            <a:r>
              <a:rPr lang="it-IT" sz="1600" b="1" dirty="0">
                <a:solidFill>
                  <a:schemeClr val="tx2"/>
                </a:solidFill>
              </a:rPr>
              <a:t> for </a:t>
            </a:r>
            <a:r>
              <a:rPr lang="it-IT" sz="1600" b="1" dirty="0" err="1">
                <a:solidFill>
                  <a:schemeClr val="tx2"/>
                </a:solidFill>
              </a:rPr>
              <a:t>all</a:t>
            </a:r>
            <a:r>
              <a:rPr lang="it-IT" sz="1600" b="1" dirty="0">
                <a:solidFill>
                  <a:schemeClr val="tx2"/>
                </a:solidFill>
              </a:rPr>
              <a:t> </a:t>
            </a:r>
            <a:r>
              <a:rPr lang="it-IT" sz="1600" b="1" dirty="0" err="1">
                <a:solidFill>
                  <a:schemeClr val="tx2"/>
                </a:solidFill>
              </a:rPr>
              <a:t>NRAs</a:t>
            </a:r>
            <a:r>
              <a:rPr lang="it-IT" sz="1600" b="1" dirty="0">
                <a:solidFill>
                  <a:schemeClr val="tx2"/>
                </a:solidFill>
              </a:rPr>
              <a:t>’ </a:t>
            </a:r>
            <a:r>
              <a:rPr lang="it-IT" sz="1600" b="1" dirty="0" err="1">
                <a:solidFill>
                  <a:schemeClr val="tx2"/>
                </a:solidFill>
              </a:rPr>
              <a:t>draft</a:t>
            </a:r>
            <a:r>
              <a:rPr lang="it-IT" sz="1600" b="1" dirty="0">
                <a:solidFill>
                  <a:schemeClr val="tx2"/>
                </a:solidFill>
              </a:rPr>
              <a:t> </a:t>
            </a:r>
            <a:r>
              <a:rPr lang="it-IT" sz="1600" b="1" dirty="0" err="1">
                <a:solidFill>
                  <a:schemeClr val="tx2"/>
                </a:solidFill>
              </a:rPr>
              <a:t>remedies</a:t>
            </a:r>
            <a:r>
              <a:rPr lang="it-IT" sz="1600" b="1" dirty="0">
                <a:solidFill>
                  <a:schemeClr val="tx2"/>
                </a:solidFill>
              </a:rPr>
              <a:t>, </a:t>
            </a:r>
            <a:r>
              <a:rPr lang="it-IT" sz="1600" b="1" dirty="0" err="1">
                <a:solidFill>
                  <a:schemeClr val="tx2"/>
                </a:solidFill>
              </a:rPr>
              <a:t>now</a:t>
            </a:r>
            <a:r>
              <a:rPr lang="it-IT" sz="1600" b="1" dirty="0">
                <a:solidFill>
                  <a:schemeClr val="tx2"/>
                </a:solidFill>
              </a:rPr>
              <a:t> </a:t>
            </a:r>
            <a:r>
              <a:rPr lang="it-IT" sz="1600" b="1" dirty="0" err="1">
                <a:solidFill>
                  <a:schemeClr val="tx2"/>
                </a:solidFill>
              </a:rPr>
              <a:t>confined</a:t>
            </a:r>
            <a:r>
              <a:rPr lang="it-IT" sz="1600" b="1" dirty="0">
                <a:solidFill>
                  <a:schemeClr val="tx2"/>
                </a:solidFill>
              </a:rPr>
              <a:t> to </a:t>
            </a:r>
            <a:r>
              <a:rPr lang="it-IT" sz="1600" b="1" dirty="0" err="1">
                <a:solidFill>
                  <a:schemeClr val="tx2"/>
                </a:solidFill>
              </a:rPr>
              <a:t>specific</a:t>
            </a:r>
            <a:r>
              <a:rPr lang="it-IT" sz="1600" b="1" dirty="0">
                <a:solidFill>
                  <a:schemeClr val="tx2"/>
                </a:solidFill>
              </a:rPr>
              <a:t>, </a:t>
            </a:r>
            <a:r>
              <a:rPr lang="it-IT" sz="1600" b="1" dirty="0" err="1">
                <a:solidFill>
                  <a:schemeClr val="tx2"/>
                </a:solidFill>
              </a:rPr>
              <a:t>although</a:t>
            </a:r>
            <a:r>
              <a:rPr lang="it-IT" sz="1600" b="1" dirty="0">
                <a:solidFill>
                  <a:schemeClr val="tx2"/>
                </a:solidFill>
              </a:rPr>
              <a:t> </a:t>
            </a:r>
            <a:r>
              <a:rPr lang="it-IT" sz="1600" b="1" dirty="0" err="1">
                <a:solidFill>
                  <a:schemeClr val="tx2"/>
                </a:solidFill>
              </a:rPr>
              <a:t>extremely</a:t>
            </a:r>
            <a:r>
              <a:rPr lang="it-IT" sz="1600" b="1" dirty="0">
                <a:solidFill>
                  <a:schemeClr val="tx2"/>
                </a:solidFill>
              </a:rPr>
              <a:t> </a:t>
            </a:r>
            <a:r>
              <a:rPr lang="it-IT" sz="1600" b="1" dirty="0" err="1">
                <a:solidFill>
                  <a:schemeClr val="tx2"/>
                </a:solidFill>
              </a:rPr>
              <a:t>relevant</a:t>
            </a:r>
            <a:r>
              <a:rPr lang="it-IT" sz="1600" b="1" dirty="0">
                <a:solidFill>
                  <a:schemeClr val="tx2"/>
                </a:solidFill>
              </a:rPr>
              <a:t>, </a:t>
            </a:r>
            <a:r>
              <a:rPr lang="it-IT" sz="1600" b="1" dirty="0" err="1">
                <a:solidFill>
                  <a:schemeClr val="tx2"/>
                </a:solidFill>
              </a:rPr>
              <a:t>remedies</a:t>
            </a:r>
            <a:endParaRPr lang="it-IT" sz="1600" b="1" dirty="0">
              <a:solidFill>
                <a:schemeClr val="tx2"/>
              </a:solidFill>
            </a:endParaRPr>
          </a:p>
          <a:p>
            <a:pPr algn="just"/>
            <a:endParaRPr lang="it-IT" sz="1600" dirty="0"/>
          </a:p>
          <a:p>
            <a:r>
              <a:rPr lang="it-IT" sz="1600" dirty="0" err="1"/>
              <a:t>Original</a:t>
            </a:r>
            <a:r>
              <a:rPr lang="it-IT" sz="1600" dirty="0"/>
              <a:t> </a:t>
            </a:r>
            <a:r>
              <a:rPr lang="it-IT" sz="1600" dirty="0" err="1"/>
              <a:t>EC’s</a:t>
            </a:r>
            <a:r>
              <a:rPr lang="it-IT" sz="1600" dirty="0"/>
              <a:t> </a:t>
            </a:r>
            <a:r>
              <a:rPr lang="it-IT" sz="1600" dirty="0" err="1"/>
              <a:t>proposal</a:t>
            </a:r>
            <a:r>
              <a:rPr lang="it-IT" sz="1600" dirty="0"/>
              <a:t> to introduce a general double-</a:t>
            </a:r>
            <a:r>
              <a:rPr lang="it-IT" sz="1600" dirty="0" err="1"/>
              <a:t>lock</a:t>
            </a:r>
            <a:r>
              <a:rPr lang="it-IT" sz="1600" dirty="0"/>
              <a:t> veto </a:t>
            </a:r>
            <a:r>
              <a:rPr lang="it-IT" sz="1600" dirty="0" err="1"/>
              <a:t>power</a:t>
            </a:r>
            <a:r>
              <a:rPr lang="it-IT" sz="1600" dirty="0"/>
              <a:t> on </a:t>
            </a:r>
            <a:r>
              <a:rPr lang="it-IT" sz="1600" dirty="0" err="1"/>
              <a:t>all</a:t>
            </a:r>
            <a:r>
              <a:rPr lang="it-IT" sz="1600" dirty="0"/>
              <a:t> </a:t>
            </a:r>
            <a:r>
              <a:rPr lang="it-IT" sz="1600" dirty="0" err="1"/>
              <a:t>NRAs</a:t>
            </a:r>
            <a:r>
              <a:rPr lang="it-IT" sz="1600" dirty="0"/>
              <a:t>’ </a:t>
            </a:r>
            <a:r>
              <a:rPr lang="it-IT" sz="1600" dirty="0" err="1"/>
              <a:t>proposed</a:t>
            </a:r>
            <a:r>
              <a:rPr lang="it-IT" sz="1600" dirty="0"/>
              <a:t> </a:t>
            </a:r>
            <a:r>
              <a:rPr lang="it-IT" sz="1600" dirty="0" err="1"/>
              <a:t>remedies</a:t>
            </a:r>
            <a:r>
              <a:rPr lang="it-IT" sz="1600" dirty="0"/>
              <a:t> (art. 33) </a:t>
            </a:r>
            <a:r>
              <a:rPr lang="it-IT" sz="1600" dirty="0" err="1" smtClean="0"/>
              <a:t>excluded</a:t>
            </a:r>
            <a:r>
              <a:rPr lang="it-IT" sz="1600" dirty="0" smtClean="0"/>
              <a:t>	</a:t>
            </a:r>
            <a:br>
              <a:rPr lang="it-IT" sz="1600" dirty="0" smtClean="0"/>
            </a:br>
            <a:endParaRPr lang="it-IT" sz="1600" dirty="0"/>
          </a:p>
          <a:p>
            <a:pPr algn="just"/>
            <a:r>
              <a:rPr lang="it-IT" sz="1600" dirty="0"/>
              <a:t>Art. 33 procedure </a:t>
            </a:r>
            <a:r>
              <a:rPr lang="it-IT" sz="1600" dirty="0" err="1"/>
              <a:t>stays</a:t>
            </a:r>
            <a:r>
              <a:rPr lang="it-IT" sz="1600" dirty="0"/>
              <a:t> </a:t>
            </a:r>
            <a:r>
              <a:rPr lang="it-IT" sz="1600" dirty="0" err="1"/>
              <a:t>similar</a:t>
            </a:r>
            <a:r>
              <a:rPr lang="it-IT" sz="1600" dirty="0"/>
              <a:t> to the </a:t>
            </a:r>
            <a:r>
              <a:rPr lang="it-IT" sz="1600" dirty="0" err="1"/>
              <a:t>current</a:t>
            </a:r>
            <a:r>
              <a:rPr lang="it-IT" sz="1600" dirty="0"/>
              <a:t> </a:t>
            </a:r>
            <a:r>
              <a:rPr lang="it-IT" sz="1600" dirty="0" err="1"/>
              <a:t>one</a:t>
            </a:r>
            <a:r>
              <a:rPr lang="it-IT" sz="1600" dirty="0"/>
              <a:t> </a:t>
            </a:r>
            <a:r>
              <a:rPr lang="it-IT" sz="1600" dirty="0" err="1"/>
              <a:t>except</a:t>
            </a:r>
            <a:r>
              <a:rPr lang="it-IT" sz="1600" dirty="0"/>
              <a:t> </a:t>
            </a:r>
            <a:r>
              <a:rPr lang="it-IT" sz="1600" dirty="0" err="1"/>
              <a:t>that</a:t>
            </a:r>
            <a:r>
              <a:rPr lang="it-IT" sz="1600" dirty="0"/>
              <a:t>:</a:t>
            </a:r>
          </a:p>
          <a:p>
            <a:pPr algn="just"/>
            <a:endParaRPr lang="it-IT" sz="1600" dirty="0"/>
          </a:p>
          <a:p>
            <a:pPr lvl="1" algn="just">
              <a:buFont typeface="+mj-lt"/>
              <a:buAutoNum type="arabicPeriod"/>
            </a:pPr>
            <a:r>
              <a:rPr lang="it-IT" sz="1400" dirty="0" err="1"/>
              <a:t>After</a:t>
            </a:r>
            <a:r>
              <a:rPr lang="it-IT" sz="1400" dirty="0"/>
              <a:t> </a:t>
            </a:r>
            <a:r>
              <a:rPr lang="it-IT" sz="1400" dirty="0" err="1"/>
              <a:t>EC’s</a:t>
            </a:r>
            <a:r>
              <a:rPr lang="it-IT" sz="1400" dirty="0"/>
              <a:t> </a:t>
            </a:r>
            <a:r>
              <a:rPr lang="it-IT" sz="1400" dirty="0" err="1"/>
              <a:t>serious</a:t>
            </a:r>
            <a:r>
              <a:rPr lang="it-IT" sz="1400" dirty="0"/>
              <a:t> </a:t>
            </a:r>
            <a:r>
              <a:rPr lang="it-IT" sz="1400" dirty="0" err="1"/>
              <a:t>doubts</a:t>
            </a:r>
            <a:r>
              <a:rPr lang="it-IT" sz="1400" dirty="0"/>
              <a:t> and </a:t>
            </a:r>
            <a:r>
              <a:rPr lang="it-IT" sz="1400" dirty="0" err="1"/>
              <a:t>subsequent</a:t>
            </a:r>
            <a:r>
              <a:rPr lang="it-IT" sz="1400" dirty="0"/>
              <a:t> BEREC Opinion, </a:t>
            </a:r>
            <a:r>
              <a:rPr lang="it-IT" sz="1400" dirty="0" err="1"/>
              <a:t>when</a:t>
            </a:r>
            <a:r>
              <a:rPr lang="it-IT" sz="1400" dirty="0"/>
              <a:t> the 3 </a:t>
            </a:r>
            <a:r>
              <a:rPr lang="it-IT" sz="1400" dirty="0" err="1"/>
              <a:t>month</a:t>
            </a:r>
            <a:r>
              <a:rPr lang="it-IT" sz="1400" dirty="0"/>
              <a:t> </a:t>
            </a:r>
            <a:r>
              <a:rPr lang="it-IT" sz="1400" dirty="0" err="1"/>
              <a:t>period</a:t>
            </a:r>
            <a:r>
              <a:rPr lang="it-IT" sz="1400" dirty="0"/>
              <a:t> </a:t>
            </a:r>
            <a:r>
              <a:rPr lang="it-IT" sz="1400" dirty="0" err="1"/>
              <a:t>ends</a:t>
            </a:r>
            <a:r>
              <a:rPr lang="it-IT" sz="1400" dirty="0"/>
              <a:t>, EC can </a:t>
            </a:r>
            <a:r>
              <a:rPr lang="it-IT" sz="1400" dirty="0" err="1"/>
              <a:t>anyway</a:t>
            </a:r>
            <a:r>
              <a:rPr lang="it-IT" sz="1400" dirty="0"/>
              <a:t> </a:t>
            </a:r>
            <a:r>
              <a:rPr lang="it-IT" sz="1400" dirty="0" err="1"/>
              <a:t>adopt</a:t>
            </a:r>
            <a:r>
              <a:rPr lang="it-IT" sz="1400" dirty="0"/>
              <a:t> a </a:t>
            </a:r>
            <a:r>
              <a:rPr lang="it-IT" sz="1400" dirty="0" err="1"/>
              <a:t>Recommendation</a:t>
            </a:r>
            <a:r>
              <a:rPr lang="it-IT" sz="1400" dirty="0"/>
              <a:t>, and </a:t>
            </a:r>
            <a:r>
              <a:rPr lang="it-IT" sz="1400" dirty="0" err="1"/>
              <a:t>not</a:t>
            </a:r>
            <a:r>
              <a:rPr lang="it-IT" sz="1400" dirty="0"/>
              <a:t> </a:t>
            </a:r>
            <a:r>
              <a:rPr lang="it-IT" sz="1400" dirty="0" err="1"/>
              <a:t>only</a:t>
            </a:r>
            <a:r>
              <a:rPr lang="it-IT" sz="1400" dirty="0"/>
              <a:t> </a:t>
            </a:r>
            <a:r>
              <a:rPr lang="it-IT" sz="1400" dirty="0" err="1"/>
              <a:t>when</a:t>
            </a:r>
            <a:r>
              <a:rPr lang="it-IT" sz="1400" dirty="0"/>
              <a:t> BEREC </a:t>
            </a:r>
            <a:r>
              <a:rPr lang="it-IT" sz="1400" dirty="0" err="1"/>
              <a:t>does</a:t>
            </a:r>
            <a:r>
              <a:rPr lang="it-IT" sz="1400" dirty="0"/>
              <a:t> </a:t>
            </a:r>
            <a:r>
              <a:rPr lang="it-IT" sz="1400" dirty="0" err="1"/>
              <a:t>not</a:t>
            </a:r>
            <a:r>
              <a:rPr lang="it-IT" sz="1400" dirty="0"/>
              <a:t> share </a:t>
            </a:r>
            <a:r>
              <a:rPr lang="it-IT" sz="1400" dirty="0" err="1"/>
              <a:t>its</a:t>
            </a:r>
            <a:r>
              <a:rPr lang="it-IT" sz="1400" dirty="0"/>
              <a:t> </a:t>
            </a:r>
            <a:r>
              <a:rPr lang="it-IT" sz="1400" dirty="0" err="1"/>
              <a:t>doubts</a:t>
            </a:r>
            <a:r>
              <a:rPr lang="it-IT" sz="1400" dirty="0"/>
              <a:t> or </a:t>
            </a:r>
            <a:r>
              <a:rPr lang="it-IT" sz="1400" dirty="0" err="1"/>
              <a:t>does</a:t>
            </a:r>
            <a:r>
              <a:rPr lang="it-IT" sz="1400" dirty="0"/>
              <a:t> </a:t>
            </a:r>
            <a:r>
              <a:rPr lang="it-IT" sz="1400" dirty="0" err="1"/>
              <a:t>not</a:t>
            </a:r>
            <a:r>
              <a:rPr lang="it-IT" sz="1400" dirty="0"/>
              <a:t> </a:t>
            </a:r>
            <a:r>
              <a:rPr lang="it-IT" sz="1400" dirty="0" err="1"/>
              <a:t>adopt</a:t>
            </a:r>
            <a:r>
              <a:rPr lang="it-IT" sz="1400" dirty="0"/>
              <a:t> </a:t>
            </a:r>
            <a:r>
              <a:rPr lang="it-IT" sz="1400" dirty="0" err="1"/>
              <a:t>any</a:t>
            </a:r>
            <a:r>
              <a:rPr lang="it-IT" sz="1400" dirty="0"/>
              <a:t> Opinion or </a:t>
            </a:r>
            <a:r>
              <a:rPr lang="it-IT" sz="1400" dirty="0" err="1"/>
              <a:t>where</a:t>
            </a:r>
            <a:r>
              <a:rPr lang="it-IT" sz="1400" dirty="0"/>
              <a:t> the NRA </a:t>
            </a:r>
            <a:r>
              <a:rPr lang="it-IT" sz="1400" dirty="0" err="1"/>
              <a:t>amends</a:t>
            </a:r>
            <a:r>
              <a:rPr lang="it-IT" sz="1400" dirty="0"/>
              <a:t> or </a:t>
            </a:r>
            <a:r>
              <a:rPr lang="it-IT" sz="1400" dirty="0" err="1"/>
              <a:t>maintains</a:t>
            </a:r>
            <a:r>
              <a:rPr lang="it-IT" sz="1400" dirty="0"/>
              <a:t> </a:t>
            </a:r>
            <a:r>
              <a:rPr lang="it-IT" sz="1400" dirty="0" err="1"/>
              <a:t>its</a:t>
            </a:r>
            <a:r>
              <a:rPr lang="it-IT" sz="1400" dirty="0"/>
              <a:t> </a:t>
            </a:r>
            <a:r>
              <a:rPr lang="it-IT" sz="1400" dirty="0" err="1"/>
              <a:t>draft</a:t>
            </a:r>
            <a:r>
              <a:rPr lang="it-IT" sz="1400" dirty="0"/>
              <a:t> </a:t>
            </a:r>
            <a:r>
              <a:rPr lang="it-IT" sz="1400" dirty="0" err="1"/>
              <a:t>measure</a:t>
            </a:r>
            <a:endParaRPr lang="it-IT" sz="1400" dirty="0"/>
          </a:p>
          <a:p>
            <a:pPr lvl="1" algn="just">
              <a:buFont typeface="+mj-lt"/>
              <a:buAutoNum type="arabicPeriod"/>
            </a:pPr>
            <a:endParaRPr lang="it-IT" sz="1400" dirty="0"/>
          </a:p>
          <a:p>
            <a:pPr lvl="1" algn="just">
              <a:buFont typeface="+mj-lt"/>
              <a:buAutoNum type="arabicPeriod"/>
            </a:pPr>
            <a:r>
              <a:rPr lang="it-IT" sz="1400" dirty="0"/>
              <a:t>Double-</a:t>
            </a:r>
            <a:r>
              <a:rPr lang="it-IT" sz="1400" dirty="0" err="1"/>
              <a:t>lock</a:t>
            </a:r>
            <a:r>
              <a:rPr lang="it-IT" sz="1400" dirty="0"/>
              <a:t> </a:t>
            </a:r>
            <a:r>
              <a:rPr lang="it-IT" sz="1400" dirty="0" err="1"/>
              <a:t>system</a:t>
            </a:r>
            <a:r>
              <a:rPr lang="it-IT" sz="1400" dirty="0"/>
              <a:t> </a:t>
            </a:r>
            <a:r>
              <a:rPr lang="it-IT" sz="1400" dirty="0" err="1"/>
              <a:t>eventually</a:t>
            </a:r>
            <a:r>
              <a:rPr lang="it-IT" sz="1400" dirty="0"/>
              <a:t> </a:t>
            </a:r>
            <a:r>
              <a:rPr lang="it-IT" sz="1400" dirty="0" err="1"/>
              <a:t>introduced</a:t>
            </a:r>
            <a:r>
              <a:rPr lang="it-IT" sz="1400" dirty="0"/>
              <a:t> </a:t>
            </a:r>
            <a:r>
              <a:rPr lang="it-IT" sz="1400" dirty="0" err="1"/>
              <a:t>only</a:t>
            </a:r>
            <a:r>
              <a:rPr lang="it-IT" sz="1400" dirty="0"/>
              <a:t> for </a:t>
            </a:r>
            <a:r>
              <a:rPr lang="it-IT" sz="1400" dirty="0" err="1"/>
              <a:t>NRAs</a:t>
            </a:r>
            <a:r>
              <a:rPr lang="it-IT" sz="1400" dirty="0"/>
              <a:t>’ </a:t>
            </a:r>
            <a:r>
              <a:rPr lang="it-IT" sz="1400" dirty="0" err="1"/>
              <a:t>proposed</a:t>
            </a:r>
            <a:r>
              <a:rPr lang="it-IT" sz="1400" dirty="0"/>
              <a:t> </a:t>
            </a:r>
            <a:r>
              <a:rPr lang="it-IT" sz="1400" dirty="0" err="1"/>
              <a:t>remedies</a:t>
            </a:r>
            <a:r>
              <a:rPr lang="it-IT" sz="1400" dirty="0"/>
              <a:t> </a:t>
            </a:r>
            <a:r>
              <a:rPr lang="it-IT" sz="1400" dirty="0" err="1"/>
              <a:t>as</a:t>
            </a:r>
            <a:r>
              <a:rPr lang="it-IT" sz="1400" dirty="0"/>
              <a:t> in art. </a:t>
            </a:r>
            <a:r>
              <a:rPr lang="it-IT" sz="1400" dirty="0" smtClean="0"/>
              <a:t>61.3 </a:t>
            </a:r>
            <a:r>
              <a:rPr lang="it-IT" sz="1400" dirty="0"/>
              <a:t>and </a:t>
            </a:r>
            <a:r>
              <a:rPr lang="it-IT" sz="1400" dirty="0" smtClean="0"/>
              <a:t>76.2 </a:t>
            </a:r>
            <a:r>
              <a:rPr lang="it-IT" sz="1400" dirty="0"/>
              <a:t>and </a:t>
            </a:r>
            <a:r>
              <a:rPr lang="it-IT" sz="1400" dirty="0" smtClean="0"/>
              <a:t>76.3 </a:t>
            </a:r>
            <a:r>
              <a:rPr lang="it-IT" sz="1400" dirty="0"/>
              <a:t>(EC can </a:t>
            </a:r>
            <a:r>
              <a:rPr lang="it-IT" sz="1400" dirty="0" err="1"/>
              <a:t>ask</a:t>
            </a:r>
            <a:r>
              <a:rPr lang="it-IT" sz="1400" dirty="0"/>
              <a:t> the NRA to </a:t>
            </a:r>
            <a:r>
              <a:rPr lang="it-IT" sz="1400" dirty="0" err="1"/>
              <a:t>withdraw</a:t>
            </a:r>
            <a:r>
              <a:rPr lang="it-IT" sz="1400" dirty="0"/>
              <a:t> </a:t>
            </a:r>
            <a:r>
              <a:rPr lang="it-IT" sz="1400" dirty="0" err="1"/>
              <a:t>such</a:t>
            </a:r>
            <a:r>
              <a:rPr lang="it-IT" sz="1400" dirty="0"/>
              <a:t> </a:t>
            </a:r>
            <a:r>
              <a:rPr lang="it-IT" sz="1400" dirty="0" err="1"/>
              <a:t>proposed</a:t>
            </a:r>
            <a:r>
              <a:rPr lang="it-IT" sz="1400" dirty="0"/>
              <a:t> </a:t>
            </a:r>
            <a:r>
              <a:rPr lang="it-IT" sz="1400" dirty="0" err="1"/>
              <a:t>remedies</a:t>
            </a:r>
            <a:r>
              <a:rPr lang="it-IT" sz="1400" dirty="0"/>
              <a:t> </a:t>
            </a:r>
            <a:r>
              <a:rPr lang="it-IT" sz="1400" dirty="0" err="1"/>
              <a:t>if</a:t>
            </a:r>
            <a:r>
              <a:rPr lang="it-IT" sz="1400" dirty="0"/>
              <a:t> BEREC </a:t>
            </a:r>
            <a:r>
              <a:rPr lang="it-IT" sz="1400" dirty="0" smtClean="0"/>
              <a:t>shares </a:t>
            </a:r>
            <a:r>
              <a:rPr lang="it-IT" sz="1400" dirty="0"/>
              <a:t>the </a:t>
            </a:r>
            <a:r>
              <a:rPr lang="it-IT" sz="1400" dirty="0" err="1"/>
              <a:t>EC’s</a:t>
            </a:r>
            <a:r>
              <a:rPr lang="it-IT" sz="1400" dirty="0"/>
              <a:t> </a:t>
            </a:r>
            <a:r>
              <a:rPr lang="it-IT" sz="1400" dirty="0" err="1"/>
              <a:t>serious</a:t>
            </a:r>
            <a:r>
              <a:rPr lang="it-IT" sz="1400" dirty="0"/>
              <a:t> </a:t>
            </a:r>
            <a:r>
              <a:rPr lang="it-IT" sz="1400" dirty="0" err="1"/>
              <a:t>doubts</a:t>
            </a:r>
            <a:r>
              <a:rPr lang="it-IT" sz="1400" dirty="0" smtClean="0"/>
              <a:t>)</a:t>
            </a:r>
          </a:p>
          <a:p>
            <a:pPr lvl="1" algn="just">
              <a:buFont typeface="+mj-lt"/>
              <a:buAutoNum type="arabicPeriod"/>
            </a:pPr>
            <a:endParaRPr lang="it-IT" sz="1400" dirty="0"/>
          </a:p>
          <a:p>
            <a:pPr algn="just"/>
            <a:r>
              <a:rPr lang="it-IT" sz="1600" dirty="0"/>
              <a:t>So the balance </a:t>
            </a:r>
            <a:r>
              <a:rPr lang="it-IT" sz="1600" dirty="0" err="1"/>
              <a:t>is</a:t>
            </a:r>
            <a:r>
              <a:rPr lang="it-IT" sz="1600" dirty="0"/>
              <a:t> </a:t>
            </a:r>
            <a:r>
              <a:rPr lang="it-IT" sz="1600" dirty="0" err="1"/>
              <a:t>mixed</a:t>
            </a:r>
            <a:r>
              <a:rPr lang="it-IT" sz="1600" dirty="0"/>
              <a:t>: on the </a:t>
            </a:r>
            <a:r>
              <a:rPr lang="it-IT" sz="1600" dirty="0" err="1"/>
              <a:t>one</a:t>
            </a:r>
            <a:r>
              <a:rPr lang="it-IT" sz="1600" dirty="0"/>
              <a:t> side the toolbox </a:t>
            </a:r>
            <a:r>
              <a:rPr lang="it-IT" sz="1600" dirty="0" err="1"/>
              <a:t>is</a:t>
            </a:r>
            <a:r>
              <a:rPr lang="it-IT" sz="1600" dirty="0"/>
              <a:t> </a:t>
            </a:r>
            <a:r>
              <a:rPr lang="it-IT" sz="1600" dirty="0" err="1"/>
              <a:t>enlarged</a:t>
            </a:r>
            <a:r>
              <a:rPr lang="it-IT" sz="1600" dirty="0"/>
              <a:t> </a:t>
            </a:r>
            <a:r>
              <a:rPr lang="it-IT" sz="1600" dirty="0" smtClean="0"/>
              <a:t>(</a:t>
            </a:r>
            <a:r>
              <a:rPr lang="it-IT" sz="1600" dirty="0" err="1" smtClean="0"/>
              <a:t>symmetric</a:t>
            </a:r>
            <a:r>
              <a:rPr lang="it-IT" sz="1600" dirty="0" smtClean="0"/>
              <a:t> </a:t>
            </a:r>
            <a:r>
              <a:rPr lang="it-IT" sz="1600" dirty="0" err="1"/>
              <a:t>regulation</a:t>
            </a:r>
            <a:r>
              <a:rPr lang="it-IT" sz="1600" dirty="0"/>
              <a:t>), on the </a:t>
            </a:r>
            <a:r>
              <a:rPr lang="it-IT" sz="1600" dirty="0" err="1"/>
              <a:t>other</a:t>
            </a:r>
            <a:r>
              <a:rPr lang="it-IT" sz="1600" dirty="0"/>
              <a:t> side the </a:t>
            </a:r>
            <a:r>
              <a:rPr lang="it-IT" sz="1600" dirty="0" err="1"/>
              <a:t>flexibility</a:t>
            </a:r>
            <a:r>
              <a:rPr lang="it-IT" sz="1600" dirty="0"/>
              <a:t> of </a:t>
            </a:r>
            <a:r>
              <a:rPr lang="it-IT" sz="1600" dirty="0" err="1"/>
              <a:t>NRAs</a:t>
            </a:r>
            <a:r>
              <a:rPr lang="it-IT" sz="1600" dirty="0"/>
              <a:t> </a:t>
            </a:r>
            <a:r>
              <a:rPr lang="it-IT" sz="1600" dirty="0" err="1"/>
              <a:t>is</a:t>
            </a:r>
            <a:r>
              <a:rPr lang="it-IT" sz="1600" dirty="0"/>
              <a:t> </a:t>
            </a:r>
            <a:r>
              <a:rPr lang="it-IT" sz="1600" dirty="0" err="1"/>
              <a:t>limited</a:t>
            </a:r>
            <a:r>
              <a:rPr lang="it-IT" sz="1600" dirty="0"/>
              <a:t> by the double </a:t>
            </a:r>
            <a:r>
              <a:rPr lang="it-IT" sz="1600" dirty="0" err="1"/>
              <a:t>lock</a:t>
            </a:r>
            <a:r>
              <a:rPr lang="it-IT" sz="1600" dirty="0"/>
              <a:t> veto</a:t>
            </a:r>
          </a:p>
          <a:p>
            <a:pPr algn="just">
              <a:buFont typeface="+mj-lt"/>
              <a:buAutoNum type="arabicPeriod"/>
            </a:pPr>
            <a:endParaRPr lang="it-IT" sz="1600" dirty="0"/>
          </a:p>
          <a:p>
            <a:pPr algn="just">
              <a:buFont typeface="+mj-lt"/>
              <a:buAutoNum type="arabicPeriod"/>
            </a:pPr>
            <a:endParaRPr lang="it-IT" sz="1600" dirty="0"/>
          </a:p>
          <a:p>
            <a:pPr lvl="0" algn="just">
              <a:buFont typeface="+mj-lt"/>
              <a:buAutoNum type="arabicPeriod"/>
            </a:pPr>
            <a:endParaRPr lang="it-IT" dirty="0"/>
          </a:p>
          <a:p>
            <a:pPr algn="just">
              <a:buFont typeface="+mj-lt"/>
              <a:buAutoNum type="arabicPeriod"/>
            </a:pPr>
            <a:endParaRPr lang="it-IT" sz="1600" dirty="0"/>
          </a:p>
          <a:p>
            <a:pPr algn="just">
              <a:buFont typeface="+mj-lt"/>
              <a:buAutoNum type="arabicPeriod"/>
            </a:pPr>
            <a:endParaRPr lang="it-IT" sz="1600" dirty="0"/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791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undesnetzagentur-Vorlage">
  <a:themeElements>
    <a:clrScheme name="Bundesnetzagentur-1">
      <a:dk1>
        <a:srgbClr val="000000"/>
      </a:dk1>
      <a:lt1>
        <a:srgbClr val="FFFFFF"/>
      </a:lt1>
      <a:dk2>
        <a:srgbClr val="417DBE"/>
      </a:dk2>
      <a:lt2>
        <a:srgbClr val="DCE1E4"/>
      </a:lt2>
      <a:accent1>
        <a:srgbClr val="417DBE"/>
      </a:accent1>
      <a:accent2>
        <a:srgbClr val="8DB1D8"/>
      </a:accent2>
      <a:accent3>
        <a:srgbClr val="B3CBE5"/>
      </a:accent3>
      <a:accent4>
        <a:srgbClr val="E16900"/>
      </a:accent4>
      <a:accent5>
        <a:srgbClr val="FFA454"/>
      </a:accent5>
      <a:accent6>
        <a:srgbClr val="FFC28D"/>
      </a:accent6>
      <a:hlink>
        <a:srgbClr val="417DBE"/>
      </a:hlink>
      <a:folHlink>
        <a:srgbClr val="B9C3C8"/>
      </a:folHlink>
    </a:clrScheme>
    <a:fontScheme name="Bundesnetzagentur-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857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BBC6D6"/>
          </a:buClr>
          <a:buSzPct val="80000"/>
          <a:buFont typeface="Wingdings" pitchFamily="1" charset="2"/>
          <a:buNone/>
          <a:tabLst/>
          <a:defRPr kumimoji="0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1" charset="0"/>
          </a:defRPr>
        </a:defPPr>
      </a:lstStyle>
    </a:spDef>
    <a:lnDef>
      <a:spPr bwMode="auto">
        <a:noFill/>
        <a:ln w="57150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157293"/>
        </a:accent1>
        <a:accent2>
          <a:srgbClr val="5D8BA8"/>
        </a:accent2>
        <a:accent3>
          <a:srgbClr val="FFFFFF"/>
        </a:accent3>
        <a:accent4>
          <a:srgbClr val="000000"/>
        </a:accent4>
        <a:accent5>
          <a:srgbClr val="AABCC8"/>
        </a:accent5>
        <a:accent6>
          <a:srgbClr val="537D98"/>
        </a:accent6>
        <a:hlink>
          <a:srgbClr val="85A6BD"/>
        </a:hlink>
        <a:folHlink>
          <a:srgbClr val="ACC2D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14">
        <a:dk1>
          <a:srgbClr val="000000"/>
        </a:dk1>
        <a:lt1>
          <a:srgbClr val="FFFFFF"/>
        </a:lt1>
        <a:dk2>
          <a:srgbClr val="FFFFFF"/>
        </a:dk2>
        <a:lt2>
          <a:srgbClr val="D5E0E9"/>
        </a:lt2>
        <a:accent1>
          <a:srgbClr val="157293"/>
        </a:accent1>
        <a:accent2>
          <a:srgbClr val="5D8BA8"/>
        </a:accent2>
        <a:accent3>
          <a:srgbClr val="FFFFFF"/>
        </a:accent3>
        <a:accent4>
          <a:srgbClr val="000000"/>
        </a:accent4>
        <a:accent5>
          <a:srgbClr val="AABCC8"/>
        </a:accent5>
        <a:accent6>
          <a:srgbClr val="537D98"/>
        </a:accent6>
        <a:hlink>
          <a:srgbClr val="85A6BD"/>
        </a:hlink>
        <a:folHlink>
          <a:srgbClr val="ACC2D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ndesnetzagentur-Vorlage 1">
        <a:dk1>
          <a:srgbClr val="000000"/>
        </a:dk1>
        <a:lt1>
          <a:srgbClr val="FFFFFF"/>
        </a:lt1>
        <a:dk2>
          <a:srgbClr val="FFFFFF"/>
        </a:dk2>
        <a:lt2>
          <a:srgbClr val="D9E5F2"/>
        </a:lt2>
        <a:accent1>
          <a:srgbClr val="417DBE"/>
        </a:accent1>
        <a:accent2>
          <a:srgbClr val="E16900"/>
        </a:accent2>
        <a:accent3>
          <a:srgbClr val="FFFFFF"/>
        </a:accent3>
        <a:accent4>
          <a:srgbClr val="000000"/>
        </a:accent4>
        <a:accent5>
          <a:srgbClr val="B0BFDB"/>
        </a:accent5>
        <a:accent6>
          <a:srgbClr val="CC5E00"/>
        </a:accent6>
        <a:hlink>
          <a:srgbClr val="8DB1D8"/>
        </a:hlink>
        <a:folHlink>
          <a:srgbClr val="57676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Übersichtsfolie">
  <a:themeElements>
    <a:clrScheme name="2_Übersichtsfolie 1">
      <a:dk1>
        <a:srgbClr val="000000"/>
      </a:dk1>
      <a:lt1>
        <a:srgbClr val="FFFFFF"/>
      </a:lt1>
      <a:dk2>
        <a:srgbClr val="FFFFFF"/>
      </a:dk2>
      <a:lt2>
        <a:srgbClr val="D9E5F2"/>
      </a:lt2>
      <a:accent1>
        <a:srgbClr val="417DBE"/>
      </a:accent1>
      <a:accent2>
        <a:srgbClr val="E16900"/>
      </a:accent2>
      <a:accent3>
        <a:srgbClr val="FFFFFF"/>
      </a:accent3>
      <a:accent4>
        <a:srgbClr val="000000"/>
      </a:accent4>
      <a:accent5>
        <a:srgbClr val="B0BFDB"/>
      </a:accent5>
      <a:accent6>
        <a:srgbClr val="CC5E00"/>
      </a:accent6>
      <a:hlink>
        <a:srgbClr val="8DB1D8"/>
      </a:hlink>
      <a:folHlink>
        <a:srgbClr val="57676F"/>
      </a:folHlink>
    </a:clrScheme>
    <a:fontScheme name="2_Übersichtsfoli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Übersichtsfolie 1">
        <a:dk1>
          <a:srgbClr val="000000"/>
        </a:dk1>
        <a:lt1>
          <a:srgbClr val="FFFFFF"/>
        </a:lt1>
        <a:dk2>
          <a:srgbClr val="FFFFFF"/>
        </a:dk2>
        <a:lt2>
          <a:srgbClr val="D9E5F2"/>
        </a:lt2>
        <a:accent1>
          <a:srgbClr val="417DBE"/>
        </a:accent1>
        <a:accent2>
          <a:srgbClr val="E16900"/>
        </a:accent2>
        <a:accent3>
          <a:srgbClr val="FFFFFF"/>
        </a:accent3>
        <a:accent4>
          <a:srgbClr val="000000"/>
        </a:accent4>
        <a:accent5>
          <a:srgbClr val="B0BFDB"/>
        </a:accent5>
        <a:accent6>
          <a:srgbClr val="CC5E00"/>
        </a:accent6>
        <a:hlink>
          <a:srgbClr val="8DB1D8"/>
        </a:hlink>
        <a:folHlink>
          <a:srgbClr val="57676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5_weiße Folie">
  <a:themeElements>
    <a:clrScheme name="5_weiße Folie 1">
      <a:dk1>
        <a:srgbClr val="000000"/>
      </a:dk1>
      <a:lt1>
        <a:srgbClr val="FFFFFF"/>
      </a:lt1>
      <a:dk2>
        <a:srgbClr val="FFFFFF"/>
      </a:dk2>
      <a:lt2>
        <a:srgbClr val="D9E5F2"/>
      </a:lt2>
      <a:accent1>
        <a:srgbClr val="417DBE"/>
      </a:accent1>
      <a:accent2>
        <a:srgbClr val="E16900"/>
      </a:accent2>
      <a:accent3>
        <a:srgbClr val="FFFFFF"/>
      </a:accent3>
      <a:accent4>
        <a:srgbClr val="000000"/>
      </a:accent4>
      <a:accent5>
        <a:srgbClr val="B0BFDB"/>
      </a:accent5>
      <a:accent6>
        <a:srgbClr val="CC5E00"/>
      </a:accent6>
      <a:hlink>
        <a:srgbClr val="8DB1D8"/>
      </a:hlink>
      <a:folHlink>
        <a:srgbClr val="57676F"/>
      </a:folHlink>
    </a:clrScheme>
    <a:fontScheme name="5_weiße Foli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weiße Folie 1">
        <a:dk1>
          <a:srgbClr val="000000"/>
        </a:dk1>
        <a:lt1>
          <a:srgbClr val="FFFFFF"/>
        </a:lt1>
        <a:dk2>
          <a:srgbClr val="FFFFFF"/>
        </a:dk2>
        <a:lt2>
          <a:srgbClr val="D9E5F2"/>
        </a:lt2>
        <a:accent1>
          <a:srgbClr val="417DBE"/>
        </a:accent1>
        <a:accent2>
          <a:srgbClr val="E16900"/>
        </a:accent2>
        <a:accent3>
          <a:srgbClr val="FFFFFF"/>
        </a:accent3>
        <a:accent4>
          <a:srgbClr val="000000"/>
        </a:accent4>
        <a:accent5>
          <a:srgbClr val="B0BFDB"/>
        </a:accent5>
        <a:accent6>
          <a:srgbClr val="CC5E00"/>
        </a:accent6>
        <a:hlink>
          <a:srgbClr val="8DB1D8"/>
        </a:hlink>
        <a:folHlink>
          <a:srgbClr val="57676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6_schwarze Folie">
  <a:themeElements>
    <a:clrScheme name="6_schwarze Folie 1">
      <a:dk1>
        <a:srgbClr val="000000"/>
      </a:dk1>
      <a:lt1>
        <a:srgbClr val="FFFFFF"/>
      </a:lt1>
      <a:dk2>
        <a:srgbClr val="FFFFFF"/>
      </a:dk2>
      <a:lt2>
        <a:srgbClr val="D9E5F2"/>
      </a:lt2>
      <a:accent1>
        <a:srgbClr val="417DBE"/>
      </a:accent1>
      <a:accent2>
        <a:srgbClr val="E16900"/>
      </a:accent2>
      <a:accent3>
        <a:srgbClr val="FFFFFF"/>
      </a:accent3>
      <a:accent4>
        <a:srgbClr val="000000"/>
      </a:accent4>
      <a:accent5>
        <a:srgbClr val="B0BFDB"/>
      </a:accent5>
      <a:accent6>
        <a:srgbClr val="CC5E00"/>
      </a:accent6>
      <a:hlink>
        <a:srgbClr val="8DB1D8"/>
      </a:hlink>
      <a:folHlink>
        <a:srgbClr val="57676F"/>
      </a:folHlink>
    </a:clrScheme>
    <a:fontScheme name="6_schwarze Foli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schwarze Folie 1">
        <a:dk1>
          <a:srgbClr val="000000"/>
        </a:dk1>
        <a:lt1>
          <a:srgbClr val="FFFFFF"/>
        </a:lt1>
        <a:dk2>
          <a:srgbClr val="FFFFFF"/>
        </a:dk2>
        <a:lt2>
          <a:srgbClr val="D9E5F2"/>
        </a:lt2>
        <a:accent1>
          <a:srgbClr val="417DBE"/>
        </a:accent1>
        <a:accent2>
          <a:srgbClr val="E16900"/>
        </a:accent2>
        <a:accent3>
          <a:srgbClr val="FFFFFF"/>
        </a:accent3>
        <a:accent4>
          <a:srgbClr val="000000"/>
        </a:accent4>
        <a:accent5>
          <a:srgbClr val="B0BFDB"/>
        </a:accent5>
        <a:accent6>
          <a:srgbClr val="CC5E00"/>
        </a:accent6>
        <a:hlink>
          <a:srgbClr val="8DB1D8"/>
        </a:hlink>
        <a:folHlink>
          <a:srgbClr val="57676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Themenfolie">
  <a:themeElements>
    <a:clrScheme name="3_Themenfolie 1">
      <a:dk1>
        <a:srgbClr val="000000"/>
      </a:dk1>
      <a:lt1>
        <a:srgbClr val="FFFFFF"/>
      </a:lt1>
      <a:dk2>
        <a:srgbClr val="FFFFFF"/>
      </a:dk2>
      <a:lt2>
        <a:srgbClr val="D9E5F2"/>
      </a:lt2>
      <a:accent1>
        <a:srgbClr val="417DBE"/>
      </a:accent1>
      <a:accent2>
        <a:srgbClr val="E16900"/>
      </a:accent2>
      <a:accent3>
        <a:srgbClr val="FFFFFF"/>
      </a:accent3>
      <a:accent4>
        <a:srgbClr val="000000"/>
      </a:accent4>
      <a:accent5>
        <a:srgbClr val="B0BFDB"/>
      </a:accent5>
      <a:accent6>
        <a:srgbClr val="CC5E00"/>
      </a:accent6>
      <a:hlink>
        <a:srgbClr val="8DB1D8"/>
      </a:hlink>
      <a:folHlink>
        <a:srgbClr val="57676F"/>
      </a:folHlink>
    </a:clrScheme>
    <a:fontScheme name="3_Themenfoli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Themenfolie 1">
        <a:dk1>
          <a:srgbClr val="000000"/>
        </a:dk1>
        <a:lt1>
          <a:srgbClr val="FFFFFF"/>
        </a:lt1>
        <a:dk2>
          <a:srgbClr val="FFFFFF"/>
        </a:dk2>
        <a:lt2>
          <a:srgbClr val="D9E5F2"/>
        </a:lt2>
        <a:accent1>
          <a:srgbClr val="417DBE"/>
        </a:accent1>
        <a:accent2>
          <a:srgbClr val="E16900"/>
        </a:accent2>
        <a:accent3>
          <a:srgbClr val="FFFFFF"/>
        </a:accent3>
        <a:accent4>
          <a:srgbClr val="000000"/>
        </a:accent4>
        <a:accent5>
          <a:srgbClr val="B0BFDB"/>
        </a:accent5>
        <a:accent6>
          <a:srgbClr val="CC5E00"/>
        </a:accent6>
        <a:hlink>
          <a:srgbClr val="8DB1D8"/>
        </a:hlink>
        <a:folHlink>
          <a:srgbClr val="57676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Schlussfolie">
  <a:themeElements>
    <a:clrScheme name="4_Schlussfolie 1">
      <a:dk1>
        <a:srgbClr val="000000"/>
      </a:dk1>
      <a:lt1>
        <a:srgbClr val="FFFFFF"/>
      </a:lt1>
      <a:dk2>
        <a:srgbClr val="FFFFFF"/>
      </a:dk2>
      <a:lt2>
        <a:srgbClr val="D9E5F2"/>
      </a:lt2>
      <a:accent1>
        <a:srgbClr val="417DBE"/>
      </a:accent1>
      <a:accent2>
        <a:srgbClr val="E16900"/>
      </a:accent2>
      <a:accent3>
        <a:srgbClr val="FFFFFF"/>
      </a:accent3>
      <a:accent4>
        <a:srgbClr val="000000"/>
      </a:accent4>
      <a:accent5>
        <a:srgbClr val="B0BFDB"/>
      </a:accent5>
      <a:accent6>
        <a:srgbClr val="CC5E00"/>
      </a:accent6>
      <a:hlink>
        <a:srgbClr val="8DB1D8"/>
      </a:hlink>
      <a:folHlink>
        <a:srgbClr val="57676F"/>
      </a:folHlink>
    </a:clrScheme>
    <a:fontScheme name="4_Schlussfoli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Schlussfolie 1">
        <a:dk1>
          <a:srgbClr val="000000"/>
        </a:dk1>
        <a:lt1>
          <a:srgbClr val="FFFFFF"/>
        </a:lt1>
        <a:dk2>
          <a:srgbClr val="FFFFFF"/>
        </a:dk2>
        <a:lt2>
          <a:srgbClr val="D9E5F2"/>
        </a:lt2>
        <a:accent1>
          <a:srgbClr val="417DBE"/>
        </a:accent1>
        <a:accent2>
          <a:srgbClr val="E16900"/>
        </a:accent2>
        <a:accent3>
          <a:srgbClr val="FFFFFF"/>
        </a:accent3>
        <a:accent4>
          <a:srgbClr val="000000"/>
        </a:accent4>
        <a:accent5>
          <a:srgbClr val="B0BFDB"/>
        </a:accent5>
        <a:accent6>
          <a:srgbClr val="CC5E00"/>
        </a:accent6>
        <a:hlink>
          <a:srgbClr val="8DB1D8"/>
        </a:hlink>
        <a:folHlink>
          <a:srgbClr val="57676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Zitatfolie">
  <a:themeElements>
    <a:clrScheme name="7_Zitatfolie 1">
      <a:dk1>
        <a:srgbClr val="000000"/>
      </a:dk1>
      <a:lt1>
        <a:srgbClr val="FFFFFF"/>
      </a:lt1>
      <a:dk2>
        <a:srgbClr val="FFFFFF"/>
      </a:dk2>
      <a:lt2>
        <a:srgbClr val="D9E5F2"/>
      </a:lt2>
      <a:accent1>
        <a:srgbClr val="417DBE"/>
      </a:accent1>
      <a:accent2>
        <a:srgbClr val="E16900"/>
      </a:accent2>
      <a:accent3>
        <a:srgbClr val="FFFFFF"/>
      </a:accent3>
      <a:accent4>
        <a:srgbClr val="000000"/>
      </a:accent4>
      <a:accent5>
        <a:srgbClr val="B0BFDB"/>
      </a:accent5>
      <a:accent6>
        <a:srgbClr val="CC5E00"/>
      </a:accent6>
      <a:hlink>
        <a:srgbClr val="8DB1D8"/>
      </a:hlink>
      <a:folHlink>
        <a:srgbClr val="57676F"/>
      </a:folHlink>
    </a:clrScheme>
    <a:fontScheme name="7_Zitatfoli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Zitatfolie 1">
        <a:dk1>
          <a:srgbClr val="000000"/>
        </a:dk1>
        <a:lt1>
          <a:srgbClr val="FFFFFF"/>
        </a:lt1>
        <a:dk2>
          <a:srgbClr val="FFFFFF"/>
        </a:dk2>
        <a:lt2>
          <a:srgbClr val="D9E5F2"/>
        </a:lt2>
        <a:accent1>
          <a:srgbClr val="417DBE"/>
        </a:accent1>
        <a:accent2>
          <a:srgbClr val="E16900"/>
        </a:accent2>
        <a:accent3>
          <a:srgbClr val="FFFFFF"/>
        </a:accent3>
        <a:accent4>
          <a:srgbClr val="000000"/>
        </a:accent4>
        <a:accent5>
          <a:srgbClr val="B0BFDB"/>
        </a:accent5>
        <a:accent6>
          <a:srgbClr val="CC5E00"/>
        </a:accent6>
        <a:hlink>
          <a:srgbClr val="8DB1D8"/>
        </a:hlink>
        <a:folHlink>
          <a:srgbClr val="57676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8_Unterrichtsfolie">
  <a:themeElements>
    <a:clrScheme name="8_Unterrichtsfolie 1">
      <a:dk1>
        <a:srgbClr val="000000"/>
      </a:dk1>
      <a:lt1>
        <a:srgbClr val="FFFFFF"/>
      </a:lt1>
      <a:dk2>
        <a:srgbClr val="FFFFFF"/>
      </a:dk2>
      <a:lt2>
        <a:srgbClr val="D9E5F2"/>
      </a:lt2>
      <a:accent1>
        <a:srgbClr val="417DBE"/>
      </a:accent1>
      <a:accent2>
        <a:srgbClr val="E16900"/>
      </a:accent2>
      <a:accent3>
        <a:srgbClr val="FFFFFF"/>
      </a:accent3>
      <a:accent4>
        <a:srgbClr val="000000"/>
      </a:accent4>
      <a:accent5>
        <a:srgbClr val="B0BFDB"/>
      </a:accent5>
      <a:accent6>
        <a:srgbClr val="CC5E00"/>
      </a:accent6>
      <a:hlink>
        <a:srgbClr val="8DB1D8"/>
      </a:hlink>
      <a:folHlink>
        <a:srgbClr val="57676F"/>
      </a:folHlink>
    </a:clrScheme>
    <a:fontScheme name="8_Unterrichtsfoli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Unterrichtsfolie 1">
        <a:dk1>
          <a:srgbClr val="000000"/>
        </a:dk1>
        <a:lt1>
          <a:srgbClr val="FFFFFF"/>
        </a:lt1>
        <a:dk2>
          <a:srgbClr val="FFFFFF"/>
        </a:dk2>
        <a:lt2>
          <a:srgbClr val="D9E5F2"/>
        </a:lt2>
        <a:accent1>
          <a:srgbClr val="417DBE"/>
        </a:accent1>
        <a:accent2>
          <a:srgbClr val="E16900"/>
        </a:accent2>
        <a:accent3>
          <a:srgbClr val="FFFFFF"/>
        </a:accent3>
        <a:accent4>
          <a:srgbClr val="000000"/>
        </a:accent4>
        <a:accent5>
          <a:srgbClr val="B0BFDB"/>
        </a:accent5>
        <a:accent6>
          <a:srgbClr val="CC5E00"/>
        </a:accent6>
        <a:hlink>
          <a:srgbClr val="8DB1D8"/>
        </a:hlink>
        <a:folHlink>
          <a:srgbClr val="57676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Sortierung xmlns="fa5e23c8-740d-4328-bcef-889a5ac94381" xsi:nil="true"/>
    <Dokument_x0020_Nr_x002e_ xmlns="fa5e23c8-740d-4328-bcef-889a5ac94381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AF4BA80BBCD3043A2AC2D32DE2CBA0F" ma:contentTypeVersion="2" ma:contentTypeDescription="Ein neues Dokument erstellen." ma:contentTypeScope="" ma:versionID="3e8e58bcc3374a3a30c79b8cc10310f8">
  <xsd:schema xmlns:xsd="http://www.w3.org/2001/XMLSchema" xmlns:p="http://schemas.microsoft.com/office/2006/metadata/properties" xmlns:ns2="fa5e23c8-740d-4328-bcef-889a5ac94381" targetNamespace="http://schemas.microsoft.com/office/2006/metadata/properties" ma:root="true" ma:fieldsID="ac3c038005d892d070055bc27e4081c0" ns2:_="">
    <xsd:import namespace="fa5e23c8-740d-4328-bcef-889a5ac94381"/>
    <xsd:element name="properties">
      <xsd:complexType>
        <xsd:sequence>
          <xsd:element name="documentManagement">
            <xsd:complexType>
              <xsd:all>
                <xsd:element ref="ns2:Dokument_x0020_Nr_x002e_" minOccurs="0"/>
                <xsd:element ref="ns2:Sortierung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fa5e23c8-740d-4328-bcef-889a5ac94381" elementFormDefault="qualified">
    <xsd:import namespace="http://schemas.microsoft.com/office/2006/documentManagement/types"/>
    <xsd:element name="Dokument_x0020_Nr_x002e_" ma:index="8" nillable="true" ma:displayName="Dokument Nr." ma:internalName="Dokument_x0020_Nr_x002e_">
      <xsd:simpleType>
        <xsd:restriction base="dms:Text">
          <xsd:maxLength value="30"/>
        </xsd:restriction>
      </xsd:simpleType>
    </xsd:element>
    <xsd:element name="Sortierung" ma:index="9" nillable="true" ma:displayName="Sortierung" ma:decimals="0" ma:description="Dient nur zur Sortierung und wird nicht eingeblendet." ma:internalName="Sortierung" ma:percentage="FALSE">
      <xsd:simpleType>
        <xsd:restriction base="dms:Number">
          <xsd:maxInclusive value="209"/>
          <xsd:minInclusive value="110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 ma:readOnly="tru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0D280C0D-A120-4BC9-928E-B944C2ECE6E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17C595A-F9E3-4F23-BD53-3AFD032D104B}">
  <ds:schemaRefs>
    <ds:schemaRef ds:uri="http://purl.org/dc/terms/"/>
    <ds:schemaRef ds:uri="http://purl.org/dc/dcmitype/"/>
    <ds:schemaRef ds:uri="http://schemas.openxmlformats.org/package/2006/metadata/core-properties"/>
    <ds:schemaRef ds:uri="http://purl.org/dc/elements/1.1/"/>
    <ds:schemaRef ds:uri="fa5e23c8-740d-4328-bcef-889a5ac94381"/>
    <ds:schemaRef ds:uri="http://schemas.microsoft.com/office/2006/documentManagement/type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DAF16365-749D-4E58-AC48-C38FD8F046A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a5e23c8-740d-4328-bcef-889a5ac94381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Bundesnetzagentur-Vorlage</Template>
  <TotalTime>0</TotalTime>
  <Words>3606</Words>
  <Application>Microsoft Office PowerPoint</Application>
  <PresentationFormat>On-screen Show (4:3)</PresentationFormat>
  <Paragraphs>412</Paragraphs>
  <Slides>38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38</vt:i4>
      </vt:variant>
    </vt:vector>
  </HeadingPairs>
  <TitlesOfParts>
    <vt:vector size="55" baseType="lpstr">
      <vt:lpstr>ＭＳ Ｐゴシック</vt:lpstr>
      <vt:lpstr>Arial</vt:lpstr>
      <vt:lpstr>Arial Narrow</vt:lpstr>
      <vt:lpstr>Calibri</vt:lpstr>
      <vt:lpstr>Calibri Light</vt:lpstr>
      <vt:lpstr>Lucida Sans Unicode</vt:lpstr>
      <vt:lpstr>Times New Roman</vt:lpstr>
      <vt:lpstr>Verdana</vt:lpstr>
      <vt:lpstr>Wingdings</vt:lpstr>
      <vt:lpstr>Bundesnetzagentur-Vorlage</vt:lpstr>
      <vt:lpstr>2_Übersichtsfolie</vt:lpstr>
      <vt:lpstr>5_weiße Folie</vt:lpstr>
      <vt:lpstr>6_schwarze Folie</vt:lpstr>
      <vt:lpstr>3_Themenfolie</vt:lpstr>
      <vt:lpstr>4_Schlussfolie</vt:lpstr>
      <vt:lpstr>7_Zitatfolie</vt:lpstr>
      <vt:lpstr>8_Unterrichtsfolie</vt:lpstr>
      <vt:lpstr>Investments for Very High Capacity Networks – The new EECC provisions  to facilitate VHCNs investment</vt:lpstr>
      <vt:lpstr>Agenda</vt:lpstr>
      <vt:lpstr>PowerPoint Presentation</vt:lpstr>
      <vt:lpstr>Objectives and market regulation (1)</vt:lpstr>
      <vt:lpstr>Objectives and market regulation (2)</vt:lpstr>
      <vt:lpstr>Symmetric Regulation (Art. 61.3)</vt:lpstr>
      <vt:lpstr>Market analysis – Art. 63, 64, 67</vt:lpstr>
      <vt:lpstr>Comparison ECNS 2009 – EECC 2018</vt:lpstr>
      <vt:lpstr>Art. 33 Double lock veto</vt:lpstr>
      <vt:lpstr>Remedies – Art. 69 – 74, 76 - 81</vt:lpstr>
      <vt:lpstr>BEREC Guidelines on the minimum criteria for a reference offer</vt:lpstr>
      <vt:lpstr>Remedies – Art. 72 – 73, 74, 76 – 81  </vt:lpstr>
      <vt:lpstr>Termination Rates (Art. 75)</vt:lpstr>
      <vt:lpstr>Co-Investment (Art. 76)</vt:lpstr>
      <vt:lpstr>Co-Investment (Art. 76.2)</vt:lpstr>
      <vt:lpstr>Co-Investment (Art. 76, 79)</vt:lpstr>
      <vt:lpstr>Co-Investment (Art. 76)</vt:lpstr>
      <vt:lpstr>Co-Investment – Procedural provisions (Art. 79)</vt:lpstr>
      <vt:lpstr>Remedies – Art. 77 – Art. 78, Art. 77, Art. 78</vt:lpstr>
      <vt:lpstr>Role of NRAs (Art. 5) </vt:lpstr>
      <vt:lpstr>Role of NRAs (Art. 5)</vt:lpstr>
      <vt:lpstr>BEREC Regulation (EU (No) 2018/1971)</vt:lpstr>
      <vt:lpstr>BEREC – New Tasks (1)</vt:lpstr>
      <vt:lpstr>BEREC EWG Structure 2019</vt:lpstr>
      <vt:lpstr>BEREC – New Tasks (1a)</vt:lpstr>
      <vt:lpstr>BEREC – New Tasks (1b)</vt:lpstr>
      <vt:lpstr>BEREC – New Tasks (2)</vt:lpstr>
      <vt:lpstr>Conclusions</vt:lpstr>
      <vt:lpstr>PowerPoint Presentation</vt:lpstr>
      <vt:lpstr>PowerPoint Presentation</vt:lpstr>
      <vt:lpstr>Remit of the EECC – Art. 2 Definitions</vt:lpstr>
      <vt:lpstr>Consumer protection and USO</vt:lpstr>
      <vt:lpstr>The Connectivity Package</vt:lpstr>
      <vt:lpstr>Trilogues: EECC and BEREC-Regulation</vt:lpstr>
      <vt:lpstr>Remedies – Art. 72 – 73, 74, 76 – 81  </vt:lpstr>
      <vt:lpstr>Spectrum (1)</vt:lpstr>
      <vt:lpstr>Spectrum (2)</vt:lpstr>
      <vt:lpstr>Next Steps</vt:lpstr>
    </vt:vector>
  </TitlesOfParts>
  <Company>Bundesnetzagentur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Debriefing BEREC-Plenary 4./5. Juni - Bergen</dc:title>
  <dc:creator>312-1 (Wilczek)</dc:creator>
  <cp:lastModifiedBy>Anne-Marie Boudou</cp:lastModifiedBy>
  <cp:revision>290</cp:revision>
  <cp:lastPrinted>2016-02-02T08:34:44Z</cp:lastPrinted>
  <dcterms:created xsi:type="dcterms:W3CDTF">2015-06-19T08:42:07Z</dcterms:created>
  <dcterms:modified xsi:type="dcterms:W3CDTF">2019-06-25T10:44:21Z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orname">
    <vt:lpwstr>Annegret Groebel /</vt:lpwstr>
  </property>
  <property fmtid="{D5CDD505-2E9C-101B-9397-08002B2CF9AE}" pid="3" name="Name">
    <vt:lpwstr>Andrea Sanders-Winter</vt:lpwstr>
  </property>
  <property fmtid="{D5CDD505-2E9C-101B-9397-08002B2CF9AE}" pid="4" name="Dienststelle">
    <vt:lpwstr/>
  </property>
  <property fmtid="{D5CDD505-2E9C-101B-9397-08002B2CF9AE}" pid="5" name="Telefon">
    <vt:lpwstr/>
  </property>
  <property fmtid="{D5CDD505-2E9C-101B-9397-08002B2CF9AE}" pid="6" name="E-Mail-Adresse">
    <vt:lpwstr/>
  </property>
  <property fmtid="{D5CDD505-2E9C-101B-9397-08002B2CF9AE}" pid="7" name="Veranstaltung">
    <vt:lpwstr/>
  </property>
  <property fmtid="{D5CDD505-2E9C-101B-9397-08002B2CF9AE}" pid="8" name="Ort">
    <vt:lpwstr>Bonn</vt:lpwstr>
  </property>
  <property fmtid="{D5CDD505-2E9C-101B-9397-08002B2CF9AE}" pid="9" name="Datum">
    <vt:lpwstr>22.06.2015</vt:lpwstr>
  </property>
  <property fmtid="{D5CDD505-2E9C-101B-9397-08002B2CF9AE}" pid="10" name="Vortragstitel">
    <vt:lpwstr>Debriefing BEREC-Plenary, 4./5. Juni - Bergen</vt:lpwstr>
  </property>
  <property fmtid="{D5CDD505-2E9C-101B-9397-08002B2CF9AE}" pid="11" name="Kernaussage">
    <vt:lpwstr/>
  </property>
</Properties>
</file>