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mv" ContentType="video/x-ms-wmv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3"/>
  </p:notesMasterIdLst>
  <p:handoutMasterIdLst>
    <p:handoutMasterId r:id="rId24"/>
  </p:handoutMasterIdLst>
  <p:sldIdLst>
    <p:sldId id="256" r:id="rId2"/>
    <p:sldId id="267" r:id="rId3"/>
    <p:sldId id="269" r:id="rId4"/>
    <p:sldId id="288" r:id="rId5"/>
    <p:sldId id="291" r:id="rId6"/>
    <p:sldId id="304" r:id="rId7"/>
    <p:sldId id="306" r:id="rId8"/>
    <p:sldId id="307" r:id="rId9"/>
    <p:sldId id="272" r:id="rId10"/>
    <p:sldId id="308" r:id="rId11"/>
    <p:sldId id="275" r:id="rId12"/>
    <p:sldId id="276" r:id="rId13"/>
    <p:sldId id="284" r:id="rId14"/>
    <p:sldId id="292" r:id="rId15"/>
    <p:sldId id="293" r:id="rId16"/>
    <p:sldId id="305" r:id="rId17"/>
    <p:sldId id="265" r:id="rId18"/>
    <p:sldId id="309" r:id="rId19"/>
    <p:sldId id="310" r:id="rId20"/>
    <p:sldId id="279" r:id="rId21"/>
    <p:sldId id="294" r:id="rId2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110" d="100"/>
          <a:sy n="110" d="100"/>
        </p:scale>
        <p:origin x="1614" y="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2466507-D18B-1E4C-B7D9-B95B9630D45B}" type="datetimeFigureOut">
              <a:rPr lang="en-US" smtClean="0"/>
              <a:t>12/7/2018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BF6FA51-CA11-8049-A730-DF643363936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808975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B7B37D-DCB7-B940-A8B0-808F1AFA6AA6}" type="datetimeFigureOut">
              <a:rPr lang="en-US" smtClean="0"/>
              <a:t>12/7/2018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35A0361-3C79-2746-88F6-5778514290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4215328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AE6106-566A-CC44-8288-31F2962FB1D6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602782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5A0361-3C79-2746-88F6-577851429032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68616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9BBA81-7301-134F-BCA5-187519ABA369}" type="datetime1">
              <a:rPr lang="en-GB" smtClean="0"/>
              <a:t>07/12/2018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smtClean="0"/>
              <a:t>Brussels, December 2018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07AFB6-3AC2-6A4C-9111-36549B4AFF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29512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061820-7C3A-414C-890F-3CBEC2AF2983}" type="datetime1">
              <a:rPr lang="en-GB" smtClean="0"/>
              <a:t>07/12/2018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smtClean="0"/>
              <a:t>Brussels, December 2018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07AFB6-3AC2-6A4C-9111-36549B4AFF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69343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514B1A-81A7-EE4C-A641-F84703CE5C3E}" type="datetime1">
              <a:rPr lang="en-GB" smtClean="0"/>
              <a:t>07/12/2018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smtClean="0"/>
              <a:t>Brussels, December 2018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07AFB6-3AC2-6A4C-9111-36549B4AFF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1638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1480E0-9E7C-D644-96C1-066CEB3274FB}" type="datetime1">
              <a:rPr lang="en-GB" smtClean="0"/>
              <a:t>07/12/2018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smtClean="0"/>
              <a:t>Brussels, December 2018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07AFB6-3AC2-6A4C-9111-36549B4AFF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36524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0E4BE7-E8C3-624E-B22D-F292ECA4717A}" type="datetime1">
              <a:rPr lang="en-GB" smtClean="0"/>
              <a:t>07/12/2018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smtClean="0"/>
              <a:t>Brussels, December 2018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07AFB6-3AC2-6A4C-9111-36549B4AFF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75974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E531D7-E951-DF4E-903D-38491F12BBAD}" type="datetime1">
              <a:rPr lang="en-GB" smtClean="0"/>
              <a:t>07/12/2018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smtClean="0"/>
              <a:t>Brussels, December 2018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07AFB6-3AC2-6A4C-9111-36549B4AFF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97302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9FD089-D069-8F40-BF4D-46A0D6707566}" type="datetime1">
              <a:rPr lang="en-GB" smtClean="0"/>
              <a:t>07/12/2018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smtClean="0"/>
              <a:t>Brussels, December 2018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07AFB6-3AC2-6A4C-9111-36549B4AFF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83695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3B897E-DD55-5941-9373-752AC5F7ECDB}" type="datetime1">
              <a:rPr lang="en-GB" smtClean="0"/>
              <a:t>07/12/2018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smtClean="0"/>
              <a:t>Brussels, December 2018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07AFB6-3AC2-6A4C-9111-36549B4AFF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48974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DBED45-8337-0244-ACBA-3B3B4F4A4398}" type="datetime1">
              <a:rPr lang="en-GB" smtClean="0"/>
              <a:t>07/12/2018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smtClean="0"/>
              <a:t>Brussels, December 2018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07AFB6-3AC2-6A4C-9111-36549B4AFF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20067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AA31AC-EBA9-0847-A567-8356BB10E507}" type="datetime1">
              <a:rPr lang="en-GB" smtClean="0"/>
              <a:t>07/12/2018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smtClean="0"/>
              <a:t>Brussels, December 2018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07AFB6-3AC2-6A4C-9111-36549B4AFF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86659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985C74-6513-644B-8F22-13EE399A8088}" type="datetime1">
              <a:rPr lang="en-GB" smtClean="0"/>
              <a:t>07/12/2018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smtClean="0"/>
              <a:t>Brussels, December 2018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07AFB6-3AC2-6A4C-9111-36549B4AFF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82790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F5CD77-42FC-B045-BAAC-88F438CC89C7}" type="datetime1">
              <a:rPr lang="en-GB" smtClean="0"/>
              <a:t>07/12/2018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nl-NL" smtClean="0"/>
              <a:t>Brussels, December 2018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07AFB6-3AC2-6A4C-9111-36549B4AFF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24629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lightbluetouchpaper.org" TargetMode="External"/><Relationship Id="rId2" Type="http://schemas.openxmlformats.org/officeDocument/2006/relationships/hyperlink" Target="http://www.cl.cam.ac.uk/~rja14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4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13" Type="http://schemas.openxmlformats.org/officeDocument/2006/relationships/image" Target="../media/image16.png"/><Relationship Id="rId18" Type="http://schemas.openxmlformats.org/officeDocument/2006/relationships/image" Target="../media/image21.png"/><Relationship Id="rId26" Type="http://schemas.openxmlformats.org/officeDocument/2006/relationships/image" Target="../media/image29.png"/><Relationship Id="rId3" Type="http://schemas.openxmlformats.org/officeDocument/2006/relationships/image" Target="../media/image6.png"/><Relationship Id="rId21" Type="http://schemas.openxmlformats.org/officeDocument/2006/relationships/image" Target="../media/image24.png"/><Relationship Id="rId7" Type="http://schemas.openxmlformats.org/officeDocument/2006/relationships/image" Target="../media/image10.png"/><Relationship Id="rId12" Type="http://schemas.openxmlformats.org/officeDocument/2006/relationships/image" Target="../media/image15.png"/><Relationship Id="rId17" Type="http://schemas.openxmlformats.org/officeDocument/2006/relationships/image" Target="../media/image20.png"/><Relationship Id="rId25" Type="http://schemas.openxmlformats.org/officeDocument/2006/relationships/image" Target="../media/image28.png"/><Relationship Id="rId2" Type="http://schemas.openxmlformats.org/officeDocument/2006/relationships/image" Target="../media/image5.png"/><Relationship Id="rId16" Type="http://schemas.openxmlformats.org/officeDocument/2006/relationships/image" Target="../media/image19.png"/><Relationship Id="rId20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11" Type="http://schemas.openxmlformats.org/officeDocument/2006/relationships/image" Target="../media/image14.png"/><Relationship Id="rId24" Type="http://schemas.openxmlformats.org/officeDocument/2006/relationships/image" Target="../media/image27.png"/><Relationship Id="rId5" Type="http://schemas.openxmlformats.org/officeDocument/2006/relationships/image" Target="../media/image8.png"/><Relationship Id="rId15" Type="http://schemas.openxmlformats.org/officeDocument/2006/relationships/image" Target="../media/image18.png"/><Relationship Id="rId23" Type="http://schemas.openxmlformats.org/officeDocument/2006/relationships/image" Target="../media/image26.png"/><Relationship Id="rId10" Type="http://schemas.openxmlformats.org/officeDocument/2006/relationships/image" Target="../media/image13.png"/><Relationship Id="rId19" Type="http://schemas.openxmlformats.org/officeDocument/2006/relationships/image" Target="../media/image22.png"/><Relationship Id="rId4" Type="http://schemas.openxmlformats.org/officeDocument/2006/relationships/image" Target="../media/image7.png"/><Relationship Id="rId9" Type="http://schemas.openxmlformats.org/officeDocument/2006/relationships/image" Target="../media/image12.png"/><Relationship Id="rId14" Type="http://schemas.openxmlformats.org/officeDocument/2006/relationships/image" Target="../media/image17.png"/><Relationship Id="rId22" Type="http://schemas.openxmlformats.org/officeDocument/2006/relationships/image" Target="../media/image25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3" Type="http://schemas.openxmlformats.org/officeDocument/2006/relationships/image" Target="../media/image31.png"/><Relationship Id="rId7" Type="http://schemas.openxmlformats.org/officeDocument/2006/relationships/image" Target="../media/image35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.png"/><Relationship Id="rId5" Type="http://schemas.openxmlformats.org/officeDocument/2006/relationships/image" Target="../media/image33.jpeg"/><Relationship Id="rId4" Type="http://schemas.openxmlformats.org/officeDocument/2006/relationships/image" Target="../media/image3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Software Security</a:t>
            </a:r>
            <a:r>
              <a:rPr lang="en-US" dirty="0"/>
              <a:t> </a:t>
            </a:r>
            <a:r>
              <a:rPr lang="en-US" dirty="0" smtClean="0"/>
              <a:t>and Safety – Current and Future Challenges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Ross Anderson</a:t>
            </a:r>
          </a:p>
          <a:p>
            <a:r>
              <a:rPr lang="en-US" dirty="0" smtClean="0"/>
              <a:t>Cambridge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smtClean="0"/>
              <a:t>Brussels, December 2018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900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 (3)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17638"/>
            <a:ext cx="8229600" cy="5109238"/>
          </a:xfrm>
        </p:spPr>
        <p:txBody>
          <a:bodyPr>
            <a:normAutofit/>
          </a:bodyPr>
          <a:lstStyle/>
          <a:p>
            <a:r>
              <a:rPr lang="en-US" dirty="0" smtClean="0"/>
              <a:t>Electricity substations: 40-year lifecycle, protocols (DNP3) don’t support authentication</a:t>
            </a:r>
          </a:p>
          <a:p>
            <a:r>
              <a:rPr lang="en-US" dirty="0" smtClean="0"/>
              <a:t>IP networking: suddenly anyone who knows a sensor’s IP address can read from it, and with an actuator’s IP address you can activate it</a:t>
            </a:r>
          </a:p>
          <a:p>
            <a:r>
              <a:rPr lang="en-US" dirty="0" smtClean="0"/>
              <a:t>Only practical fix: re-</a:t>
            </a:r>
            <a:r>
              <a:rPr lang="en-US" dirty="0" err="1" smtClean="0"/>
              <a:t>perimeterise</a:t>
            </a:r>
            <a:r>
              <a:rPr lang="en-US" dirty="0" smtClean="0"/>
              <a:t>!</a:t>
            </a:r>
          </a:p>
          <a:p>
            <a:r>
              <a:rPr lang="en-US" dirty="0" smtClean="0"/>
              <a:t>Have one component that connects you to the network and replace it every 5 years (harder for cars which have multiple RF interfaces)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smtClean="0"/>
              <a:t>Brussels, December 2018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43883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Broad questions include</a:t>
            </a:r>
            <a:r>
              <a:rPr lang="is-IS" dirty="0" smtClean="0"/>
              <a:t>…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Who will investigate incidents, and to whom will they be reported?</a:t>
            </a:r>
          </a:p>
          <a:p>
            <a:r>
              <a:rPr lang="en-US" dirty="0" smtClean="0"/>
              <a:t>How do we embed responsible disclosure?</a:t>
            </a:r>
          </a:p>
          <a:p>
            <a:r>
              <a:rPr lang="en-US" dirty="0" smtClean="0"/>
              <a:t>How do we bring safety engineers and security engineers together?</a:t>
            </a:r>
          </a:p>
          <a:p>
            <a:r>
              <a:rPr lang="en-US" dirty="0" smtClean="0"/>
              <a:t>Will regulators all need security engineers?</a:t>
            </a:r>
          </a:p>
          <a:p>
            <a:r>
              <a:rPr lang="en-US" dirty="0" smtClean="0"/>
              <a:t>How do we prevent abusive lock-in? Note the US DMCA exemption to repair tractors </a:t>
            </a:r>
            <a:r>
              <a:rPr lang="mr-IN" dirty="0" smtClean="0"/>
              <a:t>…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smtClean="0"/>
              <a:t>Brussels, December 2018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0702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Policy recommendations included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17638"/>
            <a:ext cx="8229600" cy="5122828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Requiring vendors to self-certify, for their CE mark, that products can be </a:t>
            </a:r>
            <a:r>
              <a:rPr lang="en-US" dirty="0"/>
              <a:t>p</a:t>
            </a:r>
            <a:r>
              <a:rPr lang="en-US" dirty="0" smtClean="0"/>
              <a:t>atched if need be</a:t>
            </a:r>
          </a:p>
          <a:p>
            <a:r>
              <a:rPr lang="en-US" dirty="0" smtClean="0"/>
              <a:t>Requiring </a:t>
            </a:r>
            <a:r>
              <a:rPr lang="en-US" dirty="0"/>
              <a:t>a secure development lifecycle with </a:t>
            </a:r>
            <a:r>
              <a:rPr lang="en-US" dirty="0" smtClean="0"/>
              <a:t>vulnerability </a:t>
            </a:r>
            <a:r>
              <a:rPr lang="en-US" dirty="0"/>
              <a:t>management </a:t>
            </a:r>
            <a:r>
              <a:rPr lang="en-US" dirty="0" smtClean="0"/>
              <a:t>(ISO 29174, 30111) </a:t>
            </a:r>
            <a:endParaRPr lang="en-US" dirty="0"/>
          </a:p>
          <a:p>
            <a:r>
              <a:rPr lang="en-US" dirty="0" smtClean="0"/>
              <a:t>Creating </a:t>
            </a:r>
            <a:r>
              <a:rPr lang="en-US" dirty="0"/>
              <a:t>a European Security Engineering Agency to support policymakers </a:t>
            </a:r>
            <a:r>
              <a:rPr lang="en-US" dirty="0" smtClean="0"/>
              <a:t>(now: ENISA)</a:t>
            </a:r>
          </a:p>
          <a:p>
            <a:r>
              <a:rPr lang="en-US" dirty="0" smtClean="0"/>
              <a:t>Extending the Product </a:t>
            </a:r>
            <a:r>
              <a:rPr lang="en-US" dirty="0"/>
              <a:t>Liability Directive </a:t>
            </a:r>
            <a:r>
              <a:rPr lang="en-US" dirty="0" smtClean="0"/>
              <a:t>to services</a:t>
            </a:r>
          </a:p>
          <a:p>
            <a:r>
              <a:rPr lang="en-US" dirty="0" smtClean="0"/>
              <a:t>Updating </a:t>
            </a:r>
            <a:r>
              <a:rPr lang="en-US" dirty="0"/>
              <a:t>NIS Directive to report breaches and vulnerabilities to safety regulators and </a:t>
            </a:r>
            <a:r>
              <a:rPr lang="en-US" dirty="0" smtClean="0"/>
              <a:t>users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smtClean="0"/>
              <a:t>Brussels, December 2018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05132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punch line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Phones, laptops: patch them monthly, but make them obsolete quickly so you don’t have to support 100 different models 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smtClean="0"/>
              <a:t>Brussels, December 2018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86229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</a:t>
            </a:r>
            <a:r>
              <a:rPr lang="en-US" smtClean="0"/>
              <a:t>punch line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Phones, laptops: patch them monthly, but make them obsolete quickly so you don’t have to support 100 different models </a:t>
            </a:r>
          </a:p>
          <a:p>
            <a:r>
              <a:rPr lang="en-US" dirty="0" smtClean="0"/>
              <a:t>Cars, medical devices: we test them to death before release, but don’t connect them to the Internet, and almost never patch 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smtClean="0"/>
              <a:t>Brussels, December 2018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86996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</a:t>
            </a:r>
            <a:r>
              <a:rPr lang="en-US" smtClean="0"/>
              <a:t>punch line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Phones, laptops: patch them monthly, but make them obsolete quickly so you don’t have to support 100 different models </a:t>
            </a:r>
          </a:p>
          <a:p>
            <a:r>
              <a:rPr lang="en-US" dirty="0" smtClean="0"/>
              <a:t>Cars, medical devices: we test them to death before release, but don’t connect them to the Internet, and almost never patch </a:t>
            </a:r>
          </a:p>
          <a:p>
            <a:r>
              <a:rPr lang="en-US" dirty="0" smtClean="0"/>
              <a:t>So what happens to support costs now we’re starting to patch cars?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smtClean="0"/>
              <a:t>Brussels, December 2018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59390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right to repair</a:t>
            </a:r>
            <a:endParaRPr lang="en-US" dirty="0"/>
          </a:p>
        </p:txBody>
      </p:sp>
      <p:pic>
        <p:nvPicPr>
          <p:cNvPr id="8" name="Content Placeholder 7" descr="century.png"/>
          <p:cNvPicPr>
            <a:picLocks noGrp="1" noChangeAspect="1"/>
          </p:cNvPicPr>
          <p:nvPr>
            <p:ph sz="half"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0468" r="-48008"/>
          <a:stretch/>
        </p:blipFill>
        <p:spPr>
          <a:xfrm>
            <a:off x="457200" y="1600200"/>
            <a:ext cx="4038600" cy="4525963"/>
          </a:xfrm>
        </p:spPr>
      </p:pic>
      <p:sp>
        <p:nvSpPr>
          <p:cNvPr id="7" name="Content Placeholder 6"/>
          <p:cNvSpPr>
            <a:spLocks noGrp="1"/>
          </p:cNvSpPr>
          <p:nvPr>
            <p:ph sz="half" idx="2"/>
          </p:nvPr>
        </p:nvSpPr>
        <p:spPr>
          <a:xfrm>
            <a:off x="3760689" y="1600200"/>
            <a:ext cx="4926111" cy="4756150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The Centennial Light has been burning since 1901</a:t>
            </a:r>
          </a:p>
          <a:p>
            <a:r>
              <a:rPr lang="en-US" dirty="0" smtClean="0"/>
              <a:t>In 1924, a cartel of GE, </a:t>
            </a:r>
            <a:r>
              <a:rPr lang="en-US" dirty="0" err="1" smtClean="0"/>
              <a:t>Osram</a:t>
            </a:r>
            <a:r>
              <a:rPr lang="en-US" dirty="0" smtClean="0"/>
              <a:t> and Philips agreed to reduce average bulb lifetimes from 2500h to 1000h</a:t>
            </a:r>
          </a:p>
          <a:p>
            <a:r>
              <a:rPr lang="en-US" dirty="0" smtClean="0"/>
              <a:t>Many firms make it hard or even illegal to fix products</a:t>
            </a:r>
          </a:p>
          <a:p>
            <a:r>
              <a:rPr lang="en-US" dirty="0" smtClean="0"/>
              <a:t>Shortening product life a crime in France (Apple is being investigated)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smtClean="0"/>
              <a:t>Brussels, December 2018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7636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Vehicle lifecycle economics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17638"/>
            <a:ext cx="8229600" cy="4890029"/>
          </a:xfrm>
        </p:spPr>
        <p:txBody>
          <a:bodyPr/>
          <a:lstStyle/>
          <a:p>
            <a:r>
              <a:rPr lang="en-US" dirty="0" smtClean="0"/>
              <a:t>Vehicle lifetimes in Europe have about doubled in 40 years</a:t>
            </a:r>
          </a:p>
          <a:p>
            <a:r>
              <a:rPr lang="en-US" dirty="0" smtClean="0"/>
              <a:t>Average age at </a:t>
            </a:r>
            <a:r>
              <a:rPr lang="en-US" dirty="0" err="1" smtClean="0"/>
              <a:t>scrappage</a:t>
            </a:r>
            <a:r>
              <a:rPr lang="en-US" dirty="0" smtClean="0"/>
              <a:t> in UK now 14.8y</a:t>
            </a:r>
          </a:p>
          <a:p>
            <a:r>
              <a:rPr lang="en-US" dirty="0" smtClean="0"/>
              <a:t>Some vehicle makers want to say “scrap it after 7 years and buy a new one!”</a:t>
            </a:r>
          </a:p>
          <a:p>
            <a:r>
              <a:rPr lang="en-US" dirty="0" smtClean="0"/>
              <a:t>But the embedded CO</a:t>
            </a:r>
            <a:r>
              <a:rPr lang="en-US" baseline="-25000" dirty="0" smtClean="0"/>
              <a:t>2</a:t>
            </a:r>
            <a:r>
              <a:rPr lang="en-US" dirty="0" smtClean="0"/>
              <a:t> cost of a car often exceeds its lifetime fuel burn</a:t>
            </a:r>
          </a:p>
          <a:p>
            <a:r>
              <a:rPr lang="en-US" dirty="0" smtClean="0"/>
              <a:t>And what about Africa, where most vehicles are imported second-hand?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smtClean="0"/>
              <a:t>Brussels, December 2018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4747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Implications for R&amp;D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17638"/>
            <a:ext cx="8229600" cy="4938712"/>
          </a:xfrm>
        </p:spPr>
        <p:txBody>
          <a:bodyPr>
            <a:normAutofit/>
          </a:bodyPr>
          <a:lstStyle/>
          <a:p>
            <a:r>
              <a:rPr lang="en-US" dirty="0" smtClean="0"/>
              <a:t>Research topics to support 20-year patching Include a more stable and powerful </a:t>
            </a:r>
            <a:r>
              <a:rPr lang="en-US" dirty="0" err="1" smtClean="0"/>
              <a:t>toolchain</a:t>
            </a:r>
            <a:endParaRPr lang="en-US" dirty="0" smtClean="0"/>
          </a:p>
          <a:p>
            <a:r>
              <a:rPr lang="en-US" dirty="0" smtClean="0"/>
              <a:t>Crypto teaches how complex this can be </a:t>
            </a:r>
          </a:p>
          <a:p>
            <a:r>
              <a:rPr lang="en-US" dirty="0" smtClean="0"/>
              <a:t>Cars teach: how do we sustain all the test environments? </a:t>
            </a:r>
          </a:p>
          <a:p>
            <a:r>
              <a:rPr lang="en-US" dirty="0" smtClean="0"/>
              <a:t>Control systems teach: can small changes to the architecture limit what you have to patch? </a:t>
            </a:r>
          </a:p>
          <a:p>
            <a:r>
              <a:rPr lang="en-US" dirty="0"/>
              <a:t>Android teaches: how do we motivate OEMs to patch products they no longer sell</a:t>
            </a:r>
            <a:r>
              <a:rPr lang="en-US" dirty="0" smtClean="0"/>
              <a:t>?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Brussels, December 2018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08168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Implications for research and teaching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17638"/>
            <a:ext cx="8229600" cy="4938712"/>
          </a:xfrm>
        </p:spPr>
        <p:txBody>
          <a:bodyPr>
            <a:normAutofit/>
          </a:bodyPr>
          <a:lstStyle/>
          <a:p>
            <a:r>
              <a:rPr lang="en-US" dirty="0" smtClean="0"/>
              <a:t>Since 2016–7 I’ve been teaching safety and security together in the same course to first-year undergraduates</a:t>
            </a:r>
          </a:p>
          <a:p>
            <a:r>
              <a:rPr lang="en-US" dirty="0" smtClean="0"/>
              <a:t>We’re starting to look at what we can do to make the tool chain more sustainable</a:t>
            </a:r>
          </a:p>
          <a:p>
            <a:r>
              <a:rPr lang="en-US" dirty="0" smtClean="0"/>
              <a:t>For example, can we stop the compiler writers being a subversive fifth column?</a:t>
            </a:r>
          </a:p>
          <a:p>
            <a:r>
              <a:rPr lang="en-US" dirty="0"/>
              <a:t>B</a:t>
            </a:r>
            <a:r>
              <a:rPr lang="en-US" dirty="0" smtClean="0"/>
              <a:t>etter ways for programmers to communicate and document intent might help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Brussels, December 2018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64226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How does </a:t>
            </a:r>
            <a:r>
              <a:rPr lang="en-US" dirty="0" err="1" smtClean="0"/>
              <a:t>IoT</a:t>
            </a:r>
            <a:r>
              <a:rPr lang="en-US" dirty="0" smtClean="0"/>
              <a:t> change safety?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17638"/>
            <a:ext cx="8229600" cy="5160334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The EU regulates safety of all sorts of devices</a:t>
            </a:r>
          </a:p>
          <a:p>
            <a:r>
              <a:rPr lang="en-US" dirty="0" smtClean="0"/>
              <a:t>They asked </a:t>
            </a:r>
            <a:r>
              <a:rPr lang="en-US" dirty="0" err="1" smtClean="0"/>
              <a:t>Éireann</a:t>
            </a:r>
            <a:r>
              <a:rPr lang="en-US" dirty="0" smtClean="0"/>
              <a:t> </a:t>
            </a:r>
            <a:r>
              <a:rPr lang="en-US" dirty="0" err="1"/>
              <a:t>Leverett</a:t>
            </a:r>
            <a:r>
              <a:rPr lang="en-US" dirty="0"/>
              <a:t>, Richard Clayton and </a:t>
            </a:r>
            <a:r>
              <a:rPr lang="en-US" dirty="0" smtClean="0"/>
              <a:t>me to examine what </a:t>
            </a:r>
            <a:r>
              <a:rPr lang="en-US" dirty="0" err="1" smtClean="0"/>
              <a:t>IoT</a:t>
            </a:r>
            <a:r>
              <a:rPr lang="en-US" dirty="0" smtClean="0"/>
              <a:t> means for this</a:t>
            </a:r>
            <a:endParaRPr lang="is-IS" dirty="0" smtClean="0"/>
          </a:p>
          <a:p>
            <a:r>
              <a:rPr lang="is-IS" dirty="0" smtClean="0"/>
              <a:t>Once there’s software everywhere, safety and security get entangled</a:t>
            </a:r>
          </a:p>
          <a:p>
            <a:r>
              <a:rPr lang="en-US" dirty="0" smtClean="0"/>
              <a:t>(The </a:t>
            </a:r>
            <a:r>
              <a:rPr lang="en-US" dirty="0"/>
              <a:t>two are the same in the languages spoken by most EU citizens </a:t>
            </a:r>
            <a:r>
              <a:rPr lang="en-US" dirty="0" smtClean="0"/>
              <a:t>– </a:t>
            </a:r>
            <a:r>
              <a:rPr lang="en-US" dirty="0" err="1" smtClean="0"/>
              <a:t>sicurezza</a:t>
            </a:r>
            <a:r>
              <a:rPr lang="en-US" dirty="0"/>
              <a:t>, </a:t>
            </a:r>
            <a:r>
              <a:rPr lang="en-US" dirty="0" err="1"/>
              <a:t>seguridad</a:t>
            </a:r>
            <a:r>
              <a:rPr lang="en-US" dirty="0"/>
              <a:t>, </a:t>
            </a:r>
            <a:r>
              <a:rPr lang="en-US" dirty="0" err="1"/>
              <a:t>sûreté</a:t>
            </a:r>
            <a:r>
              <a:rPr lang="en-US" dirty="0"/>
              <a:t>, </a:t>
            </a:r>
            <a:r>
              <a:rPr lang="en-US" dirty="0" err="1"/>
              <a:t>Sicherheit</a:t>
            </a:r>
            <a:r>
              <a:rPr lang="en-US" dirty="0"/>
              <a:t>, </a:t>
            </a:r>
            <a:r>
              <a:rPr lang="en-US" dirty="0" err="1"/>
              <a:t>trygghet</a:t>
            </a:r>
            <a:r>
              <a:rPr lang="is-IS" dirty="0"/>
              <a:t>…</a:t>
            </a:r>
            <a:r>
              <a:rPr lang="en-US" dirty="0"/>
              <a:t>)</a:t>
            </a:r>
          </a:p>
          <a:p>
            <a:r>
              <a:rPr lang="en-US" dirty="0"/>
              <a:t>How </a:t>
            </a:r>
            <a:r>
              <a:rPr lang="en-US" dirty="0" smtClean="0"/>
              <a:t>will </a:t>
            </a:r>
            <a:r>
              <a:rPr lang="en-US" dirty="0"/>
              <a:t>we </a:t>
            </a:r>
            <a:r>
              <a:rPr lang="en-US" dirty="0" smtClean="0"/>
              <a:t>have to update </a:t>
            </a:r>
            <a:r>
              <a:rPr lang="en-US" dirty="0"/>
              <a:t>safety regulation (and safety regulators) to cope</a:t>
            </a:r>
            <a:r>
              <a:rPr lang="en-US" dirty="0" smtClean="0"/>
              <a:t>? 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smtClean="0"/>
              <a:t>Brussels, December 2018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6965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grand challenge </a:t>
            </a:r>
            <a:r>
              <a:rPr lang="en-US" dirty="0"/>
              <a:t>for research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756150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If the durable goods we’re designing today are still working in 2038 then things must change</a:t>
            </a:r>
          </a:p>
          <a:p>
            <a:r>
              <a:rPr lang="en-US" dirty="0" smtClean="0"/>
              <a:t>Computer science </a:t>
            </a:r>
            <a:r>
              <a:rPr lang="en-US" dirty="0"/>
              <a:t>=</a:t>
            </a:r>
            <a:r>
              <a:rPr lang="en-US" dirty="0" smtClean="0"/>
              <a:t> managing complexity</a:t>
            </a:r>
          </a:p>
          <a:p>
            <a:r>
              <a:rPr lang="en-US" dirty="0" smtClean="0"/>
              <a:t>The history goes through high-level languages, then types, then objects, and tools like </a:t>
            </a:r>
            <a:r>
              <a:rPr lang="en-US" dirty="0" err="1" smtClean="0"/>
              <a:t>git</a:t>
            </a:r>
            <a:r>
              <a:rPr lang="en-US" dirty="0" smtClean="0"/>
              <a:t>, Jenkins, </a:t>
            </a:r>
            <a:r>
              <a:rPr lang="en-US" dirty="0" err="1" smtClean="0"/>
              <a:t>Coverity</a:t>
            </a:r>
            <a:r>
              <a:rPr lang="en-US" dirty="0" smtClean="0"/>
              <a:t> </a:t>
            </a:r>
            <a:r>
              <a:rPr lang="mr-IN" dirty="0" smtClean="0"/>
              <a:t>…</a:t>
            </a:r>
            <a:endParaRPr lang="en-GB" dirty="0" smtClean="0"/>
          </a:p>
          <a:p>
            <a:r>
              <a:rPr lang="en-GB" dirty="0" smtClean="0"/>
              <a:t>What else will be needed for sustainable computing once we have software in just about everything?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smtClean="0"/>
              <a:t>Brussels, December 2018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62149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More </a:t>
            </a:r>
            <a:r>
              <a:rPr lang="mr-IN" dirty="0" smtClean="0"/>
              <a:t>…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Our paper “</a:t>
            </a:r>
            <a:r>
              <a:rPr lang="en-US" dirty="0" err="1" smtClean="0"/>
              <a:t>Standardisation</a:t>
            </a:r>
            <a:r>
              <a:rPr lang="en-US" dirty="0" smtClean="0"/>
              <a:t> and Certification in the Internet of Things” is on my web page</a:t>
            </a:r>
          </a:p>
          <a:p>
            <a:pPr marL="0" indent="0">
              <a:buNone/>
            </a:pPr>
            <a:r>
              <a:rPr lang="en-US" dirty="0"/>
              <a:t>	</a:t>
            </a:r>
            <a:r>
              <a:rPr lang="en-US" dirty="0" smtClean="0"/>
              <a:t>  </a:t>
            </a:r>
            <a:r>
              <a:rPr lang="en-US" dirty="0"/>
              <a:t> </a:t>
            </a:r>
            <a:r>
              <a:rPr lang="en-US" dirty="0">
                <a:hlinkClick r:id="rId2"/>
              </a:rPr>
              <a:t>http://www.cl.cam.ac.uk/~rja14</a:t>
            </a:r>
            <a:r>
              <a:rPr lang="en-US" dirty="0" smtClean="0">
                <a:hlinkClick r:id="rId2"/>
              </a:rPr>
              <a:t>/</a:t>
            </a:r>
            <a:endParaRPr lang="en-US" dirty="0"/>
          </a:p>
          <a:p>
            <a:r>
              <a:rPr lang="en-US" dirty="0" smtClean="0"/>
              <a:t>Or see </a:t>
            </a:r>
            <a:r>
              <a:rPr lang="en-US" dirty="0"/>
              <a:t>“When Safety and Security Become One” on our blog</a:t>
            </a:r>
          </a:p>
          <a:p>
            <a:pPr marL="0" indent="0">
              <a:buNone/>
            </a:pPr>
            <a:r>
              <a:rPr lang="en-US" dirty="0"/>
              <a:t>         </a:t>
            </a:r>
            <a:r>
              <a:rPr lang="en-US" dirty="0">
                <a:hlinkClick r:id="rId3"/>
              </a:rPr>
              <a:t>https://</a:t>
            </a:r>
            <a:r>
              <a:rPr lang="en-US" dirty="0" smtClean="0">
                <a:hlinkClick r:id="rId3"/>
              </a:rPr>
              <a:t>www.lightbluetouchpaper.org</a:t>
            </a:r>
            <a:endParaRPr lang="en-US" dirty="0" smtClean="0"/>
          </a:p>
          <a:p>
            <a:r>
              <a:rPr lang="en-US" dirty="0" smtClean="0"/>
              <a:t>Workshop on the Economics of Information Security, Harvard, June 3–4 2019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smtClean="0"/>
              <a:t>Brussels, December 2018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95515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Markets do safety in some industries (aviation) way better than others (medicine)</a:t>
            </a:r>
          </a:p>
          <a:p>
            <a:r>
              <a:rPr lang="is-IS" dirty="0" smtClean="0"/>
              <a:t>Cars were dreadful until Nader’s ‘Unsafe at Any Speed’ led to the NHTSA</a:t>
            </a:r>
          </a:p>
          <a:p>
            <a:r>
              <a:rPr lang="is-IS" dirty="0" smtClean="0"/>
              <a:t>In the EU, we have broad frameworks such as the Product Liability Directive 85/374/EES, Framework Directive 2007/43/EC on type approval, plus many detailed rules</a:t>
            </a:r>
          </a:p>
          <a:p>
            <a:r>
              <a:rPr lang="is-IS" dirty="0" smtClean="0"/>
              <a:t>Over 20 EU agencies (plus UNECE) in play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smtClean="0"/>
              <a:t>Brussels, December 2018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4818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When </a:t>
            </a:r>
            <a:r>
              <a:rPr lang="en-US" dirty="0" smtClean="0"/>
              <a:t>cars get hacked</a:t>
            </a:r>
            <a:endParaRPr lang="en-US" dirty="0"/>
          </a:p>
        </p:txBody>
      </p:sp>
      <p:pic>
        <p:nvPicPr>
          <p:cNvPr id="4" name="BrakesVideo.wmv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554163" y="1600200"/>
            <a:ext cx="6034087" cy="4525963"/>
          </a:xfr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smtClean="0"/>
              <a:t>Brussels, December 2018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83257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When cars get hacked (2)</a:t>
            </a:r>
            <a:endParaRPr lang="en-US" dirty="0"/>
          </a:p>
        </p:txBody>
      </p:sp>
      <p:pic>
        <p:nvPicPr>
          <p:cNvPr id="7" name="Content Placeholder 6" descr="IMG_0724-582x437.jpg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500" r="16500"/>
          <a:stretch>
            <a:fillRect/>
          </a:stretch>
        </p:blipFill>
        <p:spPr/>
      </p:pic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>
          <a:xfrm>
            <a:off x="4495800" y="1600200"/>
            <a:ext cx="4191000" cy="4680758"/>
          </a:xfrm>
        </p:spPr>
        <p:txBody>
          <a:bodyPr>
            <a:normAutofit lnSpcReduction="10000"/>
          </a:bodyPr>
          <a:lstStyle/>
          <a:p>
            <a:r>
              <a:rPr lang="en-US" dirty="0"/>
              <a:t>2011: </a:t>
            </a:r>
            <a:r>
              <a:rPr lang="en-US" dirty="0" err="1" smtClean="0"/>
              <a:t>Carshark</a:t>
            </a:r>
            <a:r>
              <a:rPr lang="en-US" dirty="0" smtClean="0"/>
              <a:t> </a:t>
            </a:r>
            <a:r>
              <a:rPr lang="en-US" dirty="0"/>
              <a:t>needed physical access</a:t>
            </a:r>
          </a:p>
          <a:p>
            <a:r>
              <a:rPr lang="en-US" dirty="0" smtClean="0"/>
              <a:t>2015: Charlie Miller and Chris </a:t>
            </a:r>
            <a:r>
              <a:rPr lang="en-US" dirty="0" err="1" smtClean="0"/>
              <a:t>Valasek</a:t>
            </a:r>
            <a:r>
              <a:rPr lang="en-US" dirty="0" smtClean="0"/>
              <a:t> hacked a jeep Cherokee via Chrysler’s </a:t>
            </a:r>
            <a:r>
              <a:rPr lang="en-US" dirty="0" err="1" smtClean="0"/>
              <a:t>Uconnect</a:t>
            </a:r>
            <a:endParaRPr lang="en-US" dirty="0" smtClean="0"/>
          </a:p>
          <a:p>
            <a:r>
              <a:rPr lang="en-US" dirty="0" smtClean="0"/>
              <a:t>So now we just need your IP address!</a:t>
            </a:r>
          </a:p>
          <a:p>
            <a:r>
              <a:rPr lang="en-US" dirty="0" smtClean="0"/>
              <a:t>Suddenly people cared</a:t>
            </a:r>
            <a:r>
              <a:rPr lang="mr-IN" dirty="0" smtClean="0"/>
              <a:t>…</a:t>
            </a:r>
            <a:endParaRPr lang="en-US" dirty="0" smtClean="0"/>
          </a:p>
          <a:p>
            <a:r>
              <a:rPr lang="en-US" dirty="0" smtClean="0"/>
              <a:t>Chrysler recalled 1.4m vehicles for software fix</a:t>
            </a:r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smtClean="0"/>
              <a:t>Brussels, December 2018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37501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When cars get hacked (</a:t>
            </a:r>
            <a:r>
              <a:rPr lang="en-US" dirty="0"/>
              <a:t>3</a:t>
            </a:r>
            <a:r>
              <a:rPr lang="en-US" dirty="0" smtClean="0"/>
              <a:t>)</a:t>
            </a:r>
            <a:endParaRPr lang="en-US" dirty="0"/>
          </a:p>
        </p:txBody>
      </p:sp>
      <p:pic>
        <p:nvPicPr>
          <p:cNvPr id="8" name="Content Placeholder 7" descr="2505.jpg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294" r="23294"/>
          <a:stretch>
            <a:fillRect/>
          </a:stretch>
        </p:blipFill>
        <p:spPr/>
      </p:pic>
      <p:pic>
        <p:nvPicPr>
          <p:cNvPr id="9" name="Content Placeholder 8" descr="Untitled_3450813b.jpg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409" r="18409"/>
          <a:stretch>
            <a:fillRect/>
          </a:stretch>
        </p:blipFill>
        <p:spPr/>
      </p:pic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smtClean="0"/>
              <a:t>Brussels, December 2018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18366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8738" name="Rectangle 1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625056"/>
            <a:endParaRPr lang="en-US">
              <a:latin typeface="Gill Sans" charset="0"/>
              <a:ea typeface="ヒラギノ角ゴ ProN W3" charset="0"/>
              <a:cs typeface="ヒラギノ角ゴ ProN W3" charset="0"/>
            </a:endParaRPr>
          </a:p>
        </p:txBody>
      </p:sp>
      <p:pic>
        <p:nvPicPr>
          <p:cNvPr id="628739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9985" y="-107156"/>
            <a:ext cx="3759398" cy="25985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28740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84164" y="-8930"/>
            <a:ext cx="4500563" cy="29467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28741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62820" y="-785812"/>
            <a:ext cx="4083100" cy="31611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28742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8652" y="3446860"/>
            <a:ext cx="6700614" cy="44469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28743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44711" y="-303609"/>
            <a:ext cx="3571875" cy="26789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28744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110" r="397" b="19841"/>
          <a:stretch>
            <a:fillRect/>
          </a:stretch>
        </p:blipFill>
        <p:spPr bwMode="auto">
          <a:xfrm>
            <a:off x="4714875" y="2321719"/>
            <a:ext cx="4482703" cy="23306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28745" name="Picture 8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12727" y="2319487"/>
            <a:ext cx="6527602" cy="48957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0665" name="Picture 9"/>
          <p:cNvPicPr>
            <a:picLocks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5062" y="919758"/>
            <a:ext cx="357188" cy="8036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0666" name="Picture 10"/>
          <p:cNvPicPr>
            <a:picLocks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92133" y="178594"/>
            <a:ext cx="357188" cy="8036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0667" name="Picture 11"/>
          <p:cNvPicPr>
            <a:picLocks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69746" y="0"/>
            <a:ext cx="464344" cy="4007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0668" name="Picture 12"/>
          <p:cNvPicPr>
            <a:picLocks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95617" y="410766"/>
            <a:ext cx="651867" cy="3036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0669" name="Picture 13"/>
          <p:cNvPicPr>
            <a:picLocks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70602" y="1044774"/>
            <a:ext cx="651867" cy="3036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0670" name="Picture 14"/>
          <p:cNvPicPr>
            <a:picLocks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92133" y="2169914"/>
            <a:ext cx="357188" cy="8036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0671" name="Picture 15"/>
          <p:cNvPicPr>
            <a:picLocks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81367" y="2661047"/>
            <a:ext cx="357188" cy="8036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0672" name="Picture 16"/>
          <p:cNvPicPr>
            <a:picLocks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25890" y="2911078"/>
            <a:ext cx="357188" cy="8036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0673" name="Picture 17"/>
          <p:cNvPicPr>
            <a:picLocks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6531" y="3554016"/>
            <a:ext cx="357188" cy="8036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0674" name="Picture 18"/>
          <p:cNvPicPr>
            <a:picLocks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09679" y="2911078"/>
            <a:ext cx="357188" cy="8036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0675" name="Picture 19"/>
          <p:cNvPicPr>
            <a:picLocks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492" y="5786437"/>
            <a:ext cx="357188" cy="8036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0676" name="Picture 20"/>
          <p:cNvPicPr>
            <a:picLocks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41476" y="2536031"/>
            <a:ext cx="357188" cy="8036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0677" name="Picture 21"/>
          <p:cNvPicPr>
            <a:picLocks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36094" y="4000500"/>
            <a:ext cx="357188" cy="8036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0678" name="Picture 22"/>
          <p:cNvPicPr>
            <a:picLocks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8719" y="4902398"/>
            <a:ext cx="357188" cy="8036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0679" name="Picture 23"/>
          <p:cNvPicPr>
            <a:picLocks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031" y="4185791"/>
            <a:ext cx="785813" cy="3036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0680" name="Picture 24"/>
          <p:cNvPicPr>
            <a:picLocks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734" y="3357563"/>
            <a:ext cx="785813" cy="3036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0681" name="Picture 25"/>
          <p:cNvPicPr>
            <a:picLocks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2664" y="3482578"/>
            <a:ext cx="785813" cy="3036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0682" name="Picture 26"/>
          <p:cNvPicPr>
            <a:picLocks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67546" y="2459013"/>
            <a:ext cx="339328" cy="6607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0683" name="Picture 27"/>
          <p:cNvPicPr>
            <a:picLocks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93156" y="366117"/>
            <a:ext cx="357188" cy="8036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0684" name="Picture 28"/>
          <p:cNvPicPr>
            <a:picLocks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95850">
            <a:off x="909712" y="361652"/>
            <a:ext cx="294680" cy="7768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0685" name="Picture 29"/>
          <p:cNvPicPr>
            <a:picLocks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2301" y="834926"/>
            <a:ext cx="321469" cy="5536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0686" name="Picture 30"/>
          <p:cNvPicPr>
            <a:picLocks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80617" y="794742"/>
            <a:ext cx="321469" cy="5536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0687" name="Picture 31"/>
          <p:cNvPicPr>
            <a:picLocks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4531" y="3616523"/>
            <a:ext cx="562570" cy="500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0688" name="Picture 32"/>
          <p:cNvPicPr>
            <a:picLocks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5247" y="4438055"/>
            <a:ext cx="383977" cy="6250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0689" name="Picture 33"/>
          <p:cNvPicPr>
            <a:picLocks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95951" y="4085332"/>
            <a:ext cx="312539" cy="750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0690" name="Picture 34"/>
          <p:cNvPicPr>
            <a:picLocks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15459" y="4448101"/>
            <a:ext cx="491133" cy="7233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0691" name="Picture 35"/>
          <p:cNvPicPr>
            <a:picLocks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8938" y="6139160"/>
            <a:ext cx="598289" cy="5982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0692" name="Picture 36"/>
          <p:cNvPicPr>
            <a:picLocks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219" y="3098602"/>
            <a:ext cx="785813" cy="3036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0693" name="Picture 37"/>
          <p:cNvPicPr>
            <a:picLocks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9180" y="236637"/>
            <a:ext cx="455414" cy="5357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0694" name="Picture 38"/>
          <p:cNvPicPr>
            <a:picLocks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93656" y="2920008"/>
            <a:ext cx="357188" cy="8036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0695" name="Picture 39"/>
          <p:cNvPicPr>
            <a:picLocks noChangeArrowheads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64969" y="1692176"/>
            <a:ext cx="553641" cy="4107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0696" name="Picture 40"/>
          <p:cNvPicPr>
            <a:picLocks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20320" y="464344"/>
            <a:ext cx="357188" cy="8036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0697" name="Picture 41"/>
          <p:cNvPicPr>
            <a:picLocks noChangeArrowheads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6236" y="174129"/>
            <a:ext cx="660797" cy="4018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0698" name="Picture 42"/>
          <p:cNvPicPr>
            <a:picLocks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0070" y="62508"/>
            <a:ext cx="357188" cy="8036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0699" name="Picture 43"/>
          <p:cNvPicPr>
            <a:picLocks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4750" y="473273"/>
            <a:ext cx="357188" cy="8036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0700" name="Picture 44"/>
          <p:cNvPicPr>
            <a:picLocks noChangeArrowheads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79887" y="1433215"/>
            <a:ext cx="830461" cy="3036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0701" name="Picture 45"/>
          <p:cNvPicPr>
            <a:picLocks noChangeArrowheads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3648" y="1910953"/>
            <a:ext cx="830461" cy="3036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0702" name="Picture 46"/>
          <p:cNvPicPr>
            <a:picLocks noChangeArrowheads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00291" y="1596182"/>
            <a:ext cx="544711" cy="5447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0703" name="Picture 47"/>
          <p:cNvPicPr>
            <a:picLocks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13226" y="267891"/>
            <a:ext cx="357188" cy="8036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0704" name="Picture 48"/>
          <p:cNvPicPr>
            <a:picLocks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80742" y="419695"/>
            <a:ext cx="357188" cy="8036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0705" name="Picture 49"/>
          <p:cNvPicPr>
            <a:picLocks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031" y="258961"/>
            <a:ext cx="357188" cy="8036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0706" name="Picture 50"/>
          <p:cNvPicPr>
            <a:picLocks noChangeArrowheads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52016">
            <a:off x="2090663" y="1183183"/>
            <a:ext cx="526852" cy="6965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0707" name="Picture 51"/>
          <p:cNvPicPr>
            <a:picLocks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94992" y="3696890"/>
            <a:ext cx="562570" cy="500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smtClean="0"/>
              <a:t>Brussels, December 2018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19104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06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06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06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06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06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06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06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2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06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2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06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3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0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3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0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3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0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4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0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 nodeType="afterGroup">
                            <p:stCondLst>
                              <p:cond delay="6500"/>
                            </p:stCondLst>
                            <p:childTnLst>
                              <p:par>
                                <p:cTn id="4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0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4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0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 nodeType="afterGroup">
                            <p:stCondLst>
                              <p:cond delay="7500"/>
                            </p:stCondLst>
                            <p:childTnLst>
                              <p:par>
                                <p:cTn id="5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06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5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06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 nodeType="afterGroup">
                            <p:stCondLst>
                              <p:cond delay="8500"/>
                            </p:stCondLst>
                            <p:childTnLst>
                              <p:par>
                                <p:cTn id="5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0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 nodeType="afterGroup">
                            <p:stCondLst>
                              <p:cond delay="9000"/>
                            </p:stCondLst>
                            <p:childTnLst>
                              <p:par>
                                <p:cTn id="5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0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 nodeType="afterGroup">
                            <p:stCondLst>
                              <p:cond delay="9500"/>
                            </p:stCondLst>
                            <p:childTnLst>
                              <p:par>
                                <p:cTn id="6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06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 nodeType="afterGroup">
                            <p:stCondLst>
                              <p:cond delay="10000"/>
                            </p:stCondLst>
                            <p:childTnLst>
                              <p:par>
                                <p:cTn id="6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06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 nodeType="afterGroup">
                            <p:stCondLst>
                              <p:cond delay="10500"/>
                            </p:stCondLst>
                            <p:childTnLst>
                              <p:par>
                                <p:cTn id="6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06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 nodeType="afterGroup">
                            <p:stCondLst>
                              <p:cond delay="11000"/>
                            </p:stCondLst>
                            <p:childTnLst>
                              <p:par>
                                <p:cTn id="7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06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 nodeType="afterGroup">
                            <p:stCondLst>
                              <p:cond delay="11500"/>
                            </p:stCondLst>
                            <p:childTnLst>
                              <p:par>
                                <p:cTn id="7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06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 nodeType="afterGroup">
                            <p:stCondLst>
                              <p:cond delay="12000"/>
                            </p:stCondLst>
                            <p:childTnLst>
                              <p:par>
                                <p:cTn id="7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06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 nodeType="afterGroup">
                            <p:stCondLst>
                              <p:cond delay="12500"/>
                            </p:stCondLst>
                            <p:childTnLst>
                              <p:par>
                                <p:cTn id="8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06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 nodeType="afterGroup">
                            <p:stCondLst>
                              <p:cond delay="13000"/>
                            </p:stCondLst>
                            <p:childTnLst>
                              <p:par>
                                <p:cTn id="8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06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 nodeType="afterGroup">
                            <p:stCondLst>
                              <p:cond delay="13500"/>
                            </p:stCondLst>
                            <p:childTnLst>
                              <p:par>
                                <p:cTn id="8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06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 nodeType="afterGroup">
                            <p:stCondLst>
                              <p:cond delay="14000"/>
                            </p:stCondLst>
                            <p:childTnLst>
                              <p:par>
                                <p:cTn id="8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06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 nodeType="afterGroup">
                            <p:stCondLst>
                              <p:cond delay="14500"/>
                            </p:stCondLst>
                            <p:childTnLst>
                              <p:par>
                                <p:cTn id="9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06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 nodeType="afterGroup">
                            <p:stCondLst>
                              <p:cond delay="15000"/>
                            </p:stCondLst>
                            <p:childTnLst>
                              <p:par>
                                <p:cTn id="9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06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 nodeType="afterGroup">
                            <p:stCondLst>
                              <p:cond delay="15500"/>
                            </p:stCondLst>
                            <p:childTnLst>
                              <p:par>
                                <p:cTn id="9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06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 nodeType="afterGroup">
                            <p:stCondLst>
                              <p:cond delay="16000"/>
                            </p:stCondLst>
                            <p:childTnLst>
                              <p:par>
                                <p:cTn id="10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06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 nodeType="afterGroup">
                            <p:stCondLst>
                              <p:cond delay="16500"/>
                            </p:stCondLst>
                            <p:childTnLst>
                              <p:par>
                                <p:cTn id="10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0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 nodeType="afterGroup">
                            <p:stCondLst>
                              <p:cond delay="17000"/>
                            </p:stCondLst>
                            <p:childTnLst>
                              <p:par>
                                <p:cTn id="10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0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 nodeType="afterGroup">
                            <p:stCondLst>
                              <p:cond delay="17500"/>
                            </p:stCondLst>
                            <p:childTnLst>
                              <p:par>
                                <p:cTn id="11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0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 nodeType="afterGroup">
                            <p:stCondLst>
                              <p:cond delay="18000"/>
                            </p:stCondLst>
                            <p:childTnLst>
                              <p:par>
                                <p:cTn id="11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0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 nodeType="afterGroup">
                            <p:stCondLst>
                              <p:cond delay="18500"/>
                            </p:stCondLst>
                            <p:childTnLst>
                              <p:par>
                                <p:cTn id="11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0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 nodeType="afterGroup">
                            <p:stCondLst>
                              <p:cond delay="19000"/>
                            </p:stCondLst>
                            <p:childTnLst>
                              <p:par>
                                <p:cTn id="11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07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 nodeType="afterGroup">
                            <p:stCondLst>
                              <p:cond delay="19500"/>
                            </p:stCondLst>
                            <p:childTnLst>
                              <p:par>
                                <p:cTn id="12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07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 nodeType="afterGroup">
                            <p:stCondLst>
                              <p:cond delay="20000"/>
                            </p:stCondLst>
                            <p:childTnLst>
                              <p:par>
                                <p:cTn id="12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07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 nodeType="afterGroup">
                            <p:stCondLst>
                              <p:cond delay="20500"/>
                            </p:stCondLst>
                            <p:childTnLst>
                              <p:par>
                                <p:cTn id="12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0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 nodeType="afterGroup">
                            <p:stCondLst>
                              <p:cond delay="21000"/>
                            </p:stCondLst>
                            <p:childTnLst>
                              <p:par>
                                <p:cTn id="13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0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7954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00" y="-830461"/>
            <a:ext cx="5715000" cy="39647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3795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143125" y="-80367"/>
            <a:ext cx="4830961" cy="32169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37956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13196" y="3018234"/>
            <a:ext cx="2776017" cy="3854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37957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06" b="3844"/>
          <a:stretch>
            <a:fillRect/>
          </a:stretch>
        </p:blipFill>
        <p:spPr bwMode="auto">
          <a:xfrm>
            <a:off x="2553891" y="3017119"/>
            <a:ext cx="2803922" cy="39268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37958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3866" y="-3348"/>
            <a:ext cx="2444502" cy="31332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37959" name="Picture 6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5266" y="-825996"/>
            <a:ext cx="2544961" cy="39558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37960" name="Picture 7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5268515" y="3020467"/>
            <a:ext cx="5554266" cy="41656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smtClean="0"/>
              <a:t>Brussels, December 2018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54272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 (2)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17638"/>
            <a:ext cx="8229600" cy="4938712"/>
          </a:xfrm>
        </p:spPr>
        <p:txBody>
          <a:bodyPr>
            <a:normAutofit/>
          </a:bodyPr>
          <a:lstStyle/>
          <a:p>
            <a:r>
              <a:rPr lang="en-US" dirty="0" smtClean="0"/>
              <a:t>The Medical Device Directives (90/385 EEC, 93/42/EEC, 98/79/EU) are now being revised</a:t>
            </a:r>
          </a:p>
          <a:p>
            <a:r>
              <a:rPr lang="en-US" dirty="0" smtClean="0"/>
              <a:t>Research by Harold </a:t>
            </a:r>
            <a:r>
              <a:rPr lang="en-US" dirty="0" err="1" smtClean="0"/>
              <a:t>Thimbleby</a:t>
            </a:r>
            <a:r>
              <a:rPr lang="en-US" dirty="0" smtClean="0"/>
              <a:t>: </a:t>
            </a:r>
            <a:r>
              <a:rPr lang="en-US" dirty="0"/>
              <a:t>in </a:t>
            </a:r>
            <a:r>
              <a:rPr lang="en-US" dirty="0" smtClean="0"/>
              <a:t>the UK, hospital safety usability failures kill about 2000 p.a. (about the same as road accidents)</a:t>
            </a:r>
          </a:p>
          <a:p>
            <a:r>
              <a:rPr lang="en-US" dirty="0"/>
              <a:t>But attacks are very much harder to ignore – a </a:t>
            </a:r>
            <a:r>
              <a:rPr lang="en-US" dirty="0" err="1"/>
              <a:t>wifi</a:t>
            </a:r>
            <a:r>
              <a:rPr lang="en-US" dirty="0"/>
              <a:t> tampering demo in 2015 led the FDA to blacklist the </a:t>
            </a:r>
            <a:r>
              <a:rPr lang="en-US" dirty="0" err="1"/>
              <a:t>Hospira</a:t>
            </a:r>
            <a:r>
              <a:rPr lang="en-US" dirty="0"/>
              <a:t> </a:t>
            </a:r>
            <a:r>
              <a:rPr lang="en-US" dirty="0" err="1"/>
              <a:t>Symbiq</a:t>
            </a:r>
            <a:r>
              <a:rPr lang="en-US" dirty="0"/>
              <a:t> infusion pump</a:t>
            </a:r>
          </a:p>
          <a:p>
            <a:r>
              <a:rPr lang="en-US" dirty="0"/>
              <a:t>2017: recall of 450,000 St Jude pacemakers</a:t>
            </a:r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 smtClean="0"/>
              <a:t>Brussels, December 2018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8281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42844</TotalTime>
  <Words>1063</Words>
  <Application>Microsoft Office PowerPoint</Application>
  <PresentationFormat>On-screen Show (4:3)</PresentationFormat>
  <Paragraphs>109</Paragraphs>
  <Slides>21</Slides>
  <Notes>2</Notes>
  <HiddenSlides>0</HiddenSlides>
  <MMClips>1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7" baseType="lpstr">
      <vt:lpstr>Arial</vt:lpstr>
      <vt:lpstr>Calibri</vt:lpstr>
      <vt:lpstr>Gill Sans</vt:lpstr>
      <vt:lpstr>Mangal</vt:lpstr>
      <vt:lpstr>ヒラギノ角ゴ ProN W3</vt:lpstr>
      <vt:lpstr>Office Theme</vt:lpstr>
      <vt:lpstr>Software Security and Safety – Current and Future Challenges</vt:lpstr>
      <vt:lpstr>How does IoT change safety?</vt:lpstr>
      <vt:lpstr>Background</vt:lpstr>
      <vt:lpstr>When cars get hacked</vt:lpstr>
      <vt:lpstr>When cars get hacked (2)</vt:lpstr>
      <vt:lpstr>When cars get hacked (3)</vt:lpstr>
      <vt:lpstr>PowerPoint Presentation</vt:lpstr>
      <vt:lpstr>PowerPoint Presentation</vt:lpstr>
      <vt:lpstr>Background (2)</vt:lpstr>
      <vt:lpstr>Background (3)</vt:lpstr>
      <vt:lpstr>Broad questions include…</vt:lpstr>
      <vt:lpstr>Policy recommendations included</vt:lpstr>
      <vt:lpstr>The punch line</vt:lpstr>
      <vt:lpstr>The punch line</vt:lpstr>
      <vt:lpstr>The punch line</vt:lpstr>
      <vt:lpstr>The right to repair</vt:lpstr>
      <vt:lpstr>Vehicle lifecycle economics</vt:lpstr>
      <vt:lpstr>Implications for R&amp;D</vt:lpstr>
      <vt:lpstr>Implications for research and teaching</vt:lpstr>
      <vt:lpstr>The grand challenge for research</vt:lpstr>
      <vt:lpstr>More …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Making Security Sustainable</dc:title>
  <dc:creator>Office  User</dc:creator>
  <cp:lastModifiedBy>Anne-Marie Boudou</cp:lastModifiedBy>
  <cp:revision>72</cp:revision>
  <dcterms:created xsi:type="dcterms:W3CDTF">2017-06-17T13:15:27Z</dcterms:created>
  <dcterms:modified xsi:type="dcterms:W3CDTF">2018-12-07T16:26:50Z</dcterms:modified>
</cp:coreProperties>
</file>