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307" r:id="rId3"/>
    <p:sldId id="309" r:id="rId4"/>
    <p:sldId id="310" r:id="rId5"/>
    <p:sldId id="266" r:id="rId6"/>
    <p:sldId id="294" r:id="rId7"/>
    <p:sldId id="260" r:id="rId8"/>
    <p:sldId id="301" r:id="rId9"/>
    <p:sldId id="298" r:id="rId10"/>
    <p:sldId id="285" r:id="rId11"/>
    <p:sldId id="282" r:id="rId12"/>
    <p:sldId id="303" r:id="rId13"/>
    <p:sldId id="284" r:id="rId14"/>
    <p:sldId id="305" r:id="rId15"/>
    <p:sldId id="306" r:id="rId16"/>
    <p:sldId id="287" r:id="rId17"/>
    <p:sldId id="268" r:id="rId18"/>
    <p:sldId id="283" r:id="rId19"/>
    <p:sldId id="288" r:id="rId20"/>
    <p:sldId id="275" r:id="rId21"/>
    <p:sldId id="277" r:id="rId22"/>
    <p:sldId id="276" r:id="rId23"/>
  </p:sldIdLst>
  <p:sldSz cx="9144000" cy="6858000" type="screen4x3"/>
  <p:notesSz cx="6858000"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46DBE"/>
    <a:srgbClr val="3166CF"/>
    <a:srgbClr val="2D5EC1"/>
    <a:srgbClr val="F69A12"/>
    <a:srgbClr val="3080D8"/>
    <a:srgbClr val="BDDEFF"/>
    <a:srgbClr val="3E6FD2"/>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138" autoAdjust="0"/>
  </p:normalViewPr>
  <p:slideViewPr>
    <p:cSldViewPr>
      <p:cViewPr varScale="1">
        <p:scale>
          <a:sx n="107" d="100"/>
          <a:sy n="107" d="100"/>
        </p:scale>
        <p:origin x="170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254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83852" y="0"/>
            <a:ext cx="297254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28164"/>
            <a:ext cx="297254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83852" y="9428164"/>
            <a:ext cx="297254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9656DDDF-963A-4DB0-86C0-F308F40E36B6}" type="slidenum">
              <a:rPr lang="en-GB" altLang="en-US"/>
              <a:pPr/>
              <a:t>‹#›</a:t>
            </a:fld>
            <a:endParaRPr lang="en-GB" altLang="en-US"/>
          </a:p>
        </p:txBody>
      </p:sp>
    </p:spTree>
    <p:extLst>
      <p:ext uri="{BB962C8B-B14F-4D97-AF65-F5344CB8AC3E}">
        <p14:creationId xmlns:p14="http://schemas.microsoft.com/office/powerpoint/2010/main" val="23150636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254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83852" y="0"/>
            <a:ext cx="2972547"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47738" y="744538"/>
            <a:ext cx="4964112"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5480" y="4714876"/>
            <a:ext cx="5487041"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428164"/>
            <a:ext cx="297254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83852" y="9428164"/>
            <a:ext cx="2972547"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14FD61F9-D6D7-4B5C-9724-256419BD956B}" type="slidenum">
              <a:rPr lang="en-GB" altLang="en-US"/>
              <a:pPr/>
              <a:t>‹#›</a:t>
            </a:fld>
            <a:endParaRPr lang="en-GB" altLang="en-US"/>
          </a:p>
        </p:txBody>
      </p:sp>
    </p:spTree>
    <p:extLst>
      <p:ext uri="{BB962C8B-B14F-4D97-AF65-F5344CB8AC3E}">
        <p14:creationId xmlns:p14="http://schemas.microsoft.com/office/powerpoint/2010/main" val="37703001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14FD61F9-D6D7-4B5C-9724-256419BD956B}" type="slidenum">
              <a:rPr lang="en-GB" altLang="en-US" smtClean="0"/>
              <a:pPr/>
              <a:t>1</a:t>
            </a:fld>
            <a:endParaRPr lang="en-GB" altLang="en-US"/>
          </a:p>
        </p:txBody>
      </p:sp>
    </p:spTree>
    <p:extLst>
      <p:ext uri="{BB962C8B-B14F-4D97-AF65-F5344CB8AC3E}">
        <p14:creationId xmlns:p14="http://schemas.microsoft.com/office/powerpoint/2010/main" val="2608344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522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1793EF26-AA56-4B7D-A291-F3A181901704}" type="slidenum">
              <a:rPr lang="en-GB" altLang="fr-FR" smtClean="0">
                <a:solidFill>
                  <a:schemeClr val="tx1"/>
                </a:solidFill>
                <a:latin typeface="Arial" charset="0"/>
              </a:rPr>
              <a:pPr/>
              <a:t>20</a:t>
            </a:fld>
            <a:endParaRPr lang="en-GB" altLang="fr-FR" smtClean="0">
              <a:solidFill>
                <a:schemeClr val="tx1"/>
              </a:solidFill>
              <a:latin typeface="Arial" charset="0"/>
            </a:endParaRPr>
          </a:p>
        </p:txBody>
      </p:sp>
    </p:spTree>
    <p:extLst>
      <p:ext uri="{BB962C8B-B14F-4D97-AF65-F5344CB8AC3E}">
        <p14:creationId xmlns:p14="http://schemas.microsoft.com/office/powerpoint/2010/main" val="236194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522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1793EF26-AA56-4B7D-A291-F3A181901704}" type="slidenum">
              <a:rPr lang="en-GB" altLang="fr-FR" smtClean="0">
                <a:solidFill>
                  <a:schemeClr val="tx1"/>
                </a:solidFill>
                <a:latin typeface="Arial" charset="0"/>
              </a:rPr>
              <a:pPr/>
              <a:t>21</a:t>
            </a:fld>
            <a:endParaRPr lang="en-GB" altLang="fr-FR" smtClean="0">
              <a:solidFill>
                <a:schemeClr val="tx1"/>
              </a:solidFill>
              <a:latin typeface="Arial" charset="0"/>
            </a:endParaRPr>
          </a:p>
        </p:txBody>
      </p:sp>
    </p:spTree>
    <p:extLst>
      <p:ext uri="{BB962C8B-B14F-4D97-AF65-F5344CB8AC3E}">
        <p14:creationId xmlns:p14="http://schemas.microsoft.com/office/powerpoint/2010/main" val="4293578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6FCF133-80D8-4669-839B-F20CC4AEF14F}" type="slidenum">
              <a:rPr lang="en-GB" smtClean="0"/>
              <a:pPr>
                <a:defRPr/>
              </a:pPr>
              <a:t>3</a:t>
            </a:fld>
            <a:endParaRPr lang="en-GB"/>
          </a:p>
        </p:txBody>
      </p:sp>
    </p:spTree>
    <p:extLst>
      <p:ext uri="{BB962C8B-B14F-4D97-AF65-F5344CB8AC3E}">
        <p14:creationId xmlns:p14="http://schemas.microsoft.com/office/powerpoint/2010/main" val="3076456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6FCF133-80D8-4669-839B-F20CC4AEF14F}" type="slidenum">
              <a:rPr lang="en-GB" smtClean="0"/>
              <a:pPr>
                <a:defRPr/>
              </a:pPr>
              <a:t>4</a:t>
            </a:fld>
            <a:endParaRPr lang="en-GB"/>
          </a:p>
        </p:txBody>
      </p:sp>
    </p:spTree>
    <p:extLst>
      <p:ext uri="{BB962C8B-B14F-4D97-AF65-F5344CB8AC3E}">
        <p14:creationId xmlns:p14="http://schemas.microsoft.com/office/powerpoint/2010/main" val="2264713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6D046D66-FDBD-4936-960C-9AD0335620B9}" type="slidenum">
              <a:rPr lang="en-GB" altLang="fr-FR" smtClean="0">
                <a:solidFill>
                  <a:schemeClr val="tx1"/>
                </a:solidFill>
                <a:latin typeface="Arial" charset="0"/>
              </a:rPr>
              <a:pPr/>
              <a:t>5</a:t>
            </a:fld>
            <a:endParaRPr lang="en-GB" altLang="fr-FR" smtClean="0">
              <a:solidFill>
                <a:schemeClr val="tx1"/>
              </a:solidFill>
              <a:latin typeface="Arial" charset="0"/>
            </a:endParaRPr>
          </a:p>
        </p:txBody>
      </p:sp>
    </p:spTree>
    <p:extLst>
      <p:ext uri="{BB962C8B-B14F-4D97-AF65-F5344CB8AC3E}">
        <p14:creationId xmlns:p14="http://schemas.microsoft.com/office/powerpoint/2010/main" val="3079476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GB" dirty="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5C9E3440-1C4F-4D97-8573-241346321819}" type="slidenum">
              <a:rPr lang="en-GB" altLang="fr-FR" smtClean="0">
                <a:solidFill>
                  <a:schemeClr val="tx1"/>
                </a:solidFill>
                <a:latin typeface="Arial" charset="0"/>
              </a:rPr>
              <a:pPr/>
              <a:t>6</a:t>
            </a:fld>
            <a:endParaRPr lang="en-GB" altLang="fr-FR" smtClean="0">
              <a:solidFill>
                <a:schemeClr val="tx1"/>
              </a:solidFill>
              <a:latin typeface="Arial" charset="0"/>
            </a:endParaRPr>
          </a:p>
        </p:txBody>
      </p:sp>
    </p:spTree>
    <p:extLst>
      <p:ext uri="{BB962C8B-B14F-4D97-AF65-F5344CB8AC3E}">
        <p14:creationId xmlns:p14="http://schemas.microsoft.com/office/powerpoint/2010/main" val="36269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GB" dirty="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5C9E3440-1C4F-4D97-8573-241346321819}" type="slidenum">
              <a:rPr lang="en-GB" altLang="fr-FR" smtClean="0">
                <a:solidFill>
                  <a:schemeClr val="tx1"/>
                </a:solidFill>
                <a:latin typeface="Arial" charset="0"/>
              </a:rPr>
              <a:pPr/>
              <a:t>7</a:t>
            </a:fld>
            <a:endParaRPr lang="en-GB" altLang="fr-FR" smtClean="0">
              <a:solidFill>
                <a:schemeClr val="tx1"/>
              </a:solidFill>
              <a:latin typeface="Arial" charset="0"/>
            </a:endParaRPr>
          </a:p>
        </p:txBody>
      </p:sp>
    </p:spTree>
    <p:extLst>
      <p:ext uri="{BB962C8B-B14F-4D97-AF65-F5344CB8AC3E}">
        <p14:creationId xmlns:p14="http://schemas.microsoft.com/office/powerpoint/2010/main" val="384487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GB" dirty="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5C9E3440-1C4F-4D97-8573-241346321819}" type="slidenum">
              <a:rPr lang="en-GB" altLang="fr-FR" smtClean="0">
                <a:solidFill>
                  <a:schemeClr val="tx1"/>
                </a:solidFill>
                <a:latin typeface="Arial" charset="0"/>
              </a:rPr>
              <a:pPr/>
              <a:t>8</a:t>
            </a:fld>
            <a:endParaRPr lang="en-GB" altLang="fr-FR" smtClean="0">
              <a:solidFill>
                <a:schemeClr val="tx1"/>
              </a:solidFill>
              <a:latin typeface="Arial" charset="0"/>
            </a:endParaRPr>
          </a:p>
        </p:txBody>
      </p:sp>
    </p:spTree>
    <p:extLst>
      <p:ext uri="{BB962C8B-B14F-4D97-AF65-F5344CB8AC3E}">
        <p14:creationId xmlns:p14="http://schemas.microsoft.com/office/powerpoint/2010/main" val="1558796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endParaRPr lang="en-GB" dirty="0"/>
          </a:p>
        </p:txBody>
      </p:sp>
      <p:sp>
        <p:nvSpPr>
          <p:cNvPr id="378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itchFamily="34" charset="0"/>
                <a:ea typeface="MS PGothic" pitchFamily="34" charset="-128"/>
              </a:defRPr>
            </a:lvl1pPr>
            <a:lvl2pPr marL="742950" indent="-285750">
              <a:defRPr sz="1200">
                <a:solidFill>
                  <a:srgbClr val="0F5494"/>
                </a:solidFill>
                <a:latin typeface="Verdana" pitchFamily="34" charset="0"/>
                <a:ea typeface="MS PGothic" pitchFamily="34" charset="-128"/>
              </a:defRPr>
            </a:lvl2pPr>
            <a:lvl3pPr marL="1143000" indent="-228600">
              <a:defRPr sz="1200">
                <a:solidFill>
                  <a:srgbClr val="0F5494"/>
                </a:solidFill>
                <a:latin typeface="Verdana" pitchFamily="34" charset="0"/>
                <a:ea typeface="MS PGothic" pitchFamily="34" charset="-128"/>
              </a:defRPr>
            </a:lvl3pPr>
            <a:lvl4pPr marL="1600200" indent="-228600">
              <a:defRPr sz="1200">
                <a:solidFill>
                  <a:srgbClr val="0F5494"/>
                </a:solidFill>
                <a:latin typeface="Verdana" pitchFamily="34" charset="0"/>
                <a:ea typeface="MS PGothic" pitchFamily="34" charset="-128"/>
              </a:defRPr>
            </a:lvl4pPr>
            <a:lvl5pPr marL="2057400" indent="-22860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fld id="{5C9E3440-1C4F-4D97-8573-241346321819}" type="slidenum">
              <a:rPr lang="en-GB" altLang="fr-FR" smtClean="0">
                <a:solidFill>
                  <a:schemeClr val="tx1"/>
                </a:solidFill>
                <a:latin typeface="Arial" charset="0"/>
              </a:rPr>
              <a:pPr/>
              <a:t>9</a:t>
            </a:fld>
            <a:endParaRPr lang="en-GB" altLang="fr-FR" smtClean="0">
              <a:solidFill>
                <a:schemeClr val="tx1"/>
              </a:solidFill>
              <a:latin typeface="Arial" charset="0"/>
            </a:endParaRPr>
          </a:p>
        </p:txBody>
      </p:sp>
    </p:spTree>
    <p:extLst>
      <p:ext uri="{BB962C8B-B14F-4D97-AF65-F5344CB8AC3E}">
        <p14:creationId xmlns:p14="http://schemas.microsoft.com/office/powerpoint/2010/main" val="769605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4FD61F9-D6D7-4B5C-9724-256419BD956B}" type="slidenum">
              <a:rPr lang="en-GB" altLang="en-US" smtClean="0"/>
              <a:pPr/>
              <a:t>17</a:t>
            </a:fld>
            <a:endParaRPr lang="en-GB" altLang="en-US"/>
          </a:p>
        </p:txBody>
      </p:sp>
    </p:spTree>
    <p:extLst>
      <p:ext uri="{BB962C8B-B14F-4D97-AF65-F5344CB8AC3E}">
        <p14:creationId xmlns:p14="http://schemas.microsoft.com/office/powerpoint/2010/main" val="34071674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F54D3DCC-DFAD-4630-ADC2-4B4D7C3184C5}"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BE9BDE2-5FBF-4E7B-9529-FC8CF818A53E}" type="slidenum">
              <a:rPr lang="en-GB" altLang="en-US"/>
              <a:pPr/>
              <a:t>‹#›</a:t>
            </a:fld>
            <a:endParaRPr lang="en-GB" altLang="en-US"/>
          </a:p>
        </p:txBody>
      </p:sp>
    </p:spTree>
    <p:extLst>
      <p:ext uri="{BB962C8B-B14F-4D97-AF65-F5344CB8AC3E}">
        <p14:creationId xmlns:p14="http://schemas.microsoft.com/office/powerpoint/2010/main" val="1106086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A79DE11-2240-4C48-AA62-861B0D81B8ED}" type="slidenum">
              <a:rPr lang="en-GB" altLang="en-US"/>
              <a:pPr/>
              <a:t>‹#›</a:t>
            </a:fld>
            <a:endParaRPr lang="en-GB" altLang="en-US"/>
          </a:p>
        </p:txBody>
      </p:sp>
    </p:spTree>
    <p:extLst>
      <p:ext uri="{BB962C8B-B14F-4D97-AF65-F5344CB8AC3E}">
        <p14:creationId xmlns:p14="http://schemas.microsoft.com/office/powerpoint/2010/main" val="2126817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45758260-E290-490B-9752-9B401F451C78}" type="slidenum">
              <a:rPr lang="en-GB" altLang="en-US"/>
              <a:pPr/>
              <a:t>‹#›</a:t>
            </a:fld>
            <a:endParaRPr lang="en-GB" altLang="en-US"/>
          </a:p>
        </p:txBody>
      </p:sp>
    </p:spTree>
    <p:extLst>
      <p:ext uri="{BB962C8B-B14F-4D97-AF65-F5344CB8AC3E}">
        <p14:creationId xmlns:p14="http://schemas.microsoft.com/office/powerpoint/2010/main" val="2662109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D332DE8-E633-44B4-8CAD-AF2FA83DAC17}" type="slidenum">
              <a:rPr lang="en-GB" altLang="en-US"/>
              <a:pPr/>
              <a:t>‹#›</a:t>
            </a:fld>
            <a:endParaRPr lang="en-GB" altLang="en-US"/>
          </a:p>
        </p:txBody>
      </p:sp>
    </p:spTree>
    <p:extLst>
      <p:ext uri="{BB962C8B-B14F-4D97-AF65-F5344CB8AC3E}">
        <p14:creationId xmlns:p14="http://schemas.microsoft.com/office/powerpoint/2010/main" val="2959929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4772BF72-2C1B-492E-8013-2BCE3AC3A672}" type="slidenum">
              <a:rPr lang="en-GB" altLang="en-US"/>
              <a:pPr/>
              <a:t>‹#›</a:t>
            </a:fld>
            <a:endParaRPr lang="en-GB" altLang="en-US"/>
          </a:p>
        </p:txBody>
      </p:sp>
    </p:spTree>
    <p:extLst>
      <p:ext uri="{BB962C8B-B14F-4D97-AF65-F5344CB8AC3E}">
        <p14:creationId xmlns:p14="http://schemas.microsoft.com/office/powerpoint/2010/main" val="3730759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CA1A1FB7-3D17-4450-BDB9-A5F5A2137033}" type="slidenum">
              <a:rPr lang="en-GB" altLang="en-US"/>
              <a:pPr/>
              <a:t>‹#›</a:t>
            </a:fld>
            <a:endParaRPr lang="en-GB" altLang="en-US"/>
          </a:p>
        </p:txBody>
      </p:sp>
    </p:spTree>
    <p:extLst>
      <p:ext uri="{BB962C8B-B14F-4D97-AF65-F5344CB8AC3E}">
        <p14:creationId xmlns:p14="http://schemas.microsoft.com/office/powerpoint/2010/main" val="2045303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FD664D6B-E004-4AEE-8E20-63B615531CA1}" type="slidenum">
              <a:rPr lang="en-GB" altLang="en-US"/>
              <a:pPr/>
              <a:t>‹#›</a:t>
            </a:fld>
            <a:endParaRPr lang="en-GB" altLang="en-US"/>
          </a:p>
        </p:txBody>
      </p:sp>
    </p:spTree>
    <p:extLst>
      <p:ext uri="{BB962C8B-B14F-4D97-AF65-F5344CB8AC3E}">
        <p14:creationId xmlns:p14="http://schemas.microsoft.com/office/powerpoint/2010/main" val="85398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E1530129-286A-421A-A01F-64C69E211A6F}" type="slidenum">
              <a:rPr lang="en-GB" altLang="en-US"/>
              <a:pPr/>
              <a:t>‹#›</a:t>
            </a:fld>
            <a:endParaRPr lang="en-GB" altLang="en-US"/>
          </a:p>
        </p:txBody>
      </p:sp>
    </p:spTree>
    <p:extLst>
      <p:ext uri="{BB962C8B-B14F-4D97-AF65-F5344CB8AC3E}">
        <p14:creationId xmlns:p14="http://schemas.microsoft.com/office/powerpoint/2010/main" val="2022884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B7DE6624-11D6-4CC5-A3D3-1F1B6B987313}" type="slidenum">
              <a:rPr lang="en-GB" altLang="en-US"/>
              <a:pPr/>
              <a:t>‹#›</a:t>
            </a:fld>
            <a:endParaRPr lang="en-GB" altLang="en-US"/>
          </a:p>
        </p:txBody>
      </p:sp>
    </p:spTree>
    <p:extLst>
      <p:ext uri="{BB962C8B-B14F-4D97-AF65-F5344CB8AC3E}">
        <p14:creationId xmlns:p14="http://schemas.microsoft.com/office/powerpoint/2010/main" val="3695891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F6026D1A-9513-4420-9F51-D742EA7D086E}" type="slidenum">
              <a:rPr lang="en-GB" altLang="en-US"/>
              <a:pPr/>
              <a:t>‹#›</a:t>
            </a:fld>
            <a:endParaRPr lang="en-GB" altLang="en-US"/>
          </a:p>
        </p:txBody>
      </p:sp>
    </p:spTree>
    <p:extLst>
      <p:ext uri="{BB962C8B-B14F-4D97-AF65-F5344CB8AC3E}">
        <p14:creationId xmlns:p14="http://schemas.microsoft.com/office/powerpoint/2010/main" val="2106082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8BDBC732-FDFF-4124-8858-93E4F961EA85}"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a:xfrm>
            <a:off x="107504" y="2565400"/>
            <a:ext cx="8928546" cy="790575"/>
          </a:xfrm>
        </p:spPr>
        <p:txBody>
          <a:bodyPr/>
          <a:lstStyle/>
          <a:p>
            <a:pPr algn="ctr"/>
            <a:r>
              <a:rPr lang="en-US" altLang="en-US" sz="3200" dirty="0" smtClean="0"/>
              <a:t>Securing free and fair European elections</a:t>
            </a:r>
            <a:br>
              <a:rPr lang="en-US" altLang="en-US" sz="3200" dirty="0" smtClean="0"/>
            </a:br>
            <a:endParaRPr lang="en-GB" altLang="en-US" sz="3200" dirty="0"/>
          </a:p>
        </p:txBody>
      </p:sp>
      <p:sp>
        <p:nvSpPr>
          <p:cNvPr id="6" name="Rectangle 3"/>
          <p:cNvSpPr>
            <a:spLocks noChangeArrowheads="1"/>
          </p:cNvSpPr>
          <p:nvPr/>
        </p:nvSpPr>
        <p:spPr bwMode="auto">
          <a:xfrm>
            <a:off x="2123728" y="5589241"/>
            <a:ext cx="46805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1"/>
              </a:buClr>
              <a:buChar char="•"/>
              <a:defRPr sz="2400" i="1">
                <a:solidFill>
                  <a:srgbClr val="0F5494"/>
                </a:solidFill>
                <a:latin typeface="Verdana" pitchFamily="34" charset="0"/>
                <a:ea typeface="MS PGothic" pitchFamily="34" charset="-128"/>
              </a:defRPr>
            </a:lvl1pPr>
            <a:lvl2pPr marL="742950" indent="-285750">
              <a:spcBef>
                <a:spcPct val="20000"/>
              </a:spcBef>
              <a:buClr>
                <a:srgbClr val="009FBA"/>
              </a:buClr>
              <a:buChar char="•"/>
              <a:defRPr sz="2000" b="1">
                <a:solidFill>
                  <a:srgbClr val="0F5494"/>
                </a:solidFill>
                <a:latin typeface="Verdana" pitchFamily="34" charset="0"/>
                <a:ea typeface="MS PGothic" pitchFamily="34" charset="-128"/>
              </a:defRPr>
            </a:lvl2pPr>
            <a:lvl3pPr marL="1143000" indent="-228600">
              <a:spcBef>
                <a:spcPct val="20000"/>
              </a:spcBef>
              <a:defRPr sz="1400">
                <a:solidFill>
                  <a:srgbClr val="0F5494"/>
                </a:solidFill>
                <a:latin typeface="Verdana" pitchFamily="34" charset="0"/>
                <a:ea typeface="MS PGothic" pitchFamily="34" charset="-128"/>
              </a:defRPr>
            </a:lvl3pPr>
            <a:lvl4pPr marL="1600200" indent="-228600">
              <a:spcBef>
                <a:spcPct val="20000"/>
              </a:spcBef>
              <a:buChar char="–"/>
              <a:defRPr sz="2000">
                <a:solidFill>
                  <a:schemeClr val="tx1"/>
                </a:solidFill>
                <a:latin typeface="Arial" charset="0"/>
                <a:ea typeface="MS PGothic" pitchFamily="34" charset="-128"/>
              </a:defRPr>
            </a:lvl4pPr>
            <a:lvl5pPr marL="2057400" indent="-228600">
              <a:spcBef>
                <a:spcPct val="20000"/>
              </a:spcBef>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pitchFamily="34" charset="-128"/>
              </a:defRPr>
            </a:lvl9pPr>
          </a:lstStyle>
          <a:p>
            <a:pPr lvl="0" algn="ctr">
              <a:spcBef>
                <a:spcPct val="0"/>
              </a:spcBef>
              <a:buClrTx/>
              <a:buNone/>
            </a:pPr>
            <a:r>
              <a:rPr lang="fr-BE" sz="1400" b="1" i="0" dirty="0" smtClean="0">
                <a:solidFill>
                  <a:schemeClr val="bg1"/>
                </a:solidFill>
              </a:rPr>
              <a:t>Marie-Helene Boulanger</a:t>
            </a:r>
            <a:endParaRPr lang="fr-BE" altLang="en-US" sz="1400" b="1" i="0" dirty="0">
              <a:solidFill>
                <a:schemeClr val="bg1"/>
              </a:solidFill>
            </a:endParaRPr>
          </a:p>
          <a:p>
            <a:pPr algn="ctr">
              <a:spcBef>
                <a:spcPct val="0"/>
              </a:spcBef>
              <a:buClrTx/>
              <a:buFontTx/>
              <a:buNone/>
            </a:pPr>
            <a:r>
              <a:rPr lang="en-GB" altLang="en-US" sz="1400" b="1" i="0" dirty="0" smtClean="0">
                <a:solidFill>
                  <a:schemeClr val="bg1"/>
                </a:solidFill>
              </a:rPr>
              <a:t>DG JUST</a:t>
            </a:r>
            <a:endParaRPr lang="en-GB" altLang="en-US" sz="1400" b="1" i="0" dirty="0">
              <a:solidFill>
                <a:schemeClr val="bg1"/>
              </a:solidFill>
            </a:endParaRPr>
          </a:p>
          <a:p>
            <a:pPr algn="ctr">
              <a:spcBef>
                <a:spcPct val="0"/>
              </a:spcBef>
              <a:buClrTx/>
              <a:buFontTx/>
              <a:buNone/>
            </a:pPr>
            <a:r>
              <a:rPr lang="en-GB" altLang="en-US" sz="1400" b="1" i="0" dirty="0" smtClean="0">
                <a:solidFill>
                  <a:schemeClr val="bg1"/>
                </a:solidFill>
              </a:rPr>
              <a:t>EU </a:t>
            </a:r>
            <a:r>
              <a:rPr lang="en-GB" altLang="en-US" sz="1400" b="1" i="0" dirty="0">
                <a:solidFill>
                  <a:schemeClr val="bg1"/>
                </a:solidFill>
              </a:rPr>
              <a:t>Citizenship Rights and Free </a:t>
            </a:r>
            <a:r>
              <a:rPr lang="en-GB" altLang="en-US" sz="1400" b="1" i="0" dirty="0" smtClean="0">
                <a:solidFill>
                  <a:schemeClr val="bg1"/>
                </a:solidFill>
              </a:rPr>
              <a:t>Movement</a:t>
            </a:r>
          </a:p>
          <a:p>
            <a:pPr algn="ctr">
              <a:spcBef>
                <a:spcPct val="0"/>
              </a:spcBef>
              <a:buClrTx/>
              <a:buFontTx/>
              <a:buNone/>
            </a:pPr>
            <a:endParaRPr lang="en-GB" altLang="en-US" sz="1400" b="1" i="0" dirty="0">
              <a:solidFill>
                <a:schemeClr val="bg1"/>
              </a:solidFill>
            </a:endParaRPr>
          </a:p>
          <a:p>
            <a:pPr algn="ctr">
              <a:spcBef>
                <a:spcPct val="0"/>
              </a:spcBef>
              <a:buClrTx/>
              <a:buFontTx/>
              <a:buNone/>
            </a:pPr>
            <a:endParaRPr lang="en-GB" altLang="en-US" sz="1400" b="1" i="0" dirty="0">
              <a:solidFill>
                <a:schemeClr val="bg1"/>
              </a:solidFill>
            </a:endParaRPr>
          </a:p>
        </p:txBody>
      </p:sp>
      <p:sp>
        <p:nvSpPr>
          <p:cNvPr id="2" name="TextBox 1"/>
          <p:cNvSpPr txBox="1"/>
          <p:nvPr/>
        </p:nvSpPr>
        <p:spPr>
          <a:xfrm>
            <a:off x="1781168" y="4293096"/>
            <a:ext cx="4902304" cy="738664"/>
          </a:xfrm>
          <a:prstGeom prst="rect">
            <a:avLst/>
          </a:prstGeom>
          <a:noFill/>
        </p:spPr>
        <p:txBody>
          <a:bodyPr wrap="none" rtlCol="0">
            <a:spAutoFit/>
          </a:bodyPr>
          <a:lstStyle/>
          <a:p>
            <a:pPr algn="ctr"/>
            <a:r>
              <a:rPr lang="en-GB" altLang="en-US" sz="1800" b="1" dirty="0" smtClean="0">
                <a:solidFill>
                  <a:schemeClr val="bg1"/>
                </a:solidFill>
              </a:rPr>
              <a:t>   </a:t>
            </a:r>
            <a:r>
              <a:rPr lang="en-GB" altLang="en-US" sz="1800" b="1" dirty="0" err="1" smtClean="0">
                <a:solidFill>
                  <a:schemeClr val="bg1"/>
                </a:solidFill>
              </a:rPr>
              <a:t>Cybersecurity@CEPS</a:t>
            </a:r>
            <a:r>
              <a:rPr lang="en-GB" altLang="en-US" sz="1800" b="1" dirty="0" smtClean="0">
                <a:solidFill>
                  <a:schemeClr val="bg1"/>
                </a:solidFill>
              </a:rPr>
              <a:t> Summit 2018</a:t>
            </a:r>
            <a:endParaRPr lang="en-GB" altLang="en-US" sz="1800" b="1" dirty="0">
              <a:solidFill>
                <a:schemeClr val="bg1"/>
              </a:solidFill>
            </a:endParaRPr>
          </a:p>
          <a:p>
            <a:pPr algn="ctr"/>
            <a:r>
              <a:rPr lang="en-GB" altLang="en-US" b="1" dirty="0" smtClean="0">
                <a:solidFill>
                  <a:schemeClr val="bg1"/>
                </a:solidFill>
              </a:rPr>
              <a:t>         </a:t>
            </a:r>
            <a:endParaRPr lang="en-GB" altLang="en-US" b="1" dirty="0">
              <a:solidFill>
                <a:schemeClr val="bg1"/>
              </a:solidFill>
            </a:endParaRP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solidFill>
                  <a:srgbClr val="F69A12"/>
                </a:solidFill>
              </a:rPr>
              <a:t>The </a:t>
            </a:r>
            <a:r>
              <a:rPr lang="fr-BE" dirty="0" err="1" smtClean="0">
                <a:solidFill>
                  <a:srgbClr val="F69A12"/>
                </a:solidFill>
              </a:rPr>
              <a:t>Recommendation</a:t>
            </a:r>
            <a:endParaRPr lang="fr-BE" dirty="0">
              <a:solidFill>
                <a:srgbClr val="F69A12"/>
              </a:solidFill>
            </a:endParaRPr>
          </a:p>
        </p:txBody>
      </p:sp>
      <p:sp>
        <p:nvSpPr>
          <p:cNvPr id="3" name="Content Placeholder 2"/>
          <p:cNvSpPr>
            <a:spLocks noGrp="1"/>
          </p:cNvSpPr>
          <p:nvPr>
            <p:ph idx="1"/>
          </p:nvPr>
        </p:nvSpPr>
        <p:spPr>
          <a:xfrm>
            <a:off x="457200" y="2204865"/>
            <a:ext cx="8229600" cy="3816524"/>
          </a:xfrm>
        </p:spPr>
        <p:txBody>
          <a:bodyPr/>
          <a:lstStyle/>
          <a:p>
            <a:pPr algn="just"/>
            <a:r>
              <a:rPr lang="en-US" sz="2000" dirty="0" smtClean="0">
                <a:latin typeface="Arial" panose="020B0604020202020204" pitchFamily="34" charset="0"/>
                <a:cs typeface="Arial" panose="020B0604020202020204" pitchFamily="34" charset="0"/>
              </a:rPr>
              <a:t>“on </a:t>
            </a:r>
            <a:r>
              <a:rPr lang="en-US" sz="2000" dirty="0">
                <a:latin typeface="Arial" panose="020B0604020202020204" pitchFamily="34" charset="0"/>
                <a:cs typeface="Arial" panose="020B0604020202020204" pitchFamily="34" charset="0"/>
              </a:rPr>
              <a:t>election cooperation networks, online transparency,  protection against cybersecurity incidents and fighting disinformation campaigns in the context of elections to the European </a:t>
            </a:r>
            <a:r>
              <a:rPr lang="en-US" sz="2000" dirty="0" smtClean="0">
                <a:latin typeface="Arial" panose="020B0604020202020204" pitchFamily="34" charset="0"/>
                <a:cs typeface="Arial" panose="020B0604020202020204" pitchFamily="34" charset="0"/>
              </a:rPr>
              <a:t>Parliament” </a:t>
            </a:r>
          </a:p>
          <a:p>
            <a:pPr algn="just"/>
            <a:endParaRPr lang="fr-BE" sz="2000" dirty="0" smtClean="0">
              <a:latin typeface="Arial" panose="020B0604020202020204" pitchFamily="34" charset="0"/>
              <a:cs typeface="Arial" panose="020B0604020202020204" pitchFamily="34" charset="0"/>
            </a:endParaRPr>
          </a:p>
          <a:p>
            <a:pPr marL="857250" lvl="1" indent="-457200">
              <a:spcBef>
                <a:spcPts val="0"/>
              </a:spcBef>
              <a:buClr>
                <a:srgbClr val="0F5494"/>
              </a:buClr>
              <a:buFont typeface="+mj-lt"/>
              <a:buAutoNum type="arabicPeriod"/>
            </a:pPr>
            <a:r>
              <a:rPr lang="fr-BE" sz="1600" dirty="0" smtClean="0"/>
              <a:t>Election </a:t>
            </a:r>
            <a:r>
              <a:rPr lang="fr-BE" sz="1600" dirty="0" err="1"/>
              <a:t>cooperation</a:t>
            </a:r>
            <a:r>
              <a:rPr lang="fr-BE" sz="1600" dirty="0"/>
              <a:t> </a:t>
            </a:r>
            <a:r>
              <a:rPr lang="fr-BE" sz="1600" dirty="0" smtClean="0"/>
              <a:t>networks</a:t>
            </a:r>
          </a:p>
          <a:p>
            <a:pPr marL="857250" lvl="1" indent="-457200">
              <a:spcBef>
                <a:spcPts val="0"/>
              </a:spcBef>
              <a:buClr>
                <a:srgbClr val="0F5494"/>
              </a:buClr>
              <a:buFont typeface="+mj-lt"/>
              <a:buAutoNum type="arabicPeriod"/>
            </a:pPr>
            <a:r>
              <a:rPr lang="en-US" sz="1600" dirty="0" smtClean="0"/>
              <a:t>Transparency </a:t>
            </a:r>
            <a:r>
              <a:rPr lang="en-US" sz="1600" dirty="0"/>
              <a:t>in political advertising </a:t>
            </a:r>
            <a:endParaRPr lang="en-US" sz="1600" dirty="0" smtClean="0"/>
          </a:p>
          <a:p>
            <a:pPr marL="857250" lvl="1" indent="-457200">
              <a:spcBef>
                <a:spcPts val="0"/>
              </a:spcBef>
              <a:buClr>
                <a:srgbClr val="0F5494"/>
              </a:buClr>
              <a:buFont typeface="+mj-lt"/>
              <a:buAutoNum type="arabicPeriod"/>
            </a:pPr>
            <a:r>
              <a:rPr lang="en-US" sz="1600" dirty="0" smtClean="0"/>
              <a:t>Appropriate </a:t>
            </a:r>
            <a:r>
              <a:rPr lang="en-US" sz="1600" dirty="0"/>
              <a:t>sanctions for infringements of rules on the   </a:t>
            </a:r>
            <a:r>
              <a:rPr lang="en-US" sz="1600" dirty="0" smtClean="0"/>
              <a:t>protection </a:t>
            </a:r>
            <a:r>
              <a:rPr lang="en-US" sz="1600" dirty="0"/>
              <a:t>of personal </a:t>
            </a:r>
            <a:r>
              <a:rPr lang="en-US" sz="1600" dirty="0" smtClean="0"/>
              <a:t>data</a:t>
            </a:r>
          </a:p>
          <a:p>
            <a:pPr marL="857250" lvl="1" indent="-457200">
              <a:spcBef>
                <a:spcPts val="0"/>
              </a:spcBef>
              <a:buClr>
                <a:srgbClr val="0F5494"/>
              </a:buClr>
              <a:buFont typeface="+mj-lt"/>
              <a:buAutoNum type="arabicPeriod"/>
            </a:pPr>
            <a:r>
              <a:rPr lang="en-US" sz="1600" dirty="0" smtClean="0"/>
              <a:t>Cybersecurity</a:t>
            </a:r>
          </a:p>
          <a:p>
            <a:pPr marL="857250" lvl="1" indent="-457200">
              <a:spcBef>
                <a:spcPts val="0"/>
              </a:spcBef>
              <a:buClr>
                <a:srgbClr val="0F5494"/>
              </a:buClr>
              <a:buFont typeface="+mj-lt"/>
              <a:buAutoNum type="arabicPeriod"/>
            </a:pPr>
            <a:r>
              <a:rPr lang="en-US" sz="1600" dirty="0" smtClean="0"/>
              <a:t>Awareness </a:t>
            </a:r>
            <a:r>
              <a:rPr lang="en-US" sz="1600" dirty="0"/>
              <a:t>raising activities </a:t>
            </a:r>
            <a:endParaRPr lang="en-US" sz="1600" dirty="0" smtClean="0"/>
          </a:p>
          <a:p>
            <a:pPr marL="857250" lvl="1" indent="-457200">
              <a:spcBef>
                <a:spcPts val="0"/>
              </a:spcBef>
              <a:buFont typeface="+mj-lt"/>
              <a:buAutoNum type="arabicPeriod"/>
            </a:pPr>
            <a:endParaRPr lang="en-US" sz="1600" dirty="0" smtClean="0"/>
          </a:p>
          <a:p>
            <a:pPr marL="342900" lvl="1" indent="-342900" algn="just">
              <a:buClr>
                <a:schemeClr val="bg1"/>
              </a:buClr>
              <a:buFont typeface="+mj-lt"/>
              <a:buChar char="•"/>
            </a:pPr>
            <a:r>
              <a:rPr lang="en-US" b="0" dirty="0" smtClean="0">
                <a:latin typeface="Arial" panose="020B0604020202020204" pitchFamily="34" charset="0"/>
                <a:ea typeface="+mn-ea"/>
                <a:cs typeface="Arial" panose="020B0604020202020204" pitchFamily="34" charset="0"/>
              </a:rPr>
              <a:t>=&gt; </a:t>
            </a:r>
            <a:r>
              <a:rPr lang="en-US" b="0" dirty="0" err="1" smtClean="0">
                <a:latin typeface="Arial" panose="020B0604020202020204" pitchFamily="34" charset="0"/>
                <a:ea typeface="+mn-ea"/>
                <a:cs typeface="Arial" panose="020B0604020202020204" pitchFamily="34" charset="0"/>
              </a:rPr>
              <a:t>Adressed</a:t>
            </a:r>
            <a:r>
              <a:rPr lang="en-US" b="0" dirty="0" smtClean="0">
                <a:latin typeface="Arial" panose="020B0604020202020204" pitchFamily="34" charset="0"/>
                <a:ea typeface="+mn-ea"/>
                <a:cs typeface="Arial" panose="020B0604020202020204" pitchFamily="34" charset="0"/>
              </a:rPr>
              <a:t> </a:t>
            </a:r>
            <a:r>
              <a:rPr lang="en-US" b="0" dirty="0">
                <a:latin typeface="Arial" panose="020B0604020202020204" pitchFamily="34" charset="0"/>
                <a:ea typeface="+mn-ea"/>
                <a:cs typeface="Arial" panose="020B0604020202020204" pitchFamily="34" charset="0"/>
              </a:rPr>
              <a:t>to Member States’ authorities as well as </a:t>
            </a:r>
            <a:r>
              <a:rPr lang="en-US" b="0" dirty="0" smtClean="0">
                <a:latin typeface="Arial" panose="020B0604020202020204" pitchFamily="34" charset="0"/>
                <a:ea typeface="+mn-ea"/>
                <a:cs typeface="Arial" panose="020B0604020202020204" pitchFamily="34" charset="0"/>
              </a:rPr>
              <a:t>EU and national political </a:t>
            </a:r>
            <a:r>
              <a:rPr lang="en-US" b="0" dirty="0">
                <a:latin typeface="Arial" panose="020B0604020202020204" pitchFamily="34" charset="0"/>
                <a:ea typeface="+mn-ea"/>
                <a:cs typeface="Arial" panose="020B0604020202020204" pitchFamily="34" charset="0"/>
              </a:rPr>
              <a:t>parties and linked entities (foundations, campaign </a:t>
            </a:r>
            <a:r>
              <a:rPr lang="en-US" b="0" dirty="0" err="1">
                <a:latin typeface="Arial" panose="020B0604020202020204" pitchFamily="34" charset="0"/>
                <a:ea typeface="+mn-ea"/>
                <a:cs typeface="Arial" panose="020B0604020202020204" pitchFamily="34" charset="0"/>
              </a:rPr>
              <a:t>organisations</a:t>
            </a:r>
            <a:r>
              <a:rPr lang="en-US" b="0" dirty="0" smtClean="0">
                <a:latin typeface="Arial" panose="020B0604020202020204" pitchFamily="34" charset="0"/>
                <a:ea typeface="+mn-ea"/>
                <a:cs typeface="Arial" panose="020B0604020202020204" pitchFamily="34" charset="0"/>
              </a:rPr>
              <a:t>...).</a:t>
            </a:r>
            <a:endParaRPr lang="en-US" b="0" dirty="0">
              <a:latin typeface="Arial" panose="020B0604020202020204" pitchFamily="34" charset="0"/>
              <a:ea typeface="+mn-ea"/>
              <a:cs typeface="Arial" panose="020B0604020202020204" pitchFamily="34" charset="0"/>
            </a:endParaRPr>
          </a:p>
          <a:p>
            <a:endParaRPr lang="fr-BE" dirty="0"/>
          </a:p>
        </p:txBody>
      </p:sp>
    </p:spTree>
    <p:extLst>
      <p:ext uri="{BB962C8B-B14F-4D97-AF65-F5344CB8AC3E}">
        <p14:creationId xmlns:p14="http://schemas.microsoft.com/office/powerpoint/2010/main" val="1209668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576982"/>
          </a:xfrm>
        </p:spPr>
        <p:txBody>
          <a:bodyPr/>
          <a:lstStyle/>
          <a:p>
            <a:pPr algn="ctr"/>
            <a:r>
              <a:rPr lang="fr-BE" sz="2400" dirty="0" smtClean="0">
                <a:solidFill>
                  <a:srgbClr val="F69A12"/>
                </a:solidFill>
              </a:rPr>
              <a:t>National Networks</a:t>
            </a:r>
            <a:endParaRPr lang="fr-BE" sz="2400" dirty="0">
              <a:solidFill>
                <a:srgbClr val="F69A12"/>
              </a:solidFill>
            </a:endParaRPr>
          </a:p>
        </p:txBody>
      </p:sp>
      <p:sp>
        <p:nvSpPr>
          <p:cNvPr id="4" name="Content Placeholder 1"/>
          <p:cNvSpPr>
            <a:spLocks noGrp="1"/>
          </p:cNvSpPr>
          <p:nvPr>
            <p:ph idx="1"/>
          </p:nvPr>
        </p:nvSpPr>
        <p:spPr>
          <a:xfrm>
            <a:off x="457200" y="1412776"/>
            <a:ext cx="8229600" cy="4608613"/>
          </a:xfrm>
        </p:spPr>
        <p:txBody>
          <a:bodyPr/>
          <a:lstStyle/>
          <a:p>
            <a:pPr marL="0" indent="0" algn="just" eaLnBrk="1" hangingPunct="1">
              <a:spcAft>
                <a:spcPts val="1200"/>
              </a:spcAft>
              <a:buClrTx/>
              <a:buNone/>
            </a:pPr>
            <a:endParaRPr lang="en-GB" altLang="fr-FR" sz="1600" i="0" dirty="0" smtClean="0"/>
          </a:p>
          <a:p>
            <a:pPr marL="0" indent="0" algn="just" eaLnBrk="1" hangingPunct="1">
              <a:spcAft>
                <a:spcPts val="1200"/>
              </a:spcAft>
              <a:buClrTx/>
              <a:buNone/>
            </a:pPr>
            <a:endParaRPr lang="en-GB" altLang="fr-FR" sz="1600" i="0" dirty="0" smtClean="0"/>
          </a:p>
          <a:p>
            <a:pPr algn="just">
              <a:spcAft>
                <a:spcPts val="1200"/>
              </a:spcAft>
              <a:buClrTx/>
              <a:buFont typeface="Arial" panose="020B0604020202020204" pitchFamily="34" charset="0"/>
              <a:buChar char="•"/>
            </a:pPr>
            <a:r>
              <a:rPr lang="en-US" altLang="fr-FR" sz="2000" b="1" i="0" dirty="0" smtClean="0"/>
              <a:t>Each </a:t>
            </a:r>
            <a:r>
              <a:rPr lang="en-US" altLang="fr-FR" sz="2000" b="1" i="0" dirty="0"/>
              <a:t>Member State should set up a national election </a:t>
            </a:r>
            <a:r>
              <a:rPr lang="en-US" altLang="fr-FR" sz="2000" i="0" dirty="0"/>
              <a:t>network, involving national authorities with competence for electoral matters and authorities in charge of monitoring and enforcing rules related to online activities relevant to the electoral </a:t>
            </a:r>
            <a:r>
              <a:rPr lang="en-US" altLang="fr-FR" sz="2000" i="0" dirty="0" smtClean="0"/>
              <a:t>context</a:t>
            </a:r>
          </a:p>
          <a:p>
            <a:pPr algn="just">
              <a:spcAft>
                <a:spcPts val="1200"/>
              </a:spcAft>
              <a:buClrTx/>
              <a:buFont typeface="Arial" panose="020B0604020202020204" pitchFamily="34" charset="0"/>
              <a:buChar char="•"/>
            </a:pPr>
            <a:r>
              <a:rPr lang="en-US" altLang="fr-FR" sz="2000" i="0" dirty="0"/>
              <a:t>E</a:t>
            </a:r>
            <a:r>
              <a:rPr lang="en-GB" altLang="fr-FR" sz="2000" i="0" dirty="0" err="1"/>
              <a:t>lectoral</a:t>
            </a:r>
            <a:r>
              <a:rPr lang="en-GB" altLang="fr-FR" sz="2000" i="0" dirty="0"/>
              <a:t> authorities, data protection and cyber security authorities, media regulators etc. </a:t>
            </a:r>
          </a:p>
          <a:p>
            <a:pPr marL="0" indent="0" algn="just">
              <a:spcAft>
                <a:spcPts val="1200"/>
              </a:spcAft>
              <a:buClrTx/>
              <a:buNone/>
            </a:pPr>
            <a:endParaRPr lang="en-GB" altLang="fr-FR" sz="2000" i="0" dirty="0" smtClean="0"/>
          </a:p>
        </p:txBody>
      </p:sp>
    </p:spTree>
    <p:extLst>
      <p:ext uri="{BB962C8B-B14F-4D97-AF65-F5344CB8AC3E}">
        <p14:creationId xmlns:p14="http://schemas.microsoft.com/office/powerpoint/2010/main" val="27363701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576982"/>
          </a:xfrm>
        </p:spPr>
        <p:txBody>
          <a:bodyPr/>
          <a:lstStyle/>
          <a:p>
            <a:pPr algn="ctr"/>
            <a:r>
              <a:rPr lang="fr-BE" sz="2400" dirty="0" smtClean="0">
                <a:solidFill>
                  <a:srgbClr val="F69A12"/>
                </a:solidFill>
              </a:rPr>
              <a:t>National Networks</a:t>
            </a:r>
            <a:endParaRPr lang="fr-BE" sz="2400" dirty="0">
              <a:solidFill>
                <a:srgbClr val="F69A12"/>
              </a:solidFill>
            </a:endParaRPr>
          </a:p>
        </p:txBody>
      </p:sp>
      <p:sp>
        <p:nvSpPr>
          <p:cNvPr id="4" name="Content Placeholder 1"/>
          <p:cNvSpPr>
            <a:spLocks noGrp="1"/>
          </p:cNvSpPr>
          <p:nvPr>
            <p:ph idx="1"/>
          </p:nvPr>
        </p:nvSpPr>
        <p:spPr>
          <a:xfrm>
            <a:off x="457200" y="1412776"/>
            <a:ext cx="8229600" cy="4608613"/>
          </a:xfrm>
        </p:spPr>
        <p:txBody>
          <a:bodyPr/>
          <a:lstStyle/>
          <a:p>
            <a:pPr marL="0" indent="0" algn="just" eaLnBrk="1" hangingPunct="1">
              <a:spcAft>
                <a:spcPts val="1200"/>
              </a:spcAft>
              <a:buClrTx/>
              <a:buNone/>
            </a:pPr>
            <a:endParaRPr lang="en-GB" altLang="fr-FR" sz="1600" i="0" dirty="0" smtClean="0"/>
          </a:p>
          <a:p>
            <a:pPr algn="just">
              <a:spcAft>
                <a:spcPts val="1200"/>
              </a:spcAft>
              <a:buClrTx/>
              <a:buFont typeface="Arial" panose="020B0604020202020204" pitchFamily="34" charset="0"/>
              <a:buChar char="•"/>
            </a:pPr>
            <a:r>
              <a:rPr lang="en-US" altLang="fr-FR" sz="1800" i="0" dirty="0"/>
              <a:t>To support each national authority in its respective tasks, the </a:t>
            </a:r>
            <a:r>
              <a:rPr lang="en-US" altLang="fr-FR" sz="1800" i="0" dirty="0" smtClean="0"/>
              <a:t>national networks should </a:t>
            </a:r>
            <a:r>
              <a:rPr lang="en-US" altLang="fr-FR" sz="1800" i="0" dirty="0"/>
              <a:t>facilitate the swift, secured exchange of information on issues capable of affecting the elections to the European Parliament </a:t>
            </a:r>
            <a:endParaRPr lang="en-US" altLang="fr-FR" sz="1800" i="0" dirty="0" smtClean="0"/>
          </a:p>
          <a:p>
            <a:pPr lvl="1" algn="just">
              <a:spcAft>
                <a:spcPts val="1200"/>
              </a:spcAft>
              <a:buClrTx/>
              <a:buFont typeface="Arial" panose="020B0604020202020204" pitchFamily="34" charset="0"/>
              <a:buChar char="•"/>
            </a:pPr>
            <a:r>
              <a:rPr lang="en-US" altLang="fr-FR" sz="1800" i="0" dirty="0" smtClean="0"/>
              <a:t>jointly identify </a:t>
            </a:r>
            <a:r>
              <a:rPr lang="en-US" altLang="fr-FR" sz="1800" i="0" dirty="0"/>
              <a:t>threats and </a:t>
            </a:r>
            <a:r>
              <a:rPr lang="en-US" altLang="fr-FR" sz="1800" i="0" dirty="0" smtClean="0"/>
              <a:t>gaps</a:t>
            </a:r>
          </a:p>
          <a:p>
            <a:pPr lvl="1" algn="just">
              <a:spcAft>
                <a:spcPts val="1200"/>
              </a:spcAft>
              <a:buClrTx/>
              <a:buFont typeface="Arial" panose="020B0604020202020204" pitchFamily="34" charset="0"/>
              <a:buChar char="•"/>
            </a:pPr>
            <a:r>
              <a:rPr lang="en-US" altLang="fr-FR" sz="1800" i="0" dirty="0" smtClean="0"/>
              <a:t>share </a:t>
            </a:r>
            <a:r>
              <a:rPr lang="en-US" altLang="fr-FR" sz="1800" i="0" dirty="0"/>
              <a:t>findings and </a:t>
            </a:r>
            <a:r>
              <a:rPr lang="en-US" altLang="fr-FR" sz="1800" i="0" dirty="0" smtClean="0"/>
              <a:t>expertise</a:t>
            </a:r>
          </a:p>
          <a:p>
            <a:pPr lvl="1" algn="just">
              <a:spcAft>
                <a:spcPts val="1200"/>
              </a:spcAft>
              <a:buClrTx/>
              <a:buFont typeface="Arial" panose="020B0604020202020204" pitchFamily="34" charset="0"/>
              <a:buChar char="•"/>
            </a:pPr>
            <a:r>
              <a:rPr lang="en-US" altLang="fr-FR" sz="1800" dirty="0"/>
              <a:t>l</a:t>
            </a:r>
            <a:r>
              <a:rPr lang="en-US" altLang="fr-FR" sz="1800" dirty="0" smtClean="0"/>
              <a:t>iaise o</a:t>
            </a:r>
            <a:r>
              <a:rPr lang="en-US" altLang="fr-FR" sz="1800" i="0" dirty="0" smtClean="0"/>
              <a:t>n </a:t>
            </a:r>
            <a:r>
              <a:rPr lang="en-US" altLang="fr-FR" sz="1800" i="0" dirty="0"/>
              <a:t>the application and enforcement of relevant rules in the online environment.  </a:t>
            </a:r>
            <a:endParaRPr lang="en-US" altLang="fr-FR" sz="1800" i="0" dirty="0" smtClean="0"/>
          </a:p>
        </p:txBody>
      </p:sp>
    </p:spTree>
    <p:extLst>
      <p:ext uri="{BB962C8B-B14F-4D97-AF65-F5344CB8AC3E}">
        <p14:creationId xmlns:p14="http://schemas.microsoft.com/office/powerpoint/2010/main" val="3997885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504974"/>
          </a:xfrm>
        </p:spPr>
        <p:txBody>
          <a:bodyPr/>
          <a:lstStyle/>
          <a:p>
            <a:pPr algn="ctr"/>
            <a:r>
              <a:rPr lang="fr-BE" sz="2000" dirty="0" err="1" smtClean="0">
                <a:solidFill>
                  <a:srgbClr val="F69A12"/>
                </a:solidFill>
              </a:rPr>
              <a:t>European</a:t>
            </a:r>
            <a:r>
              <a:rPr lang="fr-BE" sz="2000" dirty="0" smtClean="0">
                <a:solidFill>
                  <a:srgbClr val="F69A12"/>
                </a:solidFill>
              </a:rPr>
              <a:t> </a:t>
            </a:r>
            <a:r>
              <a:rPr lang="fr-BE" sz="2000" dirty="0" err="1" smtClean="0">
                <a:solidFill>
                  <a:srgbClr val="F69A12"/>
                </a:solidFill>
              </a:rPr>
              <a:t>elections</a:t>
            </a:r>
            <a:r>
              <a:rPr lang="fr-BE" sz="2000" dirty="0" smtClean="0">
                <a:solidFill>
                  <a:srgbClr val="F69A12"/>
                </a:solidFill>
              </a:rPr>
              <a:t> </a:t>
            </a:r>
            <a:r>
              <a:rPr lang="fr-BE" sz="2000" dirty="0" err="1" smtClean="0">
                <a:solidFill>
                  <a:srgbClr val="F69A12"/>
                </a:solidFill>
              </a:rPr>
              <a:t>cooperation</a:t>
            </a:r>
            <a:r>
              <a:rPr lang="fr-BE" sz="2000" dirty="0" smtClean="0">
                <a:solidFill>
                  <a:srgbClr val="F69A12"/>
                </a:solidFill>
              </a:rPr>
              <a:t> Network </a:t>
            </a:r>
            <a:endParaRPr lang="fr-BE" sz="2000" dirty="0">
              <a:solidFill>
                <a:srgbClr val="F69A12"/>
              </a:solidFill>
            </a:endParaRPr>
          </a:p>
        </p:txBody>
      </p:sp>
      <p:sp>
        <p:nvSpPr>
          <p:cNvPr id="4" name="Content Placeholder 1"/>
          <p:cNvSpPr>
            <a:spLocks noGrp="1"/>
          </p:cNvSpPr>
          <p:nvPr>
            <p:ph idx="1"/>
          </p:nvPr>
        </p:nvSpPr>
        <p:spPr>
          <a:xfrm>
            <a:off x="457200" y="2060848"/>
            <a:ext cx="8229600" cy="4464496"/>
          </a:xfrm>
        </p:spPr>
        <p:txBody>
          <a:bodyPr/>
          <a:lstStyle/>
          <a:p>
            <a:pPr algn="just">
              <a:spcAft>
                <a:spcPts val="1200"/>
              </a:spcAft>
              <a:buClrTx/>
            </a:pPr>
            <a:r>
              <a:rPr lang="en-GB" altLang="fr-FR" sz="2000" i="0" dirty="0" smtClean="0"/>
              <a:t>Facilitates the </a:t>
            </a:r>
            <a:r>
              <a:rPr lang="en-US" altLang="fr-FR" sz="2000" i="0" dirty="0" smtClean="0"/>
              <a:t>sharing </a:t>
            </a:r>
            <a:r>
              <a:rPr lang="en-US" altLang="fr-FR" sz="2000" i="0" dirty="0"/>
              <a:t>of expertise and best practices among Member States </a:t>
            </a:r>
            <a:r>
              <a:rPr lang="en-US" altLang="fr-FR" sz="2000" i="0" dirty="0" smtClean="0"/>
              <a:t>including on threats, gaps and enforcement.</a:t>
            </a:r>
          </a:p>
          <a:p>
            <a:pPr algn="just">
              <a:spcAft>
                <a:spcPts val="1200"/>
              </a:spcAft>
              <a:buClrTx/>
            </a:pPr>
            <a:r>
              <a:rPr lang="en-US" altLang="fr-FR" sz="2000" i="0" dirty="0" smtClean="0"/>
              <a:t>Meetings scheduled as from January.</a:t>
            </a:r>
          </a:p>
          <a:p>
            <a:pPr marL="0" indent="0" algn="just">
              <a:spcAft>
                <a:spcPts val="1200"/>
              </a:spcAft>
              <a:buClrTx/>
              <a:buNone/>
            </a:pPr>
            <a:endParaRPr lang="en-GB" altLang="fr-FR" sz="2000" i="0" dirty="0" smtClean="0"/>
          </a:p>
          <a:p>
            <a:pPr marL="0" indent="0" algn="just">
              <a:spcAft>
                <a:spcPts val="1200"/>
              </a:spcAft>
              <a:buClrTx/>
              <a:buNone/>
            </a:pPr>
            <a:endParaRPr lang="en-GB" altLang="fr-FR" sz="2000" i="0" dirty="0" smtClean="0"/>
          </a:p>
        </p:txBody>
      </p:sp>
    </p:spTree>
    <p:extLst>
      <p:ext uri="{BB962C8B-B14F-4D97-AF65-F5344CB8AC3E}">
        <p14:creationId xmlns:p14="http://schemas.microsoft.com/office/powerpoint/2010/main" val="124613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solidFill>
                  <a:srgbClr val="F69A12"/>
                </a:solidFill>
              </a:rPr>
              <a:t>Transparency</a:t>
            </a:r>
            <a:endParaRPr lang="fr-BE" sz="2000" dirty="0">
              <a:solidFill>
                <a:srgbClr val="F69A12"/>
              </a:solidFill>
            </a:endParaRPr>
          </a:p>
        </p:txBody>
      </p:sp>
      <p:sp>
        <p:nvSpPr>
          <p:cNvPr id="3" name="Content Placeholder 2"/>
          <p:cNvSpPr>
            <a:spLocks noGrp="1"/>
          </p:cNvSpPr>
          <p:nvPr>
            <p:ph idx="1"/>
          </p:nvPr>
        </p:nvSpPr>
        <p:spPr>
          <a:xfrm>
            <a:off x="371353" y="2276476"/>
            <a:ext cx="8229600" cy="3745434"/>
          </a:xfrm>
        </p:spPr>
        <p:txBody>
          <a:bodyPr/>
          <a:lstStyle/>
          <a:p>
            <a:pPr lvl="1" algn="just">
              <a:buFont typeface="Arial" panose="020B0604020202020204" pitchFamily="34" charset="0"/>
              <a:buChar char="•"/>
            </a:pPr>
            <a:r>
              <a:rPr lang="en-US" sz="1800" dirty="0">
                <a:ea typeface="+mn-ea"/>
                <a:cs typeface="+mn-cs"/>
              </a:rPr>
              <a:t>The Recommendation calls on Member States</a:t>
            </a:r>
            <a:r>
              <a:rPr lang="en-US" sz="1800" dirty="0" smtClean="0">
                <a:ea typeface="+mn-ea"/>
                <a:cs typeface="+mn-cs"/>
              </a:rPr>
              <a:t>:</a:t>
            </a:r>
          </a:p>
          <a:p>
            <a:pPr marL="441325" indent="-441325" algn="just">
              <a:buNone/>
            </a:pPr>
            <a:r>
              <a:rPr lang="en-US" sz="1800" dirty="0" smtClean="0"/>
              <a:t>     </a:t>
            </a:r>
            <a:r>
              <a:rPr lang="en-US" sz="2000" dirty="0" smtClean="0"/>
              <a:t>- </a:t>
            </a:r>
            <a:r>
              <a:rPr lang="en-US" sz="2000" i="0" dirty="0" smtClean="0"/>
              <a:t>to encourage </a:t>
            </a:r>
            <a:r>
              <a:rPr lang="en-US" sz="2000" i="0" dirty="0"/>
              <a:t>and facilitate the transparency of paid online political </a:t>
            </a:r>
            <a:r>
              <a:rPr lang="en-US" sz="2000" i="0" dirty="0" smtClean="0"/>
              <a:t>advertisements </a:t>
            </a:r>
            <a:r>
              <a:rPr lang="en-US" sz="2000" i="0" dirty="0"/>
              <a:t>and communications. </a:t>
            </a:r>
            <a:endParaRPr lang="en-US" sz="2000" i="0" dirty="0" smtClean="0"/>
          </a:p>
          <a:p>
            <a:pPr algn="just">
              <a:buFont typeface="Arial" panose="020B0604020202020204" pitchFamily="34" charset="0"/>
              <a:buChar char="•"/>
            </a:pPr>
            <a:endParaRPr lang="en-US" sz="2000" i="0" dirty="0" smtClean="0"/>
          </a:p>
          <a:p>
            <a:pPr algn="just">
              <a:buFont typeface="Arial" panose="020B0604020202020204" pitchFamily="34" charset="0"/>
              <a:buChar char="•"/>
            </a:pPr>
            <a:r>
              <a:rPr lang="en-US" sz="2000" i="0" dirty="0" smtClean="0"/>
              <a:t>- Where </a:t>
            </a:r>
            <a:r>
              <a:rPr lang="en-US" sz="2000" i="0" dirty="0"/>
              <a:t>such transparency </a:t>
            </a:r>
            <a:r>
              <a:rPr lang="en-US" sz="2000" i="0" dirty="0" smtClean="0"/>
              <a:t>is not </a:t>
            </a:r>
            <a:r>
              <a:rPr lang="en-US" sz="2000" i="0" dirty="0"/>
              <a:t>ensured, </a:t>
            </a:r>
            <a:r>
              <a:rPr lang="en-US" sz="2000" i="0" dirty="0" smtClean="0"/>
              <a:t>to apply </a:t>
            </a:r>
            <a:r>
              <a:rPr lang="en-US" sz="2000" i="0" dirty="0"/>
              <a:t>sanctions in the relevant electoral context</a:t>
            </a:r>
            <a:r>
              <a:rPr lang="en-US" sz="2000" i="0" dirty="0" smtClean="0"/>
              <a:t>.  </a:t>
            </a:r>
            <a:endParaRPr lang="fr-BE" sz="2000" i="0" dirty="0"/>
          </a:p>
        </p:txBody>
      </p:sp>
    </p:spTree>
    <p:extLst>
      <p:ext uri="{BB962C8B-B14F-4D97-AF65-F5344CB8AC3E}">
        <p14:creationId xmlns:p14="http://schemas.microsoft.com/office/powerpoint/2010/main" val="2345574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smtClean="0">
                <a:solidFill>
                  <a:srgbClr val="F69A12"/>
                </a:solidFill>
              </a:rPr>
              <a:t>Transparency</a:t>
            </a:r>
            <a:endParaRPr lang="fr-BE" sz="2000" dirty="0">
              <a:solidFill>
                <a:srgbClr val="F69A12"/>
              </a:solidFill>
            </a:endParaRPr>
          </a:p>
        </p:txBody>
      </p:sp>
      <p:sp>
        <p:nvSpPr>
          <p:cNvPr id="3" name="Content Placeholder 2"/>
          <p:cNvSpPr>
            <a:spLocks noGrp="1"/>
          </p:cNvSpPr>
          <p:nvPr>
            <p:ph idx="1"/>
          </p:nvPr>
        </p:nvSpPr>
        <p:spPr/>
        <p:txBody>
          <a:bodyPr/>
          <a:lstStyle/>
          <a:p>
            <a:pPr algn="just">
              <a:buFont typeface="Arial" panose="020B0604020202020204" pitchFamily="34" charset="0"/>
              <a:buChar char="•"/>
            </a:pPr>
            <a:r>
              <a:rPr lang="en-US" sz="1800" b="1" i="0" dirty="0" smtClean="0"/>
              <a:t>It further calls on </a:t>
            </a:r>
            <a:r>
              <a:rPr lang="en-US" sz="1800" b="1" i="0" dirty="0"/>
              <a:t>European and national political parties, foundations and campaign </a:t>
            </a:r>
            <a:r>
              <a:rPr lang="en-US" sz="1800" b="1" i="0" dirty="0" err="1" smtClean="0"/>
              <a:t>organisations</a:t>
            </a:r>
            <a:r>
              <a:rPr lang="en-US" sz="1800" b="1" i="0" dirty="0"/>
              <a:t>:</a:t>
            </a:r>
          </a:p>
          <a:p>
            <a:pPr algn="just">
              <a:buFont typeface="Arial" panose="020B0604020202020204" pitchFamily="34" charset="0"/>
              <a:buChar char="•"/>
            </a:pPr>
            <a:r>
              <a:rPr lang="en-US" sz="1800" i="0" dirty="0" smtClean="0"/>
              <a:t>- to  </a:t>
            </a:r>
            <a:r>
              <a:rPr lang="en-US" sz="1800" i="0" dirty="0"/>
              <a:t>ensure that citizens of the Union can easily </a:t>
            </a:r>
            <a:r>
              <a:rPr lang="en-US" sz="1800" i="0" dirty="0" err="1"/>
              <a:t>recognise</a:t>
            </a:r>
            <a:r>
              <a:rPr lang="en-US" sz="1800" i="0" dirty="0"/>
              <a:t> online paid political advertisements and communications and the party, foundation or </a:t>
            </a:r>
            <a:r>
              <a:rPr lang="en-US" sz="1800" i="0" dirty="0" err="1"/>
              <a:t>organisation</a:t>
            </a:r>
            <a:r>
              <a:rPr lang="en-US" sz="1800" i="0" dirty="0"/>
              <a:t> behind them.  </a:t>
            </a:r>
            <a:endParaRPr lang="en-US" sz="1800" i="0" dirty="0" smtClean="0"/>
          </a:p>
          <a:p>
            <a:pPr algn="just">
              <a:buFont typeface="Arial" panose="020B0604020202020204" pitchFamily="34" charset="0"/>
              <a:buChar char="•"/>
            </a:pPr>
            <a:endParaRPr lang="en-US" sz="1800" i="0" dirty="0" smtClean="0"/>
          </a:p>
          <a:p>
            <a:pPr algn="just">
              <a:buFont typeface="Arial" panose="020B0604020202020204" pitchFamily="34" charset="0"/>
              <a:buChar char="•"/>
            </a:pPr>
            <a:r>
              <a:rPr lang="en-US" sz="1800" i="0" dirty="0" smtClean="0"/>
              <a:t>- to make </a:t>
            </a:r>
            <a:r>
              <a:rPr lang="en-US" sz="1800" i="0" dirty="0"/>
              <a:t>available on their websites information on their expenditure for online activities, including paid online political advertisements and communications, as well as information on any targeting criteria used in the dissemination of such advertisements and communications. </a:t>
            </a:r>
            <a:endParaRPr lang="fr-BE" sz="1800" i="0" dirty="0"/>
          </a:p>
        </p:txBody>
      </p:sp>
    </p:spTree>
    <p:extLst>
      <p:ext uri="{BB962C8B-B14F-4D97-AF65-F5344CB8AC3E}">
        <p14:creationId xmlns:p14="http://schemas.microsoft.com/office/powerpoint/2010/main" val="1463414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000" dirty="0">
                <a:solidFill>
                  <a:srgbClr val="F69A12"/>
                </a:solidFill>
              </a:rPr>
              <a:t>Appropriate sanctions for infringements of rules on the protection of personal data </a:t>
            </a:r>
            <a:endParaRPr lang="fr-BE" sz="2000" dirty="0">
              <a:solidFill>
                <a:srgbClr val="F69A12"/>
              </a:solidFill>
            </a:endParaRPr>
          </a:p>
        </p:txBody>
      </p:sp>
      <p:sp>
        <p:nvSpPr>
          <p:cNvPr id="3" name="Content Placeholder 2"/>
          <p:cNvSpPr>
            <a:spLocks noGrp="1"/>
          </p:cNvSpPr>
          <p:nvPr>
            <p:ph idx="1"/>
          </p:nvPr>
        </p:nvSpPr>
        <p:spPr/>
        <p:txBody>
          <a:bodyPr/>
          <a:lstStyle/>
          <a:p>
            <a:pPr algn="just">
              <a:buFont typeface="Arial" panose="020B0604020202020204" pitchFamily="34" charset="0"/>
              <a:buChar char="•"/>
            </a:pPr>
            <a:endParaRPr lang="fr-BE" sz="2000" i="0" dirty="0" smtClean="0"/>
          </a:p>
          <a:p>
            <a:pPr algn="just"/>
            <a:r>
              <a:rPr lang="fr-BE" dirty="0" smtClean="0"/>
              <a:t>=&gt; 	</a:t>
            </a:r>
            <a:r>
              <a:rPr lang="en-US" sz="2000" i="0" dirty="0" smtClean="0"/>
              <a:t>Member </a:t>
            </a:r>
            <a:r>
              <a:rPr lang="en-US" sz="2000" i="0" dirty="0"/>
              <a:t>States </a:t>
            </a:r>
            <a:r>
              <a:rPr lang="en-US" sz="2000" i="0" dirty="0" smtClean="0"/>
              <a:t>to </a:t>
            </a:r>
            <a:r>
              <a:rPr lang="en-US" sz="2000" i="0" dirty="0"/>
              <a:t>apply appropriate sanctions on political parties and foundations at national and regional level for cases of </a:t>
            </a:r>
            <a:r>
              <a:rPr lang="en-US" sz="2000" i="0" dirty="0" smtClean="0"/>
              <a:t>data protection infringements being </a:t>
            </a:r>
            <a:r>
              <a:rPr lang="en-US" sz="2000" i="0" dirty="0"/>
              <a:t>used to deliberately influencing or attempting to influence the elections to the European Parliament.</a:t>
            </a:r>
            <a:endParaRPr lang="fr-BE" sz="2000" i="0" dirty="0"/>
          </a:p>
        </p:txBody>
      </p:sp>
    </p:spTree>
    <p:extLst>
      <p:ext uri="{BB962C8B-B14F-4D97-AF65-F5344CB8AC3E}">
        <p14:creationId xmlns:p14="http://schemas.microsoft.com/office/powerpoint/2010/main" val="268406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556792"/>
            <a:ext cx="8229600" cy="936625"/>
          </a:xfrm>
        </p:spPr>
        <p:txBody>
          <a:bodyPr/>
          <a:lstStyle/>
          <a:p>
            <a:pPr algn="ctr"/>
            <a:r>
              <a:rPr lang="en-GB" sz="2400" dirty="0" smtClean="0">
                <a:solidFill>
                  <a:srgbClr val="F69A12"/>
                </a:solidFill>
              </a:rPr>
              <a:t>Cybersecurity</a:t>
            </a:r>
            <a:endParaRPr lang="en-GB" sz="2400" dirty="0">
              <a:solidFill>
                <a:srgbClr val="F69A12"/>
              </a:solidFill>
            </a:endParaRPr>
          </a:p>
        </p:txBody>
      </p:sp>
      <p:sp>
        <p:nvSpPr>
          <p:cNvPr id="9" name="Content Placeholder 8"/>
          <p:cNvSpPr>
            <a:spLocks noGrp="1"/>
          </p:cNvSpPr>
          <p:nvPr>
            <p:ph idx="1"/>
          </p:nvPr>
        </p:nvSpPr>
        <p:spPr>
          <a:xfrm>
            <a:off x="457200" y="2492375"/>
            <a:ext cx="8229600" cy="3888953"/>
          </a:xfrm>
        </p:spPr>
        <p:txBody>
          <a:bodyPr/>
          <a:lstStyle/>
          <a:p>
            <a:pPr marL="0" lvl="0" indent="0" algn="just" fontAlgn="auto">
              <a:lnSpc>
                <a:spcPct val="90000"/>
              </a:lnSpc>
              <a:spcBef>
                <a:spcPts val="1000"/>
              </a:spcBef>
              <a:spcAft>
                <a:spcPts val="0"/>
              </a:spcAft>
              <a:buClrTx/>
              <a:buNone/>
            </a:pPr>
            <a:r>
              <a:rPr lang="en-US" sz="2000" i="0" dirty="0" smtClean="0"/>
              <a:t>- 	</a:t>
            </a:r>
            <a:r>
              <a:rPr lang="en-US" sz="2000" b="1" i="0" dirty="0" smtClean="0"/>
              <a:t>Member </a:t>
            </a:r>
            <a:r>
              <a:rPr lang="en-US" sz="2000" b="1" i="0" dirty="0"/>
              <a:t>States </a:t>
            </a:r>
            <a:r>
              <a:rPr lang="en-US" sz="2000" i="0" dirty="0" smtClean="0"/>
              <a:t>to </a:t>
            </a:r>
            <a:r>
              <a:rPr lang="en-US" sz="2000" i="0" dirty="0"/>
              <a:t>put in place the necessary procedures to prevent, detect, manage and respond to cyberattacks, aiming to </a:t>
            </a:r>
            <a:r>
              <a:rPr lang="en-US" sz="2000" i="0" dirty="0" err="1"/>
              <a:t>minimise</a:t>
            </a:r>
            <a:r>
              <a:rPr lang="en-US" sz="2000" i="0" dirty="0"/>
              <a:t> their impact, and guarantee a swift exchange of information at all relevant levels, from technical to operational and political</a:t>
            </a:r>
            <a:r>
              <a:rPr lang="en-US" sz="2000" i="0" dirty="0" smtClean="0"/>
              <a:t>.</a:t>
            </a:r>
          </a:p>
          <a:p>
            <a:pPr marL="0" lvl="0" indent="0" algn="just" fontAlgn="auto">
              <a:lnSpc>
                <a:spcPct val="90000"/>
              </a:lnSpc>
              <a:spcBef>
                <a:spcPts val="1000"/>
              </a:spcBef>
              <a:spcAft>
                <a:spcPts val="0"/>
              </a:spcAft>
              <a:buClrTx/>
              <a:buNone/>
            </a:pPr>
            <a:r>
              <a:rPr lang="en-US" sz="2000" i="0" dirty="0" smtClean="0"/>
              <a:t>- 	</a:t>
            </a:r>
            <a:r>
              <a:rPr lang="en-US" sz="2000" b="1" i="0" dirty="0" smtClean="0"/>
              <a:t>European </a:t>
            </a:r>
            <a:r>
              <a:rPr lang="en-US" sz="2000" b="1" i="0" dirty="0"/>
              <a:t>and national political parties, foundations and campaign </a:t>
            </a:r>
            <a:r>
              <a:rPr lang="en-US" sz="2000" b="1" i="0" dirty="0" err="1"/>
              <a:t>organisations</a:t>
            </a:r>
            <a:r>
              <a:rPr lang="en-US" sz="2000" b="1" i="0" dirty="0"/>
              <a:t> </a:t>
            </a:r>
            <a:r>
              <a:rPr lang="en-US" sz="2000" i="0" dirty="0" smtClean="0"/>
              <a:t>to </a:t>
            </a:r>
            <a:r>
              <a:rPr lang="en-US" sz="2000" i="0" dirty="0"/>
              <a:t>implement specific and appropriate measures to prevent cyber incidents and protect themselves against cyberattacks. </a:t>
            </a:r>
            <a:endParaRPr lang="en-US" sz="2000" i="0" dirty="0" smtClean="0"/>
          </a:p>
          <a:p>
            <a:endParaRPr lang="fr-BE" dirty="0"/>
          </a:p>
        </p:txBody>
      </p:sp>
    </p:spTree>
    <p:extLst>
      <p:ext uri="{BB962C8B-B14F-4D97-AF65-F5344CB8AC3E}">
        <p14:creationId xmlns:p14="http://schemas.microsoft.com/office/powerpoint/2010/main" val="2281305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sz="2000" dirty="0" err="1" smtClean="0">
                <a:solidFill>
                  <a:srgbClr val="F69A12"/>
                </a:solidFill>
              </a:rPr>
              <a:t>Awareness</a:t>
            </a:r>
            <a:r>
              <a:rPr lang="fr-BE" sz="2000" dirty="0" smtClean="0">
                <a:solidFill>
                  <a:srgbClr val="F69A12"/>
                </a:solidFill>
              </a:rPr>
              <a:t> </a:t>
            </a:r>
            <a:r>
              <a:rPr lang="fr-BE" sz="2000" dirty="0" err="1" smtClean="0">
                <a:solidFill>
                  <a:srgbClr val="F69A12"/>
                </a:solidFill>
              </a:rPr>
              <a:t>raising</a:t>
            </a:r>
            <a:r>
              <a:rPr lang="fr-BE" sz="2000" dirty="0" smtClean="0">
                <a:solidFill>
                  <a:srgbClr val="F69A12"/>
                </a:solidFill>
              </a:rPr>
              <a:t> </a:t>
            </a:r>
            <a:endParaRPr lang="fr-BE" sz="2000" dirty="0">
              <a:solidFill>
                <a:srgbClr val="F69A12"/>
              </a:solidFill>
            </a:endParaRPr>
          </a:p>
        </p:txBody>
      </p:sp>
      <p:sp>
        <p:nvSpPr>
          <p:cNvPr id="4" name="Content Placeholder 1"/>
          <p:cNvSpPr>
            <a:spLocks noGrp="1"/>
          </p:cNvSpPr>
          <p:nvPr>
            <p:ph idx="1"/>
          </p:nvPr>
        </p:nvSpPr>
        <p:spPr/>
        <p:txBody>
          <a:bodyPr/>
          <a:lstStyle/>
          <a:p>
            <a:pPr marL="0" indent="0" algn="just" eaLnBrk="1" hangingPunct="1">
              <a:spcAft>
                <a:spcPts val="1200"/>
              </a:spcAft>
              <a:buClrTx/>
              <a:buNone/>
            </a:pPr>
            <a:endParaRPr lang="fr-BE" altLang="fr-FR" i="0" dirty="0" smtClean="0"/>
          </a:p>
          <a:p>
            <a:pPr algn="just">
              <a:spcAft>
                <a:spcPts val="1200"/>
              </a:spcAft>
              <a:buClrTx/>
            </a:pPr>
            <a:r>
              <a:rPr lang="fr-BE" altLang="fr-FR" sz="2000" i="0" dirty="0" smtClean="0"/>
              <a:t>Member States to engage </a:t>
            </a:r>
            <a:r>
              <a:rPr lang="fr-BE" altLang="fr-FR" sz="2000" i="0" dirty="0" err="1" smtClean="0"/>
              <a:t>with</a:t>
            </a:r>
            <a:r>
              <a:rPr lang="fr-BE" altLang="fr-FR" sz="2000" i="0" dirty="0" smtClean="0"/>
              <a:t> </a:t>
            </a:r>
            <a:r>
              <a:rPr lang="fr-BE" altLang="fr-FR" sz="2000" i="0" dirty="0" err="1" smtClean="0"/>
              <a:t>third</a:t>
            </a:r>
            <a:r>
              <a:rPr lang="fr-BE" altLang="fr-FR" sz="2000" i="0" dirty="0" smtClean="0"/>
              <a:t> parties in </a:t>
            </a:r>
            <a:r>
              <a:rPr lang="fr-BE" altLang="fr-FR" sz="2000" i="0" dirty="0" err="1"/>
              <a:t>awereness</a:t>
            </a:r>
            <a:r>
              <a:rPr lang="fr-BE" altLang="fr-FR" sz="2000" i="0" dirty="0"/>
              <a:t> </a:t>
            </a:r>
            <a:r>
              <a:rPr lang="fr-BE" altLang="fr-FR" sz="2000" i="0" dirty="0" err="1"/>
              <a:t>raising</a:t>
            </a:r>
            <a:r>
              <a:rPr lang="fr-BE" altLang="fr-FR" sz="2000" i="0" dirty="0"/>
              <a:t> </a:t>
            </a:r>
            <a:r>
              <a:rPr lang="fr-BE" altLang="fr-FR" sz="2000" i="0" dirty="0" err="1"/>
              <a:t>activities</a:t>
            </a:r>
            <a:r>
              <a:rPr lang="fr-BE" altLang="fr-FR" sz="2000" i="0" dirty="0"/>
              <a:t> </a:t>
            </a:r>
            <a:r>
              <a:rPr lang="fr-BE" altLang="fr-FR" sz="2000" i="0" dirty="0" err="1"/>
              <a:t>aimed</a:t>
            </a:r>
            <a:r>
              <a:rPr lang="fr-BE" altLang="fr-FR" sz="2000" i="0" dirty="0"/>
              <a:t> at </a:t>
            </a:r>
            <a:r>
              <a:rPr lang="fr-BE" altLang="fr-FR" sz="2000" i="0" dirty="0" err="1"/>
              <a:t>increasing</a:t>
            </a:r>
            <a:r>
              <a:rPr lang="fr-BE" altLang="fr-FR" sz="2000" i="0" dirty="0"/>
              <a:t> the </a:t>
            </a:r>
            <a:r>
              <a:rPr lang="fr-BE" altLang="fr-FR" sz="2000" i="0" dirty="0" err="1"/>
              <a:t>transparency</a:t>
            </a:r>
            <a:r>
              <a:rPr lang="fr-BE" altLang="fr-FR" sz="2000" i="0" dirty="0"/>
              <a:t> of </a:t>
            </a:r>
            <a:r>
              <a:rPr lang="fr-BE" altLang="fr-FR" sz="2000" i="0" dirty="0" err="1"/>
              <a:t>elections</a:t>
            </a:r>
            <a:r>
              <a:rPr lang="fr-BE" altLang="fr-FR" sz="2000" i="0" dirty="0"/>
              <a:t> and building trust in the </a:t>
            </a:r>
            <a:r>
              <a:rPr lang="fr-BE" altLang="fr-FR" sz="2000" i="0" dirty="0" err="1"/>
              <a:t>electoral</a:t>
            </a:r>
            <a:r>
              <a:rPr lang="fr-BE" altLang="fr-FR" sz="2000" i="0" dirty="0"/>
              <a:t> </a:t>
            </a:r>
            <a:r>
              <a:rPr lang="fr-BE" altLang="fr-FR" sz="2000" i="0" dirty="0" err="1" smtClean="0"/>
              <a:t>processes</a:t>
            </a:r>
            <a:r>
              <a:rPr lang="fr-BE" altLang="fr-FR" sz="2000" i="0" dirty="0" smtClean="0"/>
              <a:t>, </a:t>
            </a:r>
            <a:r>
              <a:rPr lang="fr-BE" altLang="fr-FR" sz="2000" i="0" dirty="0" err="1" smtClean="0"/>
              <a:t>such</a:t>
            </a:r>
            <a:r>
              <a:rPr lang="fr-BE" altLang="fr-FR" sz="2000" i="0" dirty="0" smtClean="0"/>
              <a:t> as media, online </a:t>
            </a:r>
            <a:r>
              <a:rPr lang="fr-BE" altLang="fr-FR" sz="2000" i="0" dirty="0" err="1" smtClean="0"/>
              <a:t>platforms</a:t>
            </a:r>
            <a:r>
              <a:rPr lang="fr-BE" altLang="fr-FR" sz="2000" i="0" dirty="0" smtClean="0"/>
              <a:t> and information </a:t>
            </a:r>
            <a:r>
              <a:rPr lang="fr-BE" altLang="fr-FR" sz="2000" i="0" dirty="0" err="1" smtClean="0"/>
              <a:t>technology</a:t>
            </a:r>
            <a:r>
              <a:rPr lang="fr-BE" altLang="fr-FR" sz="2000" i="0" dirty="0" smtClean="0"/>
              <a:t> providers.</a:t>
            </a:r>
          </a:p>
        </p:txBody>
      </p:sp>
    </p:spTree>
    <p:extLst>
      <p:ext uri="{BB962C8B-B14F-4D97-AF65-F5344CB8AC3E}">
        <p14:creationId xmlns:p14="http://schemas.microsoft.com/office/powerpoint/2010/main" val="1614750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solidFill>
                  <a:srgbClr val="F69A12"/>
                </a:solidFill>
              </a:rPr>
              <a:t>Guidance on the application of EU data protection law</a:t>
            </a:r>
            <a:endParaRPr lang="fr-BE" sz="2400" dirty="0">
              <a:solidFill>
                <a:srgbClr val="F69A12"/>
              </a:solidFill>
            </a:endParaRPr>
          </a:p>
        </p:txBody>
      </p:sp>
      <p:sp>
        <p:nvSpPr>
          <p:cNvPr id="3" name="Content Placeholder 2"/>
          <p:cNvSpPr>
            <a:spLocks noGrp="1"/>
          </p:cNvSpPr>
          <p:nvPr>
            <p:ph idx="1"/>
          </p:nvPr>
        </p:nvSpPr>
        <p:spPr>
          <a:xfrm>
            <a:off x="467544" y="2276475"/>
            <a:ext cx="8373616" cy="3529013"/>
          </a:xfrm>
        </p:spPr>
        <p:txBody>
          <a:bodyPr/>
          <a:lstStyle/>
          <a:p>
            <a:pPr marL="0" indent="0" algn="just">
              <a:buNone/>
            </a:pPr>
            <a:endParaRPr lang="en-US" sz="1800" i="0" dirty="0" smtClean="0"/>
          </a:p>
          <a:p>
            <a:pPr marL="0" indent="0" algn="just">
              <a:buNone/>
            </a:pPr>
            <a:endParaRPr lang="en-US" sz="1800" i="0" dirty="0"/>
          </a:p>
          <a:p>
            <a:pPr marL="0" indent="0" algn="just">
              <a:buNone/>
            </a:pPr>
            <a:endParaRPr lang="en-US" sz="1800" i="0" dirty="0" smtClean="0"/>
          </a:p>
          <a:p>
            <a:pPr marL="0" indent="0" algn="just">
              <a:buNone/>
            </a:pPr>
            <a:r>
              <a:rPr lang="en-US" sz="1800" i="0" dirty="0" smtClean="0"/>
              <a:t>- Support the application of the </a:t>
            </a:r>
            <a:r>
              <a:rPr lang="en-US" sz="1800" i="0" dirty="0"/>
              <a:t>data protection obligations under EU law in the electoral context</a:t>
            </a:r>
            <a:r>
              <a:rPr lang="en-US" sz="1800" i="0" dirty="0" smtClean="0"/>
              <a:t>.</a:t>
            </a:r>
          </a:p>
          <a:p>
            <a:pPr algn="just">
              <a:buFontTx/>
              <a:buChar char="-"/>
            </a:pPr>
            <a:endParaRPr lang="en-US" sz="1800" i="0" dirty="0" smtClean="0"/>
          </a:p>
        </p:txBody>
      </p:sp>
    </p:spTree>
    <p:extLst>
      <p:ext uri="{BB962C8B-B14F-4D97-AF65-F5344CB8AC3E}">
        <p14:creationId xmlns:p14="http://schemas.microsoft.com/office/powerpoint/2010/main" val="31278173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solidFill>
                  <a:srgbClr val="FF9900"/>
                </a:solidFill>
              </a:rPr>
              <a:t>Special Eurobarometer 477 on Democracy and Elections</a:t>
            </a:r>
            <a:endParaRPr lang="fr-BE" sz="2400" dirty="0">
              <a:solidFill>
                <a:srgbClr val="FF9900"/>
              </a:solidFill>
            </a:endParaRPr>
          </a:p>
        </p:txBody>
      </p:sp>
      <p:sp>
        <p:nvSpPr>
          <p:cNvPr id="3" name="Content Placeholder 2"/>
          <p:cNvSpPr>
            <a:spLocks noGrp="1"/>
          </p:cNvSpPr>
          <p:nvPr>
            <p:ph idx="1"/>
          </p:nvPr>
        </p:nvSpPr>
        <p:spPr/>
        <p:txBody>
          <a:bodyPr/>
          <a:lstStyle/>
          <a:p>
            <a:pPr algn="just">
              <a:spcAft>
                <a:spcPts val="1200"/>
              </a:spcAft>
              <a:buClrTx/>
              <a:buFont typeface="Arial" panose="020B0604020202020204" pitchFamily="34" charset="0"/>
              <a:buChar char="•"/>
            </a:pPr>
            <a:r>
              <a:rPr lang="en-GB" sz="2000" i="0" dirty="0"/>
              <a:t>Published on 26 </a:t>
            </a:r>
            <a:r>
              <a:rPr lang="en-GB" sz="2000" i="0" dirty="0" smtClean="0"/>
              <a:t>November, and covering three main topics:</a:t>
            </a:r>
          </a:p>
          <a:p>
            <a:pPr marL="0" indent="0" algn="just">
              <a:spcAft>
                <a:spcPts val="1200"/>
              </a:spcAft>
              <a:buClrTx/>
              <a:buNone/>
            </a:pPr>
            <a:r>
              <a:rPr lang="en-GB" sz="2000" i="0" dirty="0"/>
              <a:t> </a:t>
            </a:r>
            <a:r>
              <a:rPr lang="en-GB" sz="2000" i="0" dirty="0" smtClean="0"/>
              <a:t>   -</a:t>
            </a:r>
            <a:r>
              <a:rPr lang="en-US" sz="2000" i="0" dirty="0" smtClean="0"/>
              <a:t>Voting </a:t>
            </a:r>
            <a:r>
              <a:rPr lang="en-US" sz="2000" i="0" dirty="0"/>
              <a:t>and Elections in </a:t>
            </a:r>
            <a:r>
              <a:rPr lang="en-US" sz="2000" i="0" dirty="0" smtClean="0"/>
              <a:t>Europe</a:t>
            </a:r>
          </a:p>
          <a:p>
            <a:pPr marL="361950" indent="0" algn="just">
              <a:spcAft>
                <a:spcPts val="1200"/>
              </a:spcAft>
              <a:buClrTx/>
              <a:buNone/>
            </a:pPr>
            <a:r>
              <a:rPr lang="en-US" sz="2000" i="0" dirty="0" smtClean="0"/>
              <a:t>-Elections</a:t>
            </a:r>
            <a:r>
              <a:rPr lang="en-US" sz="2000" i="0" dirty="0"/>
              <a:t>, the Internet and Online Social Networks </a:t>
            </a:r>
            <a:endParaRPr lang="en-US" sz="2000" i="0" dirty="0" smtClean="0"/>
          </a:p>
          <a:p>
            <a:pPr marL="361950" indent="0" algn="just">
              <a:spcAft>
                <a:spcPts val="1200"/>
              </a:spcAft>
              <a:buClrTx/>
              <a:buNone/>
            </a:pPr>
            <a:r>
              <a:rPr lang="en-US" sz="2000" i="0" dirty="0" smtClean="0"/>
              <a:t>-Democratic </a:t>
            </a:r>
            <a:r>
              <a:rPr lang="en-US" sz="2000" i="0" dirty="0"/>
              <a:t>Values and Principles in </a:t>
            </a:r>
            <a:r>
              <a:rPr lang="en-US" sz="2000" i="0" dirty="0" smtClean="0"/>
              <a:t>Europe</a:t>
            </a:r>
            <a:endParaRPr lang="fr-BE" sz="2000" i="0" dirty="0"/>
          </a:p>
        </p:txBody>
      </p:sp>
    </p:spTree>
    <p:extLst>
      <p:ext uri="{BB962C8B-B14F-4D97-AF65-F5344CB8AC3E}">
        <p14:creationId xmlns:p14="http://schemas.microsoft.com/office/powerpoint/2010/main" val="3667109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fr-BE" dirty="0" err="1" smtClean="0"/>
              <a:t>Annual</a:t>
            </a:r>
            <a:r>
              <a:rPr lang="fr-BE" dirty="0" smtClean="0"/>
              <a:t> </a:t>
            </a:r>
            <a:r>
              <a:rPr lang="fr-BE" dirty="0" err="1" smtClean="0"/>
              <a:t>Colloquium</a:t>
            </a:r>
            <a:r>
              <a:rPr lang="fr-BE" dirty="0" smtClean="0"/>
              <a:t> on </a:t>
            </a:r>
            <a:r>
              <a:rPr lang="fr-BE" dirty="0" err="1" smtClean="0"/>
              <a:t>Fundamental</a:t>
            </a:r>
            <a:r>
              <a:rPr lang="fr-BE" dirty="0" smtClean="0"/>
              <a:t> </a:t>
            </a:r>
            <a:r>
              <a:rPr lang="fr-BE" dirty="0" err="1" smtClean="0"/>
              <a:t>Rights</a:t>
            </a:r>
            <a:r>
              <a:rPr lang="fr-BE" dirty="0" smtClean="0"/>
              <a:t> 2018 : </a:t>
            </a:r>
            <a:r>
              <a:rPr lang="fr-BE" dirty="0" err="1" smtClean="0"/>
              <a:t>Democracy</a:t>
            </a:r>
            <a:r>
              <a:rPr lang="fr-BE" dirty="0" smtClean="0"/>
              <a:t> in the EU</a:t>
            </a:r>
            <a:endParaRPr lang="fr-BE" dirty="0"/>
          </a:p>
        </p:txBody>
      </p:sp>
      <p:sp>
        <p:nvSpPr>
          <p:cNvPr id="4" name="Content Placeholder 3"/>
          <p:cNvSpPr>
            <a:spLocks noGrp="1"/>
          </p:cNvSpPr>
          <p:nvPr>
            <p:ph idx="1"/>
          </p:nvPr>
        </p:nvSpPr>
        <p:spPr/>
        <p:txBody>
          <a:bodyPr/>
          <a:lstStyle/>
          <a:p>
            <a:pPr lvl="0" algn="just">
              <a:buClr>
                <a:srgbClr val="FFFFFF"/>
              </a:buClr>
            </a:pPr>
            <a:r>
              <a:rPr lang="en-US" sz="2000" i="0" dirty="0" smtClean="0"/>
              <a:t>•</a:t>
            </a:r>
            <a:r>
              <a:rPr lang="en-US" sz="2000" i="0" dirty="0"/>
              <a:t>	</a:t>
            </a:r>
            <a:r>
              <a:rPr lang="en-US" sz="2000" i="0" dirty="0" smtClean="0"/>
              <a:t>Held over two days last week and attended </a:t>
            </a:r>
            <a:r>
              <a:rPr lang="en-US" sz="2000" i="0" dirty="0"/>
              <a:t>by more than 400 participants from Member States, civil society, the media, academia, international </a:t>
            </a:r>
            <a:r>
              <a:rPr lang="en-US" sz="2000" i="0" dirty="0" err="1"/>
              <a:t>organisations</a:t>
            </a:r>
            <a:r>
              <a:rPr lang="en-US" sz="2000" i="0" dirty="0"/>
              <a:t> and the private </a:t>
            </a:r>
            <a:r>
              <a:rPr lang="en-US" sz="2000" i="0" dirty="0" smtClean="0"/>
              <a:t>sector</a:t>
            </a:r>
          </a:p>
          <a:p>
            <a:pPr lvl="0" algn="just">
              <a:buClr>
                <a:srgbClr val="FFFFFF"/>
              </a:buClr>
            </a:pPr>
            <a:endParaRPr lang="en-US" sz="2000" i="0" dirty="0"/>
          </a:p>
          <a:p>
            <a:pPr lvl="0" algn="just">
              <a:buClr>
                <a:srgbClr val="FFFFFF"/>
              </a:buClr>
            </a:pPr>
            <a:r>
              <a:rPr lang="en-US" sz="2000" i="0" dirty="0"/>
              <a:t>•	D</a:t>
            </a:r>
            <a:r>
              <a:rPr lang="en-US" sz="2000" i="0" dirty="0" smtClean="0"/>
              <a:t>iscussions on</a:t>
            </a:r>
            <a:r>
              <a:rPr lang="en-US" sz="2000" i="0" dirty="0"/>
              <a:t>: resilient and inclusive democracy, </a:t>
            </a:r>
            <a:r>
              <a:rPr lang="en-US" sz="2000" i="0" dirty="0" smtClean="0"/>
              <a:t>broad </a:t>
            </a:r>
            <a:r>
              <a:rPr lang="en-US" sz="2000" i="0" dirty="0"/>
              <a:t>participation and representation, </a:t>
            </a:r>
            <a:r>
              <a:rPr lang="en-US" sz="2000" i="0" dirty="0" smtClean="0"/>
              <a:t>a </a:t>
            </a:r>
            <a:r>
              <a:rPr lang="en-US" sz="2000" i="0" dirty="0"/>
              <a:t>secure electoral process, a free and strong civil society, an informed and pluralistic democratic debate, freedom of expression online and offline </a:t>
            </a:r>
          </a:p>
          <a:p>
            <a:endParaRPr lang="fr-BE" sz="2000" b="1" i="0" dirty="0"/>
          </a:p>
        </p:txBody>
      </p:sp>
    </p:spTree>
    <p:extLst>
      <p:ext uri="{BB962C8B-B14F-4D97-AF65-F5344CB8AC3E}">
        <p14:creationId xmlns:p14="http://schemas.microsoft.com/office/powerpoint/2010/main" val="217230540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fr-BE" dirty="0" err="1" smtClean="0"/>
              <a:t>Annual</a:t>
            </a:r>
            <a:r>
              <a:rPr lang="fr-BE" dirty="0" smtClean="0"/>
              <a:t> </a:t>
            </a:r>
            <a:r>
              <a:rPr lang="fr-BE" dirty="0" err="1" smtClean="0"/>
              <a:t>Colloquium</a:t>
            </a:r>
            <a:r>
              <a:rPr lang="fr-BE" dirty="0" smtClean="0"/>
              <a:t> on </a:t>
            </a:r>
            <a:r>
              <a:rPr lang="fr-BE" dirty="0" err="1" smtClean="0"/>
              <a:t>Fundamental</a:t>
            </a:r>
            <a:r>
              <a:rPr lang="fr-BE" dirty="0" smtClean="0"/>
              <a:t> </a:t>
            </a:r>
            <a:r>
              <a:rPr lang="fr-BE" dirty="0" err="1" smtClean="0"/>
              <a:t>Rights</a:t>
            </a:r>
            <a:r>
              <a:rPr lang="fr-BE" dirty="0" smtClean="0"/>
              <a:t> 2018</a:t>
            </a:r>
            <a:endParaRPr lang="fr-BE" dirty="0"/>
          </a:p>
        </p:txBody>
      </p:sp>
      <p:sp>
        <p:nvSpPr>
          <p:cNvPr id="4" name="Content Placeholder 3"/>
          <p:cNvSpPr>
            <a:spLocks noGrp="1"/>
          </p:cNvSpPr>
          <p:nvPr>
            <p:ph idx="1"/>
          </p:nvPr>
        </p:nvSpPr>
        <p:spPr/>
        <p:txBody>
          <a:bodyPr/>
          <a:lstStyle/>
          <a:p>
            <a:pPr lvl="0">
              <a:buClr>
                <a:srgbClr val="FFFFFF"/>
              </a:buClr>
            </a:pPr>
            <a:endParaRPr lang="fr-BE" sz="2000" i="0" dirty="0" smtClean="0"/>
          </a:p>
          <a:p>
            <a:pPr lvl="0" algn="just">
              <a:spcBef>
                <a:spcPts val="0"/>
              </a:spcBef>
              <a:buClr>
                <a:srgbClr val="FFFFFF"/>
              </a:buClr>
            </a:pPr>
            <a:r>
              <a:rPr lang="en-US" i="0" dirty="0" smtClean="0"/>
              <a:t>Clear </a:t>
            </a:r>
            <a:r>
              <a:rPr lang="en-US" i="0" dirty="0"/>
              <a:t>agreement among participants that safeguarding democracy and the electoral process has to be a joint effort from all </a:t>
            </a:r>
            <a:r>
              <a:rPr lang="en-US" i="0" dirty="0" smtClean="0"/>
              <a:t>stakeholders. </a:t>
            </a:r>
          </a:p>
          <a:p>
            <a:pPr lvl="0" algn="just">
              <a:spcBef>
                <a:spcPts val="0"/>
              </a:spcBef>
              <a:buClr>
                <a:srgbClr val="FFFFFF"/>
              </a:buClr>
            </a:pPr>
            <a:endParaRPr lang="en-US" i="0" dirty="0" smtClean="0"/>
          </a:p>
          <a:p>
            <a:pPr lvl="0" algn="just">
              <a:spcBef>
                <a:spcPts val="0"/>
              </a:spcBef>
              <a:buClr>
                <a:srgbClr val="FFFFFF"/>
              </a:buClr>
            </a:pPr>
            <a:r>
              <a:rPr lang="en-US" i="0" dirty="0" smtClean="0"/>
              <a:t>Neither </a:t>
            </a:r>
            <a:r>
              <a:rPr lang="en-US" i="0" dirty="0"/>
              <a:t>the public nor the private sectors alone can provide solutions to </a:t>
            </a:r>
            <a:r>
              <a:rPr lang="en-US" i="0" dirty="0" smtClean="0"/>
              <a:t>existing challenges.</a:t>
            </a:r>
            <a:endParaRPr lang="en-US" i="0" dirty="0"/>
          </a:p>
        </p:txBody>
      </p:sp>
    </p:spTree>
    <p:extLst>
      <p:ext uri="{BB962C8B-B14F-4D97-AF65-F5344CB8AC3E}">
        <p14:creationId xmlns:p14="http://schemas.microsoft.com/office/powerpoint/2010/main" val="355929833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56992"/>
            <a:ext cx="8229600" cy="2664396"/>
          </a:xfrm>
        </p:spPr>
        <p:txBody>
          <a:bodyPr/>
          <a:lstStyle/>
          <a:p>
            <a:pPr algn="ctr"/>
            <a:r>
              <a:rPr lang="fr-BE" sz="5400" b="1" dirty="0" err="1" smtClean="0"/>
              <a:t>Thank</a:t>
            </a:r>
            <a:r>
              <a:rPr lang="fr-BE" sz="5400" b="1" dirty="0" smtClean="0"/>
              <a:t> </a:t>
            </a:r>
            <a:r>
              <a:rPr lang="fr-BE" sz="5400" b="1" dirty="0" err="1" smtClean="0"/>
              <a:t>you</a:t>
            </a:r>
            <a:endParaRPr lang="fr-BE" sz="5400" b="1" dirty="0"/>
          </a:p>
        </p:txBody>
      </p:sp>
    </p:spTree>
    <p:extLst>
      <p:ext uri="{BB962C8B-B14F-4D97-AF65-F5344CB8AC3E}">
        <p14:creationId xmlns:p14="http://schemas.microsoft.com/office/powerpoint/2010/main" val="1923585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5" y="188640"/>
            <a:ext cx="8229600" cy="936625"/>
          </a:xfrm>
        </p:spPr>
        <p:txBody>
          <a:bodyPr/>
          <a:lstStyle/>
          <a:p>
            <a:endParaRPr lang="en-GB" sz="2400" dirty="0">
              <a:solidFill>
                <a:srgbClr val="FFC000"/>
              </a:solidFill>
            </a:endParaRPr>
          </a:p>
        </p:txBody>
      </p:sp>
      <p:sp>
        <p:nvSpPr>
          <p:cNvPr id="3" name="Content Placeholder 2"/>
          <p:cNvSpPr>
            <a:spLocks noGrp="1"/>
          </p:cNvSpPr>
          <p:nvPr>
            <p:ph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sz="1800" dirty="0"/>
              <a:t>The majority of respondents were concerned about a range of </a:t>
            </a:r>
            <a:r>
              <a:rPr lang="en-GB" sz="1800" b="1" dirty="0"/>
              <a:t>potential </a:t>
            </a:r>
            <a:r>
              <a:rPr lang="en-GB" sz="1800" b="1" dirty="0" smtClean="0"/>
              <a:t>electoral interferences</a:t>
            </a:r>
            <a:endParaRPr lang="en-GB" sz="1800" b="1" dirty="0"/>
          </a:p>
        </p:txBody>
      </p:sp>
      <p:sp>
        <p:nvSpPr>
          <p:cNvPr id="4" name="Slide Number Placeholder 3"/>
          <p:cNvSpPr>
            <a:spLocks noGrp="1"/>
          </p:cNvSpPr>
          <p:nvPr>
            <p:ph type="sldNum" sz="quarter" idx="12"/>
          </p:nvPr>
        </p:nvSpPr>
        <p:spPr/>
        <p:txBody>
          <a:bodyPr/>
          <a:lstStyle/>
          <a:p>
            <a:pPr>
              <a:defRPr/>
            </a:pPr>
            <a:fld id="{59F6F768-6414-46F7-82ED-626520FB24A3}" type="slidenum">
              <a:rPr lang="en-GB" smtClean="0"/>
              <a:pPr>
                <a:defRPr/>
              </a:pPr>
              <a:t>3</a:t>
            </a:fld>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24744"/>
            <a:ext cx="7488831" cy="4279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467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861" y="214436"/>
            <a:ext cx="8229600" cy="936625"/>
          </a:xfrm>
        </p:spPr>
        <p:txBody>
          <a:bodyPr/>
          <a:lstStyle/>
          <a:p>
            <a:endParaRPr lang="en-GB" sz="2400" dirty="0">
              <a:solidFill>
                <a:srgbClr val="FFC000"/>
              </a:solidFill>
            </a:endParaRPr>
          </a:p>
        </p:txBody>
      </p:sp>
      <p:sp>
        <p:nvSpPr>
          <p:cNvPr id="3" name="Content Placeholder 2"/>
          <p:cNvSpPr>
            <a:spLocks noGrp="1"/>
          </p:cNvSpPr>
          <p:nvPr>
            <p:ph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sz="1800" dirty="0" smtClean="0"/>
              <a:t>The majority is concerned about disinformation (</a:t>
            </a:r>
            <a:r>
              <a:rPr lang="en-GB" sz="1800" b="1" dirty="0" smtClean="0"/>
              <a:t>73%</a:t>
            </a:r>
            <a:r>
              <a:rPr lang="en-GB" sz="1800" dirty="0" smtClean="0"/>
              <a:t>), targeting (</a:t>
            </a:r>
            <a:r>
              <a:rPr lang="en-GB" sz="1800" b="1" dirty="0" smtClean="0"/>
              <a:t>67%</a:t>
            </a:r>
            <a:r>
              <a:rPr lang="en-GB" sz="1800" dirty="0" smtClean="0"/>
              <a:t>) and censorship online (</a:t>
            </a:r>
            <a:r>
              <a:rPr lang="en-GB" sz="1800" b="1" dirty="0" smtClean="0"/>
              <a:t>55%</a:t>
            </a:r>
            <a:r>
              <a:rPr lang="en-GB" sz="1800" dirty="0" smtClean="0"/>
              <a:t>)</a:t>
            </a:r>
            <a:endParaRPr lang="en-GB" sz="1800" dirty="0"/>
          </a:p>
        </p:txBody>
      </p:sp>
      <p:sp>
        <p:nvSpPr>
          <p:cNvPr id="4" name="Slide Number Placeholder 3"/>
          <p:cNvSpPr>
            <a:spLocks noGrp="1"/>
          </p:cNvSpPr>
          <p:nvPr>
            <p:ph type="sldNum" sz="quarter" idx="12"/>
          </p:nvPr>
        </p:nvSpPr>
        <p:spPr/>
        <p:txBody>
          <a:bodyPr/>
          <a:lstStyle/>
          <a:p>
            <a:pPr>
              <a:defRPr/>
            </a:pPr>
            <a:fld id="{0C11DD18-F396-4480-9D59-C546DA051A59}" type="slidenum">
              <a:rPr lang="en-GB" smtClean="0"/>
              <a:pPr>
                <a:defRPr/>
              </a:pPr>
              <a:t>4</a:t>
            </a:fld>
            <a:endParaRPr lang="en-GB"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889" y="1118443"/>
            <a:ext cx="7679544" cy="4209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3748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p:txBody>
          <a:bodyPr/>
          <a:lstStyle/>
          <a:p>
            <a:pPr algn="ctr"/>
            <a:r>
              <a:rPr lang="en-GB" altLang="en-US" sz="2400" dirty="0" smtClean="0">
                <a:solidFill>
                  <a:srgbClr val="F29000"/>
                </a:solidFill>
              </a:rPr>
              <a:t>Securing free and fair elections in Europe</a:t>
            </a:r>
          </a:p>
        </p:txBody>
      </p:sp>
      <p:sp>
        <p:nvSpPr>
          <p:cNvPr id="3" name="Content Placeholder 2"/>
          <p:cNvSpPr>
            <a:spLocks noGrp="1"/>
          </p:cNvSpPr>
          <p:nvPr>
            <p:ph idx="1"/>
          </p:nvPr>
        </p:nvSpPr>
        <p:spPr/>
        <p:txBody>
          <a:bodyPr/>
          <a:lstStyle/>
          <a:p>
            <a:pPr lvl="1" algn="just">
              <a:lnSpc>
                <a:spcPct val="90000"/>
              </a:lnSpc>
              <a:spcAft>
                <a:spcPts val="1200"/>
              </a:spcAft>
              <a:buClrTx/>
            </a:pPr>
            <a:r>
              <a:rPr lang="en-GB" b="0" dirty="0"/>
              <a:t>Package </a:t>
            </a:r>
            <a:r>
              <a:rPr lang="en-GB" b="0" dirty="0" smtClean="0"/>
              <a:t>presented by the Commission on </a:t>
            </a:r>
            <a:r>
              <a:rPr lang="en-GB" b="0" dirty="0"/>
              <a:t>12 </a:t>
            </a:r>
            <a:r>
              <a:rPr lang="en-GB" b="0" dirty="0" smtClean="0"/>
              <a:t>September 2018:</a:t>
            </a:r>
            <a:endParaRPr lang="en-GB" b="0" dirty="0"/>
          </a:p>
          <a:p>
            <a:pPr marL="984250" lvl="1" indent="-266700" algn="just">
              <a:lnSpc>
                <a:spcPct val="90000"/>
              </a:lnSpc>
              <a:spcAft>
                <a:spcPts val="1200"/>
              </a:spcAft>
              <a:buClrTx/>
              <a:buFont typeface="Arial" panose="020B0604020202020204" pitchFamily="34" charset="0"/>
              <a:buChar char="•"/>
            </a:pPr>
            <a:r>
              <a:rPr lang="en-GB" sz="1600" dirty="0"/>
              <a:t>Communication on Securing Free and Fair Elections in Europe</a:t>
            </a:r>
          </a:p>
          <a:p>
            <a:pPr marL="984250" lvl="1" indent="-266700" algn="just">
              <a:lnSpc>
                <a:spcPct val="90000"/>
              </a:lnSpc>
              <a:spcAft>
                <a:spcPts val="1200"/>
              </a:spcAft>
              <a:buClrTx/>
              <a:buFont typeface="Arial" panose="020B0604020202020204" pitchFamily="34" charset="0"/>
              <a:buChar char="•"/>
            </a:pPr>
            <a:r>
              <a:rPr lang="en-GB" sz="1600" dirty="0"/>
              <a:t>Guidance on the application of Union data protection law in the electoral context</a:t>
            </a:r>
          </a:p>
          <a:p>
            <a:pPr marL="984250" lvl="1" indent="-266700" algn="just">
              <a:lnSpc>
                <a:spcPct val="90000"/>
              </a:lnSpc>
              <a:spcAft>
                <a:spcPts val="1200"/>
              </a:spcAft>
              <a:buClrTx/>
              <a:buFont typeface="Arial" panose="020B0604020202020204" pitchFamily="34" charset="0"/>
              <a:buChar char="•"/>
            </a:pPr>
            <a:r>
              <a:rPr lang="en-GB" sz="1600" dirty="0"/>
              <a:t>Recommendation on election cooperation networks, online transparency, protection against cybersecurity incidents and fighting disinformation campaigns</a:t>
            </a:r>
          </a:p>
          <a:p>
            <a:pPr marL="984250" lvl="1" indent="-266700" algn="just">
              <a:lnSpc>
                <a:spcPct val="90000"/>
              </a:lnSpc>
              <a:spcAft>
                <a:spcPts val="1200"/>
              </a:spcAft>
              <a:buClrTx/>
              <a:buFont typeface="Arial" panose="020B0604020202020204" pitchFamily="34" charset="0"/>
              <a:buChar char="•"/>
            </a:pPr>
            <a:r>
              <a:rPr lang="en-GB" sz="1600" dirty="0"/>
              <a:t>Targeted legislative amendment to tighten the rules on European political party funding </a:t>
            </a:r>
          </a:p>
          <a:p>
            <a:endParaRPr lang="en-GB" sz="2000" dirty="0"/>
          </a:p>
        </p:txBody>
      </p:sp>
    </p:spTree>
    <p:extLst>
      <p:ext uri="{BB962C8B-B14F-4D97-AF65-F5344CB8AC3E}">
        <p14:creationId xmlns:p14="http://schemas.microsoft.com/office/powerpoint/2010/main" val="1545571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457200" y="2060848"/>
            <a:ext cx="8229600" cy="4320902"/>
          </a:xfrm>
        </p:spPr>
        <p:txBody>
          <a:bodyPr/>
          <a:lstStyle/>
          <a:p>
            <a:pPr lvl="1" algn="just">
              <a:spcAft>
                <a:spcPts val="1200"/>
              </a:spcAft>
              <a:buClrTx/>
            </a:pPr>
            <a:endParaRPr lang="en-US" altLang="fr-FR" sz="1800" i="0" dirty="0" smtClean="0"/>
          </a:p>
          <a:p>
            <a:pPr lvl="1" algn="just">
              <a:spcAft>
                <a:spcPts val="1200"/>
              </a:spcAft>
              <a:buClrTx/>
            </a:pPr>
            <a:r>
              <a:rPr lang="en-US" altLang="fr-FR" sz="1800" i="0" dirty="0" smtClean="0"/>
              <a:t>A </a:t>
            </a:r>
            <a:r>
              <a:rPr lang="en-US" altLang="fr-FR" sz="1800" i="0" dirty="0"/>
              <a:t>crucial moment for the future of the European </a:t>
            </a:r>
            <a:r>
              <a:rPr lang="en-US" altLang="fr-FR" sz="1800" i="0" dirty="0" smtClean="0"/>
              <a:t>Union.</a:t>
            </a:r>
          </a:p>
          <a:p>
            <a:pPr lvl="1" algn="just">
              <a:spcAft>
                <a:spcPts val="1200"/>
              </a:spcAft>
              <a:buClrTx/>
            </a:pPr>
            <a:r>
              <a:rPr lang="en-US" altLang="fr-FR" sz="1800" i="0" dirty="0" smtClean="0"/>
              <a:t>European citizens should be able to </a:t>
            </a:r>
            <a:r>
              <a:rPr lang="en-US" altLang="fr-FR" sz="1800" i="0" dirty="0"/>
              <a:t>vote with the security that they are not being misled. </a:t>
            </a:r>
            <a:endParaRPr lang="en-US" altLang="fr-FR" sz="1800" i="0" dirty="0" smtClean="0"/>
          </a:p>
          <a:p>
            <a:pPr lvl="1" algn="just">
              <a:spcAft>
                <a:spcPts val="1200"/>
              </a:spcAft>
              <a:buClrTx/>
            </a:pPr>
            <a:r>
              <a:rPr lang="en-US" altLang="fr-FR" sz="1800" dirty="0" smtClean="0"/>
              <a:t>Ensuring </a:t>
            </a:r>
            <a:r>
              <a:rPr lang="en-US" altLang="fr-FR" sz="1800" dirty="0"/>
              <a:t>the resilience of the Union's democratic systems is part of the Security </a:t>
            </a:r>
            <a:r>
              <a:rPr lang="en-US" altLang="fr-FR" sz="1800" dirty="0" smtClean="0"/>
              <a:t>Union.</a:t>
            </a:r>
            <a:endParaRPr lang="en-US" altLang="fr-FR" sz="1800" dirty="0"/>
          </a:p>
          <a:p>
            <a:pPr lvl="1" algn="just">
              <a:spcAft>
                <a:spcPts val="1200"/>
              </a:spcAft>
              <a:buClrTx/>
            </a:pPr>
            <a:r>
              <a:rPr lang="en-US" altLang="fr-FR" sz="1800" dirty="0"/>
              <a:t>A</a:t>
            </a:r>
            <a:r>
              <a:rPr lang="en-US" altLang="fr-FR" sz="1800" dirty="0" smtClean="0"/>
              <a:t>ttacks </a:t>
            </a:r>
            <a:r>
              <a:rPr lang="en-US" altLang="fr-FR" sz="1800" dirty="0"/>
              <a:t>against electoral infrastructure and campaign information systems are hybrid </a:t>
            </a:r>
            <a:r>
              <a:rPr lang="en-US" altLang="fr-FR" sz="1800" dirty="0" smtClean="0"/>
              <a:t>threats that </a:t>
            </a:r>
            <a:r>
              <a:rPr lang="en-US" altLang="fr-FR" sz="1800" dirty="0"/>
              <a:t>the Union needs to </a:t>
            </a:r>
            <a:r>
              <a:rPr lang="en-US" altLang="fr-FR" sz="1800" dirty="0" smtClean="0"/>
              <a:t>address.</a:t>
            </a:r>
            <a:endParaRPr lang="en-US" altLang="fr-FR" sz="1800" i="0" dirty="0" smtClean="0"/>
          </a:p>
        </p:txBody>
      </p:sp>
      <p:sp>
        <p:nvSpPr>
          <p:cNvPr id="3" name="Title 4"/>
          <p:cNvSpPr>
            <a:spLocks noGrp="1"/>
          </p:cNvSpPr>
          <p:nvPr>
            <p:ph type="title"/>
          </p:nvPr>
        </p:nvSpPr>
        <p:spPr>
          <a:xfrm>
            <a:off x="395288" y="1339850"/>
            <a:ext cx="8229600" cy="936625"/>
          </a:xfrm>
        </p:spPr>
        <p:txBody>
          <a:bodyPr/>
          <a:lstStyle/>
          <a:p>
            <a:pPr marL="342900" indent="-342900" algn="ctr">
              <a:spcBef>
                <a:spcPct val="20000"/>
              </a:spcBef>
            </a:pPr>
            <a:r>
              <a:rPr lang="fr-FR" altLang="fr-FR" sz="3200" dirty="0" smtClean="0">
                <a:solidFill>
                  <a:srgbClr val="FF9900"/>
                </a:solidFill>
              </a:rPr>
              <a:t>Communication on </a:t>
            </a:r>
            <a:r>
              <a:rPr lang="fr-FR" altLang="fr-FR" sz="3200" dirty="0" err="1" smtClean="0">
                <a:solidFill>
                  <a:srgbClr val="FF9900"/>
                </a:solidFill>
              </a:rPr>
              <a:t>securing</a:t>
            </a:r>
            <a:r>
              <a:rPr lang="fr-FR" altLang="fr-FR" sz="3200" dirty="0" smtClean="0">
                <a:solidFill>
                  <a:srgbClr val="FF9900"/>
                </a:solidFill>
              </a:rPr>
              <a:t> free </a:t>
            </a:r>
            <a:br>
              <a:rPr lang="fr-FR" altLang="fr-FR" sz="3200" dirty="0" smtClean="0">
                <a:solidFill>
                  <a:srgbClr val="FF9900"/>
                </a:solidFill>
              </a:rPr>
            </a:br>
            <a:r>
              <a:rPr lang="fr-FR" altLang="fr-FR" sz="3200" dirty="0" smtClean="0">
                <a:solidFill>
                  <a:srgbClr val="FF9900"/>
                </a:solidFill>
              </a:rPr>
              <a:t>and </a:t>
            </a:r>
            <a:r>
              <a:rPr lang="fr-FR" altLang="fr-FR" sz="3200" dirty="0" err="1" smtClean="0">
                <a:solidFill>
                  <a:srgbClr val="FF9900"/>
                </a:solidFill>
              </a:rPr>
              <a:t>fair</a:t>
            </a:r>
            <a:r>
              <a:rPr lang="fr-FR" altLang="fr-FR" sz="3200" dirty="0" smtClean="0">
                <a:solidFill>
                  <a:srgbClr val="FF9900"/>
                </a:solidFill>
              </a:rPr>
              <a:t> </a:t>
            </a:r>
            <a:r>
              <a:rPr lang="fr-FR" altLang="fr-FR" sz="3200" dirty="0" err="1" smtClean="0">
                <a:solidFill>
                  <a:srgbClr val="FF9900"/>
                </a:solidFill>
              </a:rPr>
              <a:t>elections</a:t>
            </a:r>
            <a:endParaRPr lang="fr-FR" altLang="fr-FR" sz="3200" dirty="0" smtClean="0">
              <a:solidFill>
                <a:srgbClr val="FF9900"/>
              </a:solidFill>
            </a:endParaRPr>
          </a:p>
        </p:txBody>
      </p:sp>
    </p:spTree>
    <p:extLst>
      <p:ext uri="{BB962C8B-B14F-4D97-AF65-F5344CB8AC3E}">
        <p14:creationId xmlns:p14="http://schemas.microsoft.com/office/powerpoint/2010/main" val="36657758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457200" y="2060848"/>
            <a:ext cx="8229600" cy="4320902"/>
          </a:xfrm>
        </p:spPr>
        <p:txBody>
          <a:bodyPr/>
          <a:lstStyle/>
          <a:p>
            <a:pPr algn="just">
              <a:spcAft>
                <a:spcPts val="1200"/>
              </a:spcAft>
              <a:buClrTx/>
            </a:pPr>
            <a:r>
              <a:rPr lang="en-US" altLang="fr-FR" sz="2000" i="0" dirty="0"/>
              <a:t>Online communication has significantly reduced barriers for interaction with citizens</a:t>
            </a:r>
            <a:r>
              <a:rPr lang="en-GB" altLang="fr-FR" sz="2000" i="0" dirty="0"/>
              <a:t>, </a:t>
            </a:r>
            <a:r>
              <a:rPr lang="en-GB" altLang="fr-FR" sz="2000" b="1" i="0" dirty="0"/>
              <a:t>however:</a:t>
            </a:r>
          </a:p>
          <a:p>
            <a:pPr lvl="1" algn="just">
              <a:spcAft>
                <a:spcPts val="1200"/>
              </a:spcAft>
              <a:buClrTx/>
              <a:buFont typeface="Arial" panose="020B0604020202020204" pitchFamily="34" charset="0"/>
              <a:buChar char="•"/>
            </a:pPr>
            <a:r>
              <a:rPr lang="en-US" altLang="fr-FR" sz="1800" b="0" dirty="0"/>
              <a:t>Exposure of the electoral process to malicious actors via disinformation campaigns, </a:t>
            </a:r>
            <a:r>
              <a:rPr lang="en-GB" altLang="fr-FR" sz="1800" b="0" dirty="0"/>
              <a:t>misuse of personal data, </a:t>
            </a:r>
            <a:r>
              <a:rPr lang="en-US" altLang="fr-FR" sz="1800" b="0" dirty="0"/>
              <a:t>and cyber-attacks</a:t>
            </a:r>
            <a:endParaRPr lang="en-GB" altLang="fr-FR" sz="1800" b="0" dirty="0"/>
          </a:p>
          <a:p>
            <a:pPr lvl="1" algn="just">
              <a:spcAft>
                <a:spcPts val="1200"/>
              </a:spcAft>
              <a:buClrTx/>
              <a:buFont typeface="Arial" panose="020B0604020202020204" pitchFamily="34" charset="0"/>
              <a:buChar char="•"/>
            </a:pPr>
            <a:r>
              <a:rPr lang="en-US" altLang="fr-FR" sz="1800" b="0" dirty="0"/>
              <a:t>Politically motivated mass online disinformation campaigns, including by third countries, with the specific aim to discredit and </a:t>
            </a:r>
            <a:r>
              <a:rPr lang="en-US" altLang="fr-FR" sz="1800" b="0" dirty="0" err="1"/>
              <a:t>delegitimise</a:t>
            </a:r>
            <a:r>
              <a:rPr lang="en-US" altLang="fr-FR" sz="1800" b="0" dirty="0"/>
              <a:t> elections, have been </a:t>
            </a:r>
            <a:r>
              <a:rPr lang="en-US" altLang="fr-FR" sz="1800" b="0" dirty="0" err="1"/>
              <a:t>recognised</a:t>
            </a:r>
            <a:r>
              <a:rPr lang="en-US" altLang="fr-FR" sz="1800" b="0" dirty="0"/>
              <a:t> as growing threats to our democracies.</a:t>
            </a:r>
          </a:p>
        </p:txBody>
      </p:sp>
      <p:sp>
        <p:nvSpPr>
          <p:cNvPr id="3" name="Title 4"/>
          <p:cNvSpPr>
            <a:spLocks noGrp="1"/>
          </p:cNvSpPr>
          <p:nvPr>
            <p:ph type="title"/>
          </p:nvPr>
        </p:nvSpPr>
        <p:spPr>
          <a:xfrm>
            <a:off x="395288" y="1339850"/>
            <a:ext cx="8229600" cy="936625"/>
          </a:xfrm>
        </p:spPr>
        <p:txBody>
          <a:bodyPr/>
          <a:lstStyle/>
          <a:p>
            <a:pPr marL="342900" indent="-342900" algn="ctr">
              <a:spcBef>
                <a:spcPct val="20000"/>
              </a:spcBef>
            </a:pPr>
            <a:r>
              <a:rPr lang="fr-FR" altLang="fr-FR" sz="3200" dirty="0">
                <a:solidFill>
                  <a:srgbClr val="FF9900"/>
                </a:solidFill>
              </a:rPr>
              <a:t/>
            </a:r>
            <a:br>
              <a:rPr lang="fr-FR" altLang="fr-FR" sz="3200" dirty="0">
                <a:solidFill>
                  <a:srgbClr val="FF9900"/>
                </a:solidFill>
              </a:rPr>
            </a:br>
            <a:endParaRPr lang="fr-FR" altLang="fr-FR" sz="3200" dirty="0" smtClean="0">
              <a:solidFill>
                <a:srgbClr val="FF9900"/>
              </a:solidFill>
            </a:endParaRPr>
          </a:p>
        </p:txBody>
      </p:sp>
    </p:spTree>
    <p:extLst>
      <p:ext uri="{BB962C8B-B14F-4D97-AF65-F5344CB8AC3E}">
        <p14:creationId xmlns:p14="http://schemas.microsoft.com/office/powerpoint/2010/main" val="186248152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395288" y="2060848"/>
            <a:ext cx="8229600" cy="4320902"/>
          </a:xfrm>
        </p:spPr>
        <p:txBody>
          <a:bodyPr/>
          <a:lstStyle/>
          <a:p>
            <a:pPr marL="0" indent="0" algn="just">
              <a:spcAft>
                <a:spcPts val="1200"/>
              </a:spcAft>
              <a:buClrTx/>
              <a:buNone/>
            </a:pPr>
            <a:endParaRPr lang="nl-BE" altLang="fr-FR" sz="1800" dirty="0" smtClean="0"/>
          </a:p>
          <a:p>
            <a:pPr algn="just">
              <a:spcAft>
                <a:spcPts val="1200"/>
              </a:spcAft>
              <a:buClrTx/>
              <a:buFont typeface="Arial" panose="020B0604020202020204" pitchFamily="34" charset="0"/>
              <a:buChar char="•"/>
            </a:pPr>
            <a:r>
              <a:rPr lang="nl-BE" altLang="fr-FR" sz="1800" i="0" dirty="0" smtClean="0"/>
              <a:t>Cross-cutting issue.</a:t>
            </a:r>
          </a:p>
          <a:p>
            <a:pPr algn="just">
              <a:spcAft>
                <a:spcPts val="1200"/>
              </a:spcAft>
              <a:buClrTx/>
              <a:buFont typeface="Arial" panose="020B0604020202020204" pitchFamily="34" charset="0"/>
              <a:buChar char="•"/>
            </a:pPr>
            <a:r>
              <a:rPr lang="en-US" altLang="fr-FR" sz="1800" i="0" dirty="0" smtClean="0"/>
              <a:t>Conventional “off line” safeguards exist (silence periods, rules on funding, equality between candidates, transparency requirements etc.) </a:t>
            </a:r>
          </a:p>
          <a:p>
            <a:pPr algn="just">
              <a:spcAft>
                <a:spcPts val="1200"/>
              </a:spcAft>
              <a:buClrTx/>
              <a:buFont typeface="Arial" panose="020B0604020202020204" pitchFamily="34" charset="0"/>
              <a:buChar char="•"/>
            </a:pPr>
            <a:r>
              <a:rPr lang="en-US" altLang="fr-FR" sz="1800" i="0" dirty="0" smtClean="0"/>
              <a:t>Their application in the online environment should be reviewed.</a:t>
            </a:r>
            <a:endParaRPr lang="en-US" altLang="fr-FR" sz="1800" i="0" dirty="0"/>
          </a:p>
          <a:p>
            <a:pPr algn="just">
              <a:spcAft>
                <a:spcPts val="1200"/>
              </a:spcAft>
              <a:buClrTx/>
              <a:buFont typeface="Arial" panose="020B0604020202020204" pitchFamily="34" charset="0"/>
              <a:buChar char="•"/>
            </a:pPr>
            <a:endParaRPr lang="en-GB" altLang="fr-FR" sz="2000" i="0" dirty="0"/>
          </a:p>
          <a:p>
            <a:pPr lvl="1" algn="just">
              <a:spcAft>
                <a:spcPts val="1200"/>
              </a:spcAft>
              <a:buClrTx/>
              <a:buFont typeface="Arial" panose="020B0604020202020204" pitchFamily="34" charset="0"/>
              <a:buChar char="•"/>
            </a:pPr>
            <a:endParaRPr lang="fr-BE" altLang="fr-FR" sz="1800" b="0" dirty="0"/>
          </a:p>
          <a:p>
            <a:pPr lvl="1" algn="just">
              <a:spcAft>
                <a:spcPts val="1200"/>
              </a:spcAft>
              <a:buClrTx/>
              <a:buFont typeface="Arial" panose="020B0604020202020204" pitchFamily="34" charset="0"/>
              <a:buChar char="•"/>
            </a:pPr>
            <a:endParaRPr lang="en-GB" altLang="fr-FR" sz="1800" b="0" dirty="0"/>
          </a:p>
          <a:p>
            <a:pPr algn="just">
              <a:spcAft>
                <a:spcPts val="1200"/>
              </a:spcAft>
              <a:buClrTx/>
            </a:pPr>
            <a:endParaRPr lang="en-GB" altLang="fr-FR" i="0" dirty="0"/>
          </a:p>
          <a:p>
            <a:pPr algn="just">
              <a:spcAft>
                <a:spcPts val="1200"/>
              </a:spcAft>
              <a:buClrTx/>
            </a:pPr>
            <a:endParaRPr lang="en-GB" altLang="fr-FR" i="0" dirty="0"/>
          </a:p>
        </p:txBody>
      </p:sp>
      <p:sp>
        <p:nvSpPr>
          <p:cNvPr id="3" name="Title 4"/>
          <p:cNvSpPr>
            <a:spLocks noGrp="1"/>
          </p:cNvSpPr>
          <p:nvPr>
            <p:ph type="title"/>
          </p:nvPr>
        </p:nvSpPr>
        <p:spPr>
          <a:xfrm>
            <a:off x="395288" y="1339850"/>
            <a:ext cx="8229600" cy="936625"/>
          </a:xfrm>
        </p:spPr>
        <p:txBody>
          <a:bodyPr/>
          <a:lstStyle/>
          <a:p>
            <a:pPr marL="342900" indent="-342900" algn="ctr">
              <a:spcBef>
                <a:spcPct val="20000"/>
              </a:spcBef>
            </a:pPr>
            <a:r>
              <a:rPr lang="fr-FR" altLang="fr-FR" sz="3200" dirty="0" smtClean="0">
                <a:solidFill>
                  <a:srgbClr val="FF9900"/>
                </a:solidFill>
              </a:rPr>
              <a:t>Online communications</a:t>
            </a:r>
            <a:r>
              <a:rPr lang="fr-FR" altLang="fr-FR" sz="3200" dirty="0">
                <a:solidFill>
                  <a:srgbClr val="FF9900"/>
                </a:solidFill>
              </a:rPr>
              <a:t/>
            </a:r>
            <a:br>
              <a:rPr lang="fr-FR" altLang="fr-FR" sz="3200" dirty="0">
                <a:solidFill>
                  <a:srgbClr val="FF9900"/>
                </a:solidFill>
              </a:rPr>
            </a:br>
            <a:endParaRPr lang="fr-FR" altLang="fr-FR" sz="3200" dirty="0" smtClean="0">
              <a:solidFill>
                <a:srgbClr val="FF9900"/>
              </a:solidFill>
            </a:endParaRPr>
          </a:p>
        </p:txBody>
      </p:sp>
    </p:spTree>
    <p:extLst>
      <p:ext uri="{BB962C8B-B14F-4D97-AF65-F5344CB8AC3E}">
        <p14:creationId xmlns:p14="http://schemas.microsoft.com/office/powerpoint/2010/main" val="113982941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a:xfrm>
            <a:off x="457200" y="2060848"/>
            <a:ext cx="8229600" cy="4320902"/>
          </a:xfrm>
        </p:spPr>
        <p:txBody>
          <a:bodyPr/>
          <a:lstStyle/>
          <a:p>
            <a:pPr marL="0" indent="0" algn="just">
              <a:spcAft>
                <a:spcPts val="1200"/>
              </a:spcAft>
              <a:buClrTx/>
              <a:buNone/>
            </a:pPr>
            <a:endParaRPr lang="en-US" altLang="fr-FR" sz="2000" dirty="0" smtClean="0">
              <a:solidFill>
                <a:srgbClr val="246DBE"/>
              </a:solidFill>
            </a:endParaRPr>
          </a:p>
          <a:p>
            <a:pPr algn="just"/>
            <a:r>
              <a:rPr lang="fr-FR" sz="1800" kern="1200" dirty="0" smtClean="0">
                <a:latin typeface="Arial" charset="0"/>
              </a:rPr>
              <a:t>-  New </a:t>
            </a:r>
            <a:r>
              <a:rPr lang="fr-FR" sz="1800" kern="1200" dirty="0">
                <a:latin typeface="Arial" charset="0"/>
              </a:rPr>
              <a:t>European data protection </a:t>
            </a:r>
            <a:r>
              <a:rPr lang="fr-FR" sz="1800" kern="1200" dirty="0" err="1">
                <a:latin typeface="Arial" charset="0"/>
              </a:rPr>
              <a:t>framework</a:t>
            </a:r>
            <a:r>
              <a:rPr lang="fr-FR" sz="1800" kern="1200" dirty="0">
                <a:latin typeface="Arial" charset="0"/>
              </a:rPr>
              <a:t> </a:t>
            </a:r>
            <a:r>
              <a:rPr lang="fr-FR" sz="1800" kern="1200" dirty="0" smtClean="0">
                <a:latin typeface="Arial" charset="0"/>
              </a:rPr>
              <a:t>applicable </a:t>
            </a:r>
            <a:r>
              <a:rPr lang="fr-FR" sz="1800" kern="1200" dirty="0" err="1" smtClean="0">
                <a:latin typeface="Arial" charset="0"/>
              </a:rPr>
              <a:t>since</a:t>
            </a:r>
            <a:r>
              <a:rPr lang="fr-FR" sz="1800" kern="1200" dirty="0" smtClean="0">
                <a:latin typeface="Arial" charset="0"/>
              </a:rPr>
              <a:t> </a:t>
            </a:r>
            <a:r>
              <a:rPr lang="fr-FR" sz="1800" kern="1200" dirty="0">
                <a:latin typeface="Arial" charset="0"/>
              </a:rPr>
              <a:t>May </a:t>
            </a:r>
            <a:r>
              <a:rPr lang="fr-FR" sz="1800" kern="1200" dirty="0" smtClean="0">
                <a:latin typeface="Arial" charset="0"/>
              </a:rPr>
              <a:t>2018 </a:t>
            </a:r>
          </a:p>
          <a:p>
            <a:pPr algn="just"/>
            <a:endParaRPr lang="fr-FR" sz="1800" kern="1200" dirty="0">
              <a:latin typeface="Arial" charset="0"/>
            </a:endParaRPr>
          </a:p>
          <a:p>
            <a:pPr algn="just"/>
            <a:r>
              <a:rPr lang="fr-FR" sz="1800" kern="1200" dirty="0" smtClean="0">
                <a:latin typeface="Arial" charset="0"/>
              </a:rPr>
              <a:t>=&gt; General </a:t>
            </a:r>
            <a:r>
              <a:rPr lang="fr-FR" sz="1800" kern="1200" dirty="0">
                <a:latin typeface="Arial" charset="0"/>
              </a:rPr>
              <a:t>Data Protection </a:t>
            </a:r>
            <a:r>
              <a:rPr lang="fr-FR" sz="1800" kern="1200" dirty="0" err="1" smtClean="0">
                <a:latin typeface="Arial" charset="0"/>
              </a:rPr>
              <a:t>Regulation</a:t>
            </a:r>
            <a:endParaRPr lang="fr-FR" sz="1800" kern="1200" dirty="0" smtClean="0">
              <a:latin typeface="Arial" charset="0"/>
            </a:endParaRPr>
          </a:p>
          <a:p>
            <a:pPr algn="just"/>
            <a:endParaRPr lang="fr-FR" sz="1800" kern="1200" dirty="0" smtClean="0">
              <a:latin typeface="Arial" charset="0"/>
            </a:endParaRPr>
          </a:p>
          <a:p>
            <a:pPr lvl="1" algn="just">
              <a:buClr>
                <a:srgbClr val="0F5494"/>
              </a:buClr>
            </a:pPr>
            <a:r>
              <a:rPr lang="fr-FR" sz="1400" kern="1200" dirty="0" err="1" smtClean="0">
                <a:latin typeface="Arial" charset="0"/>
              </a:rPr>
              <a:t>Directly</a:t>
            </a:r>
            <a:r>
              <a:rPr lang="fr-FR" sz="1400" kern="1200" dirty="0" smtClean="0">
                <a:latin typeface="Arial" charset="0"/>
              </a:rPr>
              <a:t> </a:t>
            </a:r>
            <a:r>
              <a:rPr lang="fr-FR" sz="1400" kern="1200" dirty="0">
                <a:latin typeface="Arial" charset="0"/>
              </a:rPr>
              <a:t>applicable </a:t>
            </a:r>
            <a:r>
              <a:rPr lang="fr-FR" sz="1400" kern="1200" dirty="0" err="1">
                <a:latin typeface="Arial" charset="0"/>
              </a:rPr>
              <a:t>across</a:t>
            </a:r>
            <a:r>
              <a:rPr lang="fr-FR" sz="1400" kern="1200" dirty="0">
                <a:latin typeface="Arial" charset="0"/>
              </a:rPr>
              <a:t> the </a:t>
            </a:r>
            <a:r>
              <a:rPr lang="fr-FR" sz="1400" kern="1200" dirty="0" err="1">
                <a:latin typeface="Arial" charset="0"/>
              </a:rPr>
              <a:t>European</a:t>
            </a:r>
            <a:r>
              <a:rPr lang="fr-FR" sz="1400" kern="1200" dirty="0">
                <a:latin typeface="Arial" charset="0"/>
              </a:rPr>
              <a:t> </a:t>
            </a:r>
            <a:r>
              <a:rPr lang="fr-FR" sz="1400" kern="1200" dirty="0" smtClean="0">
                <a:latin typeface="Arial" charset="0"/>
              </a:rPr>
              <a:t>Union</a:t>
            </a:r>
          </a:p>
          <a:p>
            <a:pPr lvl="1" algn="just">
              <a:buClr>
                <a:srgbClr val="0F5494"/>
              </a:buClr>
            </a:pPr>
            <a:r>
              <a:rPr lang="fr-FR" sz="1400" kern="1200" dirty="0" err="1" smtClean="0">
                <a:latin typeface="Arial" charset="0"/>
              </a:rPr>
              <a:t>Provides</a:t>
            </a:r>
            <a:r>
              <a:rPr lang="fr-FR" sz="1400" kern="1200" dirty="0" smtClean="0">
                <a:latin typeface="Arial" charset="0"/>
              </a:rPr>
              <a:t> </a:t>
            </a:r>
            <a:r>
              <a:rPr lang="fr-FR" sz="1400" kern="1200" dirty="0">
                <a:latin typeface="Arial" charset="0"/>
              </a:rPr>
              <a:t>the </a:t>
            </a:r>
            <a:r>
              <a:rPr lang="fr-FR" sz="1400" kern="1200" dirty="0" err="1">
                <a:latin typeface="Arial" charset="0"/>
              </a:rPr>
              <a:t>tools</a:t>
            </a:r>
            <a:r>
              <a:rPr lang="fr-FR" sz="1400" kern="1200" dirty="0">
                <a:latin typeface="Arial" charset="0"/>
              </a:rPr>
              <a:t> </a:t>
            </a:r>
            <a:r>
              <a:rPr lang="fr-FR" sz="1400" kern="1200" dirty="0" err="1">
                <a:latin typeface="Arial" charset="0"/>
              </a:rPr>
              <a:t>necessary</a:t>
            </a:r>
            <a:r>
              <a:rPr lang="fr-FR" sz="1400" kern="1200" dirty="0">
                <a:latin typeface="Arial" charset="0"/>
              </a:rPr>
              <a:t> to address </a:t>
            </a:r>
            <a:r>
              <a:rPr lang="fr-FR" sz="1400" kern="1200" dirty="0" err="1" smtClean="0">
                <a:latin typeface="Arial" charset="0"/>
              </a:rPr>
              <a:t>unlawful</a:t>
            </a:r>
            <a:r>
              <a:rPr lang="fr-FR" sz="1400" kern="1200" dirty="0" smtClean="0">
                <a:latin typeface="Arial" charset="0"/>
              </a:rPr>
              <a:t> </a:t>
            </a:r>
            <a:r>
              <a:rPr lang="fr-FR" sz="1400" kern="1200" dirty="0">
                <a:latin typeface="Arial" charset="0"/>
              </a:rPr>
              <a:t>use of </a:t>
            </a:r>
            <a:r>
              <a:rPr lang="fr-FR" sz="1400" kern="1200" dirty="0" err="1">
                <a:latin typeface="Arial" charset="0"/>
              </a:rPr>
              <a:t>personal</a:t>
            </a:r>
            <a:r>
              <a:rPr lang="fr-FR" sz="1400" kern="1200" dirty="0">
                <a:latin typeface="Arial" charset="0"/>
              </a:rPr>
              <a:t> data in the </a:t>
            </a:r>
            <a:r>
              <a:rPr lang="fr-FR" sz="1400" kern="1200" dirty="0" err="1">
                <a:latin typeface="Arial" charset="0"/>
              </a:rPr>
              <a:t>electoral</a:t>
            </a:r>
            <a:r>
              <a:rPr lang="fr-FR" sz="1400" kern="1200" dirty="0">
                <a:latin typeface="Arial" charset="0"/>
              </a:rPr>
              <a:t> </a:t>
            </a:r>
            <a:r>
              <a:rPr lang="fr-FR" sz="1400" kern="1200" dirty="0" err="1" smtClean="0">
                <a:latin typeface="Arial" charset="0"/>
              </a:rPr>
              <a:t>context</a:t>
            </a:r>
            <a:r>
              <a:rPr lang="fr-FR" sz="1400" kern="1200" dirty="0" smtClean="0">
                <a:latin typeface="Arial" charset="0"/>
              </a:rPr>
              <a:t> </a:t>
            </a:r>
          </a:p>
          <a:p>
            <a:pPr lvl="1" algn="just">
              <a:buClr>
                <a:srgbClr val="0F5494"/>
              </a:buClr>
            </a:pPr>
            <a:r>
              <a:rPr lang="fr-FR" sz="1400" kern="1200" dirty="0" smtClean="0">
                <a:latin typeface="Arial" charset="0"/>
              </a:rPr>
              <a:t>Data Protection guidance</a:t>
            </a:r>
          </a:p>
          <a:p>
            <a:pPr lvl="1" algn="just"/>
            <a:endParaRPr lang="fr-FR" sz="1400" kern="1200" dirty="0" smtClean="0">
              <a:latin typeface="Arial" charset="0"/>
            </a:endParaRPr>
          </a:p>
          <a:p>
            <a:pPr algn="just"/>
            <a:r>
              <a:rPr lang="fr-FR" sz="1800" kern="1200" dirty="0" smtClean="0">
                <a:latin typeface="Arial" charset="0"/>
              </a:rPr>
              <a:t>- 	</a:t>
            </a:r>
            <a:r>
              <a:rPr lang="fr-FR" sz="1800" kern="1200" dirty="0" err="1" smtClean="0">
                <a:latin typeface="Arial" charset="0"/>
              </a:rPr>
              <a:t>Ongoing</a:t>
            </a:r>
            <a:r>
              <a:rPr lang="fr-FR" sz="1800" kern="1200" dirty="0" smtClean="0">
                <a:latin typeface="Arial" charset="0"/>
              </a:rPr>
              <a:t> </a:t>
            </a:r>
            <a:r>
              <a:rPr lang="fr-FR" sz="1800" kern="1200" dirty="0" err="1" smtClean="0">
                <a:latin typeface="Arial" charset="0"/>
              </a:rPr>
              <a:t>work</a:t>
            </a:r>
            <a:r>
              <a:rPr lang="fr-FR" sz="1800" kern="1200" dirty="0" smtClean="0">
                <a:latin typeface="Arial" charset="0"/>
              </a:rPr>
              <a:t> to </a:t>
            </a:r>
            <a:r>
              <a:rPr lang="fr-FR" sz="1800" kern="1200" dirty="0" err="1" smtClean="0">
                <a:latin typeface="Arial" charset="0"/>
              </a:rPr>
              <a:t>promote</a:t>
            </a:r>
            <a:r>
              <a:rPr lang="fr-FR" sz="1800" kern="1200" dirty="0" smtClean="0">
                <a:latin typeface="Arial" charset="0"/>
              </a:rPr>
              <a:t> a more </a:t>
            </a:r>
            <a:r>
              <a:rPr lang="fr-FR" sz="1800" kern="1200" dirty="0" err="1" smtClean="0">
                <a:latin typeface="Arial" charset="0"/>
              </a:rPr>
              <a:t>secure</a:t>
            </a:r>
            <a:r>
              <a:rPr lang="fr-FR" sz="1800" kern="1200" dirty="0" smtClean="0">
                <a:latin typeface="Arial" charset="0"/>
              </a:rPr>
              <a:t> online </a:t>
            </a:r>
            <a:r>
              <a:rPr lang="fr-FR" sz="1800" kern="1200" dirty="0" err="1" smtClean="0">
                <a:latin typeface="Arial" charset="0"/>
              </a:rPr>
              <a:t>environment</a:t>
            </a:r>
            <a:r>
              <a:rPr lang="fr-FR" sz="1800" kern="1200" dirty="0" smtClean="0">
                <a:latin typeface="Arial" charset="0"/>
              </a:rPr>
              <a:t> by </a:t>
            </a:r>
            <a:r>
              <a:rPr lang="fr-FR" sz="1800" kern="1200" dirty="0" err="1" smtClean="0">
                <a:latin typeface="Arial" charset="0"/>
              </a:rPr>
              <a:t>increasing</a:t>
            </a:r>
            <a:r>
              <a:rPr lang="fr-FR" sz="1800" kern="1200" dirty="0" smtClean="0">
                <a:latin typeface="Arial" charset="0"/>
              </a:rPr>
              <a:t> </a:t>
            </a:r>
            <a:r>
              <a:rPr lang="fr-FR" sz="1800" kern="1200" dirty="0" err="1" smtClean="0">
                <a:latin typeface="Arial" charset="0"/>
              </a:rPr>
              <a:t>our</a:t>
            </a:r>
            <a:r>
              <a:rPr lang="fr-FR" sz="1800" kern="1200" dirty="0" smtClean="0">
                <a:latin typeface="Arial" charset="0"/>
              </a:rPr>
              <a:t> </a:t>
            </a:r>
            <a:r>
              <a:rPr lang="fr-FR" sz="1800" kern="1200" dirty="0" err="1" smtClean="0">
                <a:latin typeface="Arial" charset="0"/>
              </a:rPr>
              <a:t>overall</a:t>
            </a:r>
            <a:r>
              <a:rPr lang="fr-FR" sz="1800" kern="1200" dirty="0" smtClean="0">
                <a:latin typeface="Arial" charset="0"/>
              </a:rPr>
              <a:t> </a:t>
            </a:r>
            <a:r>
              <a:rPr lang="fr-FR" sz="1800" kern="1200" dirty="0" err="1" smtClean="0">
                <a:latin typeface="Arial" charset="0"/>
              </a:rPr>
              <a:t>resilience</a:t>
            </a:r>
            <a:r>
              <a:rPr lang="fr-FR" sz="1800" kern="1200" dirty="0" smtClean="0">
                <a:latin typeface="Arial" charset="0"/>
              </a:rPr>
              <a:t> to cyber </a:t>
            </a:r>
            <a:r>
              <a:rPr lang="fr-FR" sz="1800" kern="1200" dirty="0" err="1" smtClean="0">
                <a:latin typeface="Arial" charset="0"/>
              </a:rPr>
              <a:t>threats</a:t>
            </a:r>
            <a:r>
              <a:rPr lang="fr-FR" sz="1800" kern="1200" dirty="0" smtClean="0">
                <a:latin typeface="Arial" charset="0"/>
              </a:rPr>
              <a:t>, </a:t>
            </a:r>
            <a:r>
              <a:rPr lang="fr-FR" sz="1800" kern="1200" dirty="0" err="1" smtClean="0">
                <a:latin typeface="Arial" charset="0"/>
              </a:rPr>
              <a:t>including</a:t>
            </a:r>
            <a:r>
              <a:rPr lang="fr-FR" sz="1800" kern="1200" dirty="0" smtClean="0">
                <a:latin typeface="Arial" charset="0"/>
              </a:rPr>
              <a:t> online </a:t>
            </a:r>
            <a:r>
              <a:rPr lang="fr-FR" sz="1800" kern="1200" dirty="0" err="1" smtClean="0">
                <a:latin typeface="Arial" charset="0"/>
              </a:rPr>
              <a:t>disinformation</a:t>
            </a:r>
            <a:r>
              <a:rPr lang="fr-FR" sz="1800" kern="1200" dirty="0" smtClean="0">
                <a:latin typeface="Arial" charset="0"/>
              </a:rPr>
              <a:t> and </a:t>
            </a:r>
            <a:r>
              <a:rPr lang="fr-FR" sz="1800" kern="1200" dirty="0" err="1" smtClean="0">
                <a:latin typeface="Arial" charset="0"/>
              </a:rPr>
              <a:t>behavioural</a:t>
            </a:r>
            <a:r>
              <a:rPr lang="fr-FR" sz="1800" kern="1200" dirty="0" smtClean="0">
                <a:latin typeface="Arial" charset="0"/>
              </a:rPr>
              <a:t> manipulation</a:t>
            </a:r>
            <a:r>
              <a:rPr lang="fr-FR" sz="1800" kern="1200" dirty="0">
                <a:latin typeface="Arial" charset="0"/>
              </a:rPr>
              <a:t>.</a:t>
            </a:r>
            <a:endParaRPr lang="fr-FR" sz="1800" kern="1200" dirty="0" smtClean="0">
              <a:latin typeface="Arial" charset="0"/>
            </a:endParaRPr>
          </a:p>
          <a:p>
            <a:pPr lvl="1" algn="just"/>
            <a:r>
              <a:rPr lang="fr-FR" sz="1400" kern="1200" dirty="0" smtClean="0">
                <a:latin typeface="Arial" charset="0"/>
              </a:rPr>
              <a:t>Communication, Code of </a:t>
            </a:r>
            <a:r>
              <a:rPr lang="fr-FR" sz="1400" kern="1200" dirty="0" err="1">
                <a:latin typeface="Arial" charset="0"/>
              </a:rPr>
              <a:t>C</a:t>
            </a:r>
            <a:r>
              <a:rPr lang="fr-FR" sz="1400" kern="1200" dirty="0" err="1" smtClean="0">
                <a:latin typeface="Arial" charset="0"/>
              </a:rPr>
              <a:t>onduct</a:t>
            </a:r>
            <a:r>
              <a:rPr lang="fr-FR" sz="1400" kern="1200" dirty="0" smtClean="0">
                <a:latin typeface="Arial" charset="0"/>
              </a:rPr>
              <a:t> and Action Plan on </a:t>
            </a:r>
            <a:r>
              <a:rPr lang="fr-FR" sz="1400" kern="1200" dirty="0" err="1" smtClean="0">
                <a:latin typeface="Arial" charset="0"/>
              </a:rPr>
              <a:t>Disinformation</a:t>
            </a:r>
            <a:r>
              <a:rPr lang="fr-FR" sz="1400" kern="1200" dirty="0" smtClean="0">
                <a:latin typeface="Arial" charset="0"/>
              </a:rPr>
              <a:t> </a:t>
            </a:r>
            <a:r>
              <a:rPr lang="fr-FR" sz="1400" kern="1200" dirty="0" err="1" smtClean="0">
                <a:latin typeface="Arial" charset="0"/>
              </a:rPr>
              <a:t>adopted</a:t>
            </a:r>
            <a:r>
              <a:rPr lang="fr-FR" sz="1400" kern="1200" dirty="0" smtClean="0">
                <a:latin typeface="Arial" charset="0"/>
              </a:rPr>
              <a:t> </a:t>
            </a:r>
            <a:r>
              <a:rPr lang="fr-FR" sz="1400" kern="1200" dirty="0" err="1" smtClean="0">
                <a:latin typeface="Arial" charset="0"/>
              </a:rPr>
              <a:t>yesterday</a:t>
            </a:r>
            <a:r>
              <a:rPr lang="fr-FR" sz="1400" kern="1200" dirty="0" smtClean="0">
                <a:latin typeface="Arial" charset="0"/>
              </a:rPr>
              <a:t>.</a:t>
            </a:r>
            <a:endParaRPr lang="fr-FR" sz="1400" dirty="0" smtClean="0"/>
          </a:p>
          <a:p>
            <a:pPr lvl="1" algn="just">
              <a:spcAft>
                <a:spcPts val="1200"/>
              </a:spcAft>
              <a:buClrTx/>
              <a:buFont typeface="Arial" panose="020B0604020202020204" pitchFamily="34" charset="0"/>
              <a:buChar char="•"/>
            </a:pPr>
            <a:endParaRPr lang="en-GB" altLang="fr-FR" sz="1800" b="0" dirty="0"/>
          </a:p>
          <a:p>
            <a:pPr algn="just">
              <a:spcAft>
                <a:spcPts val="1200"/>
              </a:spcAft>
              <a:buClrTx/>
            </a:pPr>
            <a:endParaRPr lang="en-GB" altLang="fr-FR" i="0" dirty="0"/>
          </a:p>
          <a:p>
            <a:pPr algn="just">
              <a:spcAft>
                <a:spcPts val="1200"/>
              </a:spcAft>
              <a:buClrTx/>
            </a:pPr>
            <a:endParaRPr lang="en-GB" altLang="fr-FR" i="0" dirty="0"/>
          </a:p>
        </p:txBody>
      </p:sp>
      <p:sp>
        <p:nvSpPr>
          <p:cNvPr id="3" name="Title 4"/>
          <p:cNvSpPr>
            <a:spLocks noGrp="1"/>
          </p:cNvSpPr>
          <p:nvPr>
            <p:ph type="title"/>
          </p:nvPr>
        </p:nvSpPr>
        <p:spPr>
          <a:xfrm>
            <a:off x="395288" y="1339850"/>
            <a:ext cx="8229600" cy="936625"/>
          </a:xfrm>
        </p:spPr>
        <p:txBody>
          <a:bodyPr/>
          <a:lstStyle/>
          <a:p>
            <a:pPr marL="342900" indent="-342900" algn="ctr">
              <a:spcBef>
                <a:spcPct val="20000"/>
              </a:spcBef>
            </a:pPr>
            <a:r>
              <a:rPr lang="fr-FR" altLang="fr-FR" sz="3200" dirty="0" err="1" smtClean="0">
                <a:solidFill>
                  <a:srgbClr val="FF9900"/>
                </a:solidFill>
              </a:rPr>
              <a:t>Other</a:t>
            </a:r>
            <a:r>
              <a:rPr lang="fr-FR" altLang="fr-FR" sz="3200" dirty="0" smtClean="0">
                <a:solidFill>
                  <a:srgbClr val="FF9900"/>
                </a:solidFill>
              </a:rPr>
              <a:t> </a:t>
            </a:r>
            <a:r>
              <a:rPr lang="fr-FR" altLang="fr-FR" sz="3200" dirty="0" err="1" smtClean="0">
                <a:solidFill>
                  <a:srgbClr val="FF9900"/>
                </a:solidFill>
              </a:rPr>
              <a:t>measures</a:t>
            </a:r>
            <a:r>
              <a:rPr lang="fr-FR" altLang="fr-FR" sz="3200" dirty="0" smtClean="0">
                <a:solidFill>
                  <a:srgbClr val="FF9900"/>
                </a:solidFill>
              </a:rPr>
              <a:t> </a:t>
            </a:r>
            <a:r>
              <a:rPr lang="fr-FR" altLang="fr-FR" sz="3200" dirty="0" err="1" smtClean="0">
                <a:solidFill>
                  <a:srgbClr val="FF9900"/>
                </a:solidFill>
              </a:rPr>
              <a:t>already</a:t>
            </a:r>
            <a:r>
              <a:rPr lang="fr-FR" altLang="fr-FR" sz="3200" dirty="0" smtClean="0">
                <a:solidFill>
                  <a:srgbClr val="FF9900"/>
                </a:solidFill>
              </a:rPr>
              <a:t> </a:t>
            </a:r>
            <a:r>
              <a:rPr lang="fr-FR" altLang="fr-FR" sz="3200" dirty="0" err="1" smtClean="0">
                <a:solidFill>
                  <a:srgbClr val="FF9900"/>
                </a:solidFill>
              </a:rPr>
              <a:t>being</a:t>
            </a:r>
            <a:r>
              <a:rPr lang="fr-FR" altLang="fr-FR" sz="3200" dirty="0" smtClean="0">
                <a:solidFill>
                  <a:srgbClr val="FF9900"/>
                </a:solidFill>
              </a:rPr>
              <a:t> </a:t>
            </a:r>
            <a:r>
              <a:rPr lang="fr-FR" altLang="fr-FR" sz="3200" dirty="0" err="1" smtClean="0">
                <a:solidFill>
                  <a:srgbClr val="FF9900"/>
                </a:solidFill>
              </a:rPr>
              <a:t>taken</a:t>
            </a:r>
            <a:endParaRPr lang="fr-FR" altLang="fr-FR" sz="3200" dirty="0" smtClean="0">
              <a:solidFill>
                <a:srgbClr val="FF9900"/>
              </a:solidFill>
            </a:endParaRPr>
          </a:p>
        </p:txBody>
      </p:sp>
    </p:spTree>
    <p:extLst>
      <p:ext uri="{BB962C8B-B14F-4D97-AF65-F5344CB8AC3E}">
        <p14:creationId xmlns:p14="http://schemas.microsoft.com/office/powerpoint/2010/main" val="19783865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1714</TotalTime>
  <Words>865</Words>
  <Application>Microsoft Office PowerPoint</Application>
  <PresentationFormat>On-screen Show (4:3)</PresentationFormat>
  <Paragraphs>135</Paragraphs>
  <Slides>22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MS PGothic</vt:lpstr>
      <vt:lpstr>Arial</vt:lpstr>
      <vt:lpstr>Verdana</vt:lpstr>
      <vt:lpstr>Blank</vt:lpstr>
      <vt:lpstr>Securing free and fair European elections </vt:lpstr>
      <vt:lpstr>Special Eurobarometer 477 on Democracy and Elections</vt:lpstr>
      <vt:lpstr>PowerPoint Presentation</vt:lpstr>
      <vt:lpstr>PowerPoint Presentation</vt:lpstr>
      <vt:lpstr>Securing free and fair elections in Europe</vt:lpstr>
      <vt:lpstr>Communication on securing free  and fair elections</vt:lpstr>
      <vt:lpstr> </vt:lpstr>
      <vt:lpstr>Online communications </vt:lpstr>
      <vt:lpstr>Other measures already being taken</vt:lpstr>
      <vt:lpstr>The Recommendation</vt:lpstr>
      <vt:lpstr>National Networks</vt:lpstr>
      <vt:lpstr>National Networks</vt:lpstr>
      <vt:lpstr>European elections cooperation Network </vt:lpstr>
      <vt:lpstr>Transparency</vt:lpstr>
      <vt:lpstr>Transparency</vt:lpstr>
      <vt:lpstr>Appropriate sanctions for infringements of rules on the protection of personal data </vt:lpstr>
      <vt:lpstr>Cybersecurity</vt:lpstr>
      <vt:lpstr>Awareness raising </vt:lpstr>
      <vt:lpstr>Guidance on the application of EU data protection law</vt:lpstr>
      <vt:lpstr>Annual Colloquium on Fundamental Rights 2018 : Democracy in the EU</vt:lpstr>
      <vt:lpstr>Annual Colloquium on Fundamental Rights 2018</vt:lpstr>
      <vt:lpstr>PowerPoint Presentation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DE GROOT David (JUST)</dc:creator>
  <cp:lastModifiedBy>Anne-Marie Boudou</cp:lastModifiedBy>
  <cp:revision>124</cp:revision>
  <cp:lastPrinted>2018-11-23T09:13:25Z</cp:lastPrinted>
  <dcterms:created xsi:type="dcterms:W3CDTF">2016-11-03T14:45:38Z</dcterms:created>
  <dcterms:modified xsi:type="dcterms:W3CDTF">2018-12-07T14:50:31Z</dcterms:modified>
</cp:coreProperties>
</file>