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11"/>
  </p:notesMasterIdLst>
  <p:sldIdLst>
    <p:sldId id="256" r:id="rId2"/>
    <p:sldId id="257" r:id="rId3"/>
    <p:sldId id="265" r:id="rId4"/>
    <p:sldId id="262" r:id="rId5"/>
    <p:sldId id="264" r:id="rId6"/>
    <p:sldId id="259" r:id="rId7"/>
    <p:sldId id="258" r:id="rId8"/>
    <p:sldId id="261" r:id="rId9"/>
    <p:sldId id="266" r:id="rId10"/>
  </p:sldIdLst>
  <p:sldSz cx="12192000" cy="6858000"/>
  <p:notesSz cx="6858000" cy="9947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91" autoAdjust="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E955C-09CD-41D0-9667-1776C012E9B9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5D789-A2D4-456B-8F89-55FC12F33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63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5D789-A2D4-456B-8F89-55FC12F33AF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3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5D789-A2D4-456B-8F89-55FC12F33A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311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5D789-A2D4-456B-8F89-55FC12F33AF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34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5D789-A2D4-456B-8F89-55FC12F33AF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2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5D789-A2D4-456B-8F89-55FC12F33AF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863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5D789-A2D4-456B-8F89-55FC12F33AF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90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5D789-A2D4-456B-8F89-55FC12F33AF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223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eaLnBrk="0" fontAlgn="base" hangingPunct="0">
              <a:buFont typeface="Arial" panose="020B0604020202020204" pitchFamily="34" charset="0"/>
              <a:buChar char="•"/>
            </a:pPr>
            <a:r>
              <a:rPr lang="en-US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 rate political issue and imperative for governments (top-down)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 – enhanced engagement and messaging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Flagship initiative 6.1 may bring RECOM to life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 and the member states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Clear, unambiguous messages are needed. As is, our leaders get the message that all is well.</a:t>
            </a:r>
            <a:endParaRPr lang="sr-Latn-R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role of the civil society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5D789-A2D4-456B-8F89-55FC12F33AF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904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894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006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144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65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431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6/21/2018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202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6/21/2018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280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6/21/2018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156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0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6/21/2018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673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6/21/2018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920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6/21/2018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792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9EB7EA-291A-4E6F-9198-E7AD13218D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Reconciliation in the WB: the role of facts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4FC95EC-92F5-45B1-B95A-E0A1E87091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CEPS</a:t>
            </a:r>
          </a:p>
          <a:p>
            <a:r>
              <a:rPr lang="en-US" dirty="0"/>
              <a:t>June </a:t>
            </a:r>
            <a:r>
              <a:rPr lang="sr-Latn-RS" dirty="0"/>
              <a:t>21</a:t>
            </a:r>
            <a:r>
              <a:rPr lang="en-US" dirty="0"/>
              <a:t>, 2018</a:t>
            </a:r>
          </a:p>
        </p:txBody>
      </p:sp>
    </p:spTree>
    <p:extLst>
      <p:ext uri="{BB962C8B-B14F-4D97-AF65-F5344CB8AC3E}">
        <p14:creationId xmlns:p14="http://schemas.microsoft.com/office/powerpoint/2010/main" val="1622961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6B11507-0F0D-4B8C-84DA-793CD046E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Reconciliation in the territory of former Yugoslavia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110AFBA-36BA-4D52-9773-9041F4DF4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en-US" dirty="0"/>
              <a:t>current</a:t>
            </a:r>
            <a:r>
              <a:rPr lang="sr-Latn-RS" dirty="0"/>
              <a:t> </a:t>
            </a:r>
            <a:r>
              <a:rPr lang="sr-Latn-RS" dirty="0" err="1"/>
              <a:t>state</a:t>
            </a:r>
            <a:r>
              <a:rPr lang="sr-Latn-RS" dirty="0"/>
              <a:t> of </a:t>
            </a:r>
            <a:r>
              <a:rPr lang="en-US" dirty="0"/>
              <a:t>reconciliation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stalled, endangering regional cooperation</a:t>
            </a:r>
          </a:p>
          <a:p>
            <a:pPr lvl="1"/>
            <a:r>
              <a:rPr lang="en-US" dirty="0"/>
              <a:t>Glorification of war crimes and their perpetrators</a:t>
            </a:r>
          </a:p>
          <a:p>
            <a:pPr lvl="1"/>
            <a:r>
              <a:rPr lang="en-US" dirty="0"/>
              <a:t>Denial of genocide</a:t>
            </a:r>
          </a:p>
          <a:p>
            <a:pPr lvl="1"/>
            <a:r>
              <a:rPr lang="en-US" dirty="0"/>
              <a:t>Segregated education</a:t>
            </a:r>
          </a:p>
          <a:p>
            <a:pPr lvl="1"/>
            <a:r>
              <a:rPr lang="en-US" dirty="0"/>
              <a:t>Inflammatory discourse</a:t>
            </a:r>
          </a:p>
          <a:p>
            <a:pPr lvl="1"/>
            <a:r>
              <a:rPr lang="en-US" dirty="0"/>
              <a:t>Revisionism of history</a:t>
            </a:r>
          </a:p>
          <a:p>
            <a:r>
              <a:rPr lang="en-US" dirty="0"/>
              <a:t>Reason: the past is not being dealt with:</a:t>
            </a:r>
          </a:p>
          <a:p>
            <a:pPr lvl="1"/>
            <a:r>
              <a:rPr lang="en-US" dirty="0"/>
              <a:t>Slow progress in prosecution of war crimes</a:t>
            </a:r>
            <a:endParaRPr lang="sr-Latn-RS" dirty="0"/>
          </a:p>
          <a:p>
            <a:pPr lvl="1"/>
            <a:r>
              <a:rPr lang="en-US" dirty="0"/>
              <a:t>Regional, intergovernmental establishment of facts about victims has not taken place</a:t>
            </a:r>
          </a:p>
          <a:p>
            <a:pPr lvl="1"/>
            <a:r>
              <a:rPr lang="sr-Latn-RS" dirty="0" err="1"/>
              <a:t>Reparations</a:t>
            </a:r>
            <a:r>
              <a:rPr lang="sr-Latn-RS" dirty="0"/>
              <a:t> are </a:t>
            </a:r>
            <a:r>
              <a:rPr lang="sr-Latn-RS" dirty="0" err="1"/>
              <a:t>inadequate</a:t>
            </a:r>
            <a:endParaRPr lang="sr-Latn-RS" dirty="0"/>
          </a:p>
          <a:p>
            <a:pPr lvl="1"/>
            <a:r>
              <a:rPr lang="en-US" dirty="0"/>
              <a:t>Ethnic </a:t>
            </a:r>
            <a:r>
              <a:rPr lang="en-US" dirty="0" err="1"/>
              <a:t>memorialisation</a:t>
            </a:r>
            <a:endParaRPr lang="en-US" dirty="0"/>
          </a:p>
          <a:p>
            <a:pPr lvl="1"/>
            <a:r>
              <a:rPr lang="en-US" dirty="0"/>
              <a:t>Lack of institutional reforms</a:t>
            </a:r>
          </a:p>
          <a:p>
            <a:pPr lvl="1"/>
            <a:r>
              <a:rPr lang="en-US" dirty="0"/>
              <a:t>History textbooks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667545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9CB589-F9AA-4208-87F3-CCF136FDE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focus on facts?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CD04394-EF9A-449F-879E-B8D14E46C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Pre-condition to dealing with the past:</a:t>
            </a:r>
          </a:p>
          <a:p>
            <a:pPr lvl="1"/>
            <a:r>
              <a:rPr lang="en-US" dirty="0"/>
              <a:t>Facts narrow the space for manipulation </a:t>
            </a:r>
          </a:p>
          <a:p>
            <a:pPr lvl="1"/>
            <a:r>
              <a:rPr lang="en-US" dirty="0"/>
              <a:t>Facts prevent ethnic </a:t>
            </a:r>
            <a:r>
              <a:rPr lang="en-US" dirty="0" err="1"/>
              <a:t>memorialisation</a:t>
            </a:r>
            <a:endParaRPr lang="en-US" dirty="0"/>
          </a:p>
          <a:p>
            <a:pPr lvl="1"/>
            <a:r>
              <a:rPr lang="en-US" dirty="0"/>
              <a:t>Facts are the first step for history textbooks reforms</a:t>
            </a:r>
          </a:p>
          <a:p>
            <a:r>
              <a:rPr lang="en-US" dirty="0"/>
              <a:t>Without facts – divided realities</a:t>
            </a:r>
          </a:p>
          <a:p>
            <a:r>
              <a:rPr lang="en-US" dirty="0"/>
              <a:t>A single, victim-oriented narrative safeguards any regional cooperation and bilateral relations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843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66F437-C97A-4990-B72A-321B542B4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Known facts about human losses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2C54253-883C-4C27-883A-11D238417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ICTY: The names of </a:t>
            </a:r>
            <a:r>
              <a:rPr lang="en-US" b="1" dirty="0"/>
              <a:t>12,000 victim</a:t>
            </a:r>
            <a:r>
              <a:rPr lang="sr-Latn-RS" b="1" dirty="0"/>
              <a:t>s</a:t>
            </a:r>
            <a:r>
              <a:rPr lang="en-US" b="1" dirty="0"/>
              <a:t> of war crimes</a:t>
            </a:r>
          </a:p>
          <a:p>
            <a:r>
              <a:rPr lang="en-US" dirty="0"/>
              <a:t>ICRC: The names of </a:t>
            </a:r>
            <a:r>
              <a:rPr lang="en-US" b="1" dirty="0"/>
              <a:t>10,416 missing persons</a:t>
            </a:r>
          </a:p>
          <a:p>
            <a:r>
              <a:rPr lang="en-US" dirty="0"/>
              <a:t>Research and Documentation Center: The names of </a:t>
            </a:r>
            <a:r>
              <a:rPr lang="en-US" b="1" dirty="0"/>
              <a:t>96,000 people </a:t>
            </a:r>
            <a:r>
              <a:rPr lang="en-US" dirty="0"/>
              <a:t>(Muslims, Serbs, Croats and others) who have </a:t>
            </a:r>
            <a:r>
              <a:rPr lang="en-US" b="1" dirty="0"/>
              <a:t>lost their lives or went missing during the war in </a:t>
            </a:r>
            <a:r>
              <a:rPr lang="en-US" b="1" dirty="0" err="1"/>
              <a:t>BiH</a:t>
            </a:r>
            <a:endParaRPr lang="en-US" b="1" dirty="0"/>
          </a:p>
          <a:p>
            <a:r>
              <a:rPr lang="en-US" dirty="0"/>
              <a:t>Republic </a:t>
            </a:r>
            <a:r>
              <a:rPr lang="sr-Latn-RS" dirty="0"/>
              <a:t>of Srpska </a:t>
            </a:r>
            <a:r>
              <a:rPr lang="en-US" dirty="0"/>
              <a:t>Center for Investigation of War Crimes based in Banja Luka: The </a:t>
            </a:r>
            <a:r>
              <a:rPr lang="en-US" b="1" dirty="0"/>
              <a:t>names and circumstances of death of 29,070 Serbs during the war in </a:t>
            </a:r>
            <a:r>
              <a:rPr lang="en-US" b="1" dirty="0" err="1"/>
              <a:t>BiH</a:t>
            </a:r>
            <a:endParaRPr lang="en-US" b="1" dirty="0"/>
          </a:p>
          <a:p>
            <a:r>
              <a:rPr lang="en-US" dirty="0"/>
              <a:t>The Croatian National Memorial Documentation Center of the Homeland War: The names </a:t>
            </a:r>
            <a:r>
              <a:rPr lang="en-US" b="1" dirty="0"/>
              <a:t>13,914 victims on the Croatian side and 7,204 on the Serb side</a:t>
            </a:r>
          </a:p>
          <a:p>
            <a:r>
              <a:rPr lang="en-US" dirty="0"/>
              <a:t>Association of Serbs from Croatia “Veritas”:  The names of </a:t>
            </a:r>
            <a:r>
              <a:rPr lang="en-US" b="1" dirty="0"/>
              <a:t>6,625 killed Serbian victims and 1,811 missing persons</a:t>
            </a:r>
          </a:p>
          <a:p>
            <a:r>
              <a:rPr lang="en-US" dirty="0" err="1"/>
              <a:t>Documenta</a:t>
            </a:r>
            <a:r>
              <a:rPr lang="en-US" dirty="0"/>
              <a:t> and HLC: The names and circumstances of death of </a:t>
            </a:r>
            <a:r>
              <a:rPr lang="en-US" b="1" dirty="0"/>
              <a:t>8,000 of Croats and Serbs during the war in Croatia</a:t>
            </a:r>
          </a:p>
          <a:p>
            <a:r>
              <a:rPr lang="en-US" dirty="0"/>
              <a:t>HLC and HLC Kosovo: The names and circumstances of death of </a:t>
            </a:r>
            <a:r>
              <a:rPr lang="en-US" b="1" dirty="0"/>
              <a:t>13,535 Albanians, Serbs, Roma and in connection with the war in Kosovo</a:t>
            </a:r>
          </a:p>
          <a:p>
            <a:endParaRPr lang="en-US" b="1" dirty="0"/>
          </a:p>
          <a:p>
            <a:r>
              <a:rPr lang="en-US" b="1" dirty="0"/>
              <a:t>Why is this not enough?</a:t>
            </a:r>
          </a:p>
        </p:txBody>
      </p:sp>
    </p:spTree>
    <p:extLst>
      <p:ext uri="{BB962C8B-B14F-4D97-AF65-F5344CB8AC3E}">
        <p14:creationId xmlns:p14="http://schemas.microsoft.com/office/powerpoint/2010/main" val="531695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role of the regional fact-finding and truth-telling commission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sr-Latn-RS" sz="2400" b="1" dirty="0"/>
          </a:p>
          <a:p>
            <a:r>
              <a:rPr lang="en-US" sz="2400" b="1" dirty="0" err="1"/>
              <a:t>Registars</a:t>
            </a:r>
            <a:r>
              <a:rPr lang="en-US" sz="2400" b="1" dirty="0"/>
              <a:t> of human losses and places of confinement </a:t>
            </a:r>
            <a:endParaRPr lang="sr-Latn-RS" sz="2400" b="1" dirty="0"/>
          </a:p>
          <a:p>
            <a:r>
              <a:rPr lang="en-US" sz="2400" b="1" dirty="0"/>
              <a:t>Reconciliation through establishing the facts and circumstances</a:t>
            </a:r>
          </a:p>
          <a:p>
            <a:r>
              <a:rPr lang="sr-Latn-RS" sz="2400" b="1" dirty="0"/>
              <a:t>RECOM </a:t>
            </a:r>
            <a:r>
              <a:rPr lang="sr-Latn-RS" sz="2400" dirty="0"/>
              <a:t>= </a:t>
            </a:r>
            <a:r>
              <a:rPr lang="sr-Latn-RS" sz="2400" dirty="0" err="1"/>
              <a:t>Regional</a:t>
            </a:r>
            <a:r>
              <a:rPr lang="sr-Latn-RS" sz="2400" dirty="0"/>
              <a:t> </a:t>
            </a:r>
            <a:r>
              <a:rPr lang="sr-Latn-RS" sz="2400" dirty="0" err="1"/>
              <a:t>commission</a:t>
            </a:r>
            <a:r>
              <a:rPr lang="sr-Latn-RS" sz="2400" dirty="0"/>
              <a:t> </a:t>
            </a:r>
            <a:r>
              <a:rPr lang="sr-Latn-RS" sz="2400" dirty="0" err="1"/>
              <a:t>for</a:t>
            </a:r>
            <a:r>
              <a:rPr lang="sr-Latn-RS" sz="2400" dirty="0"/>
              <a:t> </a:t>
            </a:r>
            <a:r>
              <a:rPr lang="sr-Latn-RS" sz="2400" dirty="0" err="1"/>
              <a:t>establishment</a:t>
            </a:r>
            <a:r>
              <a:rPr lang="sr-Latn-RS" sz="2400" dirty="0"/>
              <a:t> of </a:t>
            </a:r>
            <a:r>
              <a:rPr lang="sr-Latn-RS" sz="2400" dirty="0" err="1"/>
              <a:t>facts</a:t>
            </a:r>
            <a:r>
              <a:rPr lang="sr-Latn-RS" sz="2400" dirty="0"/>
              <a:t> </a:t>
            </a:r>
            <a:r>
              <a:rPr lang="sr-Latn-RS" sz="2400" dirty="0" err="1"/>
              <a:t>about</a:t>
            </a:r>
            <a:r>
              <a:rPr lang="sr-Latn-RS" sz="2400" dirty="0"/>
              <a:t> </a:t>
            </a:r>
            <a:r>
              <a:rPr lang="sr-Latn-RS" sz="2400" dirty="0" err="1"/>
              <a:t>war</a:t>
            </a:r>
            <a:r>
              <a:rPr lang="sr-Latn-RS" sz="2400" dirty="0"/>
              <a:t> </a:t>
            </a:r>
            <a:r>
              <a:rPr lang="sr-Latn-RS" sz="2400" dirty="0" err="1"/>
              <a:t>crimes</a:t>
            </a:r>
            <a:r>
              <a:rPr lang="sr-Latn-RS" sz="2400" dirty="0"/>
              <a:t> </a:t>
            </a:r>
            <a:r>
              <a:rPr lang="sr-Latn-RS" sz="2400" dirty="0" err="1"/>
              <a:t>and</a:t>
            </a:r>
            <a:r>
              <a:rPr lang="sr-Latn-RS" sz="2400" dirty="0"/>
              <a:t> </a:t>
            </a:r>
            <a:r>
              <a:rPr lang="sr-Latn-RS" sz="2400" dirty="0" err="1"/>
              <a:t>gross</a:t>
            </a:r>
            <a:r>
              <a:rPr lang="sr-Latn-RS" sz="2400" dirty="0"/>
              <a:t> human </a:t>
            </a:r>
            <a:r>
              <a:rPr lang="sr-Latn-RS" sz="2400" dirty="0" err="1"/>
              <a:t>rights</a:t>
            </a:r>
            <a:r>
              <a:rPr lang="sr-Latn-RS" sz="2400" dirty="0"/>
              <a:t> </a:t>
            </a:r>
            <a:r>
              <a:rPr lang="sr-Latn-RS" sz="2400" dirty="0" err="1"/>
              <a:t>violations</a:t>
            </a:r>
            <a:r>
              <a:rPr lang="sr-Latn-RS" sz="2400" dirty="0"/>
              <a:t> in </a:t>
            </a:r>
            <a:r>
              <a:rPr lang="sr-Latn-RS" sz="2400" dirty="0" err="1"/>
              <a:t>the</a:t>
            </a:r>
            <a:r>
              <a:rPr lang="sr-Latn-RS" sz="2400" dirty="0"/>
              <a:t> </a:t>
            </a:r>
            <a:r>
              <a:rPr lang="sr-Latn-RS" sz="2400" dirty="0" err="1"/>
              <a:t>territory</a:t>
            </a:r>
            <a:r>
              <a:rPr lang="sr-Latn-RS" sz="2400" dirty="0"/>
              <a:t> of </a:t>
            </a:r>
            <a:r>
              <a:rPr lang="sr-Latn-RS" sz="2400" dirty="0" err="1"/>
              <a:t>former</a:t>
            </a:r>
            <a:r>
              <a:rPr lang="sr-Latn-RS" sz="2400" dirty="0"/>
              <a:t> </a:t>
            </a:r>
            <a:r>
              <a:rPr lang="sr-Latn-RS" sz="2400" dirty="0" err="1"/>
              <a:t>Yugoslavia</a:t>
            </a:r>
            <a:endParaRPr lang="sr-Latn-RS" sz="2400" dirty="0"/>
          </a:p>
          <a:p>
            <a:r>
              <a:rPr lang="sr-Latn-RS" sz="2400" b="1" dirty="0" err="1"/>
              <a:t>Coalition</a:t>
            </a:r>
            <a:r>
              <a:rPr lang="sr-Latn-RS" sz="2400" b="1" dirty="0"/>
              <a:t> </a:t>
            </a:r>
            <a:r>
              <a:rPr lang="sr-Latn-RS" sz="2400" b="1" dirty="0" err="1"/>
              <a:t>for</a:t>
            </a:r>
            <a:r>
              <a:rPr lang="sr-Latn-RS" sz="2400" b="1" dirty="0"/>
              <a:t> RECOM – </a:t>
            </a:r>
            <a:r>
              <a:rPr lang="sr-Latn-RS" sz="2400" b="1" dirty="0" err="1"/>
              <a:t>advocates</a:t>
            </a:r>
            <a:r>
              <a:rPr lang="sr-Latn-RS" sz="2400" b="1" dirty="0"/>
              <a:t> </a:t>
            </a:r>
            <a:r>
              <a:rPr lang="sr-Latn-RS" sz="2400" b="1" dirty="0" err="1"/>
              <a:t>for</a:t>
            </a:r>
            <a:r>
              <a:rPr lang="sr-Latn-RS" sz="2400" b="1" dirty="0"/>
              <a:t> RECOM</a:t>
            </a:r>
          </a:p>
          <a:p>
            <a:pPr lvl="1"/>
            <a:r>
              <a:rPr lang="sr-Latn-RS" sz="2200" dirty="0"/>
              <a:t>2000+ </a:t>
            </a:r>
            <a:r>
              <a:rPr lang="sr-Latn-RS" sz="2200" dirty="0" err="1"/>
              <a:t>organisations</a:t>
            </a:r>
            <a:r>
              <a:rPr lang="sr-Latn-RS" sz="2200" dirty="0"/>
              <a:t> </a:t>
            </a:r>
            <a:r>
              <a:rPr lang="sr-Latn-RS" sz="2200" dirty="0" err="1"/>
              <a:t>and</a:t>
            </a:r>
            <a:r>
              <a:rPr lang="sr-Latn-RS" sz="2200" dirty="0"/>
              <a:t> </a:t>
            </a:r>
            <a:r>
              <a:rPr lang="sr-Latn-RS" sz="2200" dirty="0" err="1"/>
              <a:t>prominent</a:t>
            </a:r>
            <a:r>
              <a:rPr lang="sr-Latn-RS" sz="2200" dirty="0"/>
              <a:t> </a:t>
            </a:r>
            <a:r>
              <a:rPr lang="sr-Latn-RS" sz="2200" dirty="0" err="1"/>
              <a:t>individuals</a:t>
            </a:r>
            <a:endParaRPr lang="sr-Latn-RS" sz="2200" dirty="0"/>
          </a:p>
          <a:p>
            <a:pPr lvl="1"/>
            <a:r>
              <a:rPr lang="en-US" sz="2200" b="1" dirty="0"/>
              <a:t>630,000 </a:t>
            </a:r>
            <a:r>
              <a:rPr lang="sr-Latn-RS" sz="2200" b="1" dirty="0" err="1"/>
              <a:t>citizens</a:t>
            </a:r>
            <a:r>
              <a:rPr lang="sr-Latn-RS" sz="2200" b="1" dirty="0"/>
              <a:t> </a:t>
            </a:r>
            <a:r>
              <a:rPr lang="sr-Latn-RS" sz="2200" dirty="0" err="1"/>
              <a:t>support</a:t>
            </a:r>
            <a:endParaRPr lang="sr-Latn-RS" sz="2200" dirty="0"/>
          </a:p>
          <a:p>
            <a:pPr lvl="1"/>
            <a:r>
              <a:rPr lang="sr-Latn-RS" sz="2200" b="1" dirty="0"/>
              <a:t>Draft Statute of </a:t>
            </a:r>
            <a:r>
              <a:rPr lang="sr-Latn-RS" sz="2200" b="1" dirty="0" err="1"/>
              <a:t>the</a:t>
            </a:r>
            <a:r>
              <a:rPr lang="sr-Latn-RS" sz="2200" b="1" dirty="0"/>
              <a:t> future </a:t>
            </a:r>
            <a:r>
              <a:rPr lang="sr-Latn-RS" sz="2200" b="1" dirty="0" err="1"/>
              <a:t>comission</a:t>
            </a:r>
            <a:r>
              <a:rPr lang="sr-Latn-RS" sz="2200" b="1" dirty="0"/>
              <a:t> (RECOM) </a:t>
            </a:r>
            <a:r>
              <a:rPr lang="sr-Latn-RS" sz="2200" dirty="0" err="1"/>
              <a:t>following</a:t>
            </a:r>
            <a:r>
              <a:rPr lang="sr-Latn-RS" sz="2200" dirty="0"/>
              <a:t> </a:t>
            </a:r>
            <a:r>
              <a:rPr lang="en-US" sz="2200" dirty="0"/>
              <a:t>4</a:t>
            </a:r>
            <a:r>
              <a:rPr lang="sr-Latn-RS" sz="2200" dirty="0"/>
              <a:t>-</a:t>
            </a:r>
            <a:r>
              <a:rPr lang="en-US" sz="2200" dirty="0"/>
              <a:t>y</a:t>
            </a:r>
            <a:r>
              <a:rPr lang="sr-Latn-RS" sz="2200" dirty="0" err="1"/>
              <a:t>ear</a:t>
            </a:r>
            <a:r>
              <a:rPr lang="sr-Latn-RS" sz="2200" dirty="0"/>
              <a:t> </a:t>
            </a:r>
            <a:r>
              <a:rPr lang="sr-Latn-RS" sz="2200" dirty="0" err="1"/>
              <a:t>long</a:t>
            </a:r>
            <a:r>
              <a:rPr lang="sr-Latn-RS" sz="2200" dirty="0"/>
              <a:t> </a:t>
            </a:r>
            <a:r>
              <a:rPr lang="sr-Latn-RS" sz="2200" dirty="0" err="1"/>
              <a:t>consultation</a:t>
            </a:r>
            <a:r>
              <a:rPr lang="sr-Latn-RS" sz="2200" dirty="0"/>
              <a:t> </a:t>
            </a:r>
            <a:r>
              <a:rPr lang="sr-Latn-RS" sz="2200" dirty="0" err="1"/>
              <a:t>process</a:t>
            </a:r>
            <a:r>
              <a:rPr lang="sr-Latn-RS" sz="2200" dirty="0"/>
              <a:t> </a:t>
            </a:r>
            <a:r>
              <a:rPr lang="sr-Latn-RS" sz="2200" dirty="0" err="1"/>
              <a:t>and</a:t>
            </a:r>
            <a:r>
              <a:rPr lang="sr-Latn-RS" sz="2200" dirty="0"/>
              <a:t> </a:t>
            </a:r>
            <a:r>
              <a:rPr lang="sr-Latn-RS" sz="2200" dirty="0" err="1"/>
              <a:t>participation</a:t>
            </a:r>
            <a:r>
              <a:rPr lang="sr-Latn-RS" sz="2200" dirty="0"/>
              <a:t> of </a:t>
            </a:r>
            <a:r>
              <a:rPr lang="sr-Latn-RS" sz="2200" b="1" dirty="0" err="1"/>
              <a:t>special</a:t>
            </a:r>
            <a:r>
              <a:rPr lang="sr-Latn-RS" sz="2200" b="1" dirty="0"/>
              <a:t> </a:t>
            </a:r>
            <a:r>
              <a:rPr lang="sr-Latn-RS" sz="2200" b="1" dirty="0" err="1"/>
              <a:t>presidential</a:t>
            </a:r>
            <a:r>
              <a:rPr lang="sr-Latn-RS" sz="2200" b="1" dirty="0"/>
              <a:t> </a:t>
            </a:r>
            <a:r>
              <a:rPr lang="sr-Latn-RS" sz="2200" b="1" dirty="0" err="1"/>
              <a:t>envoys</a:t>
            </a:r>
            <a:endParaRPr lang="en-US" sz="2200" b="1" dirty="0"/>
          </a:p>
          <a:p>
            <a:r>
              <a:rPr lang="en-US" sz="2400" b="1" dirty="0"/>
              <a:t>Still, the RECOM has not started its work as yet</a:t>
            </a:r>
          </a:p>
        </p:txBody>
      </p:sp>
    </p:spTree>
    <p:extLst>
      <p:ext uri="{BB962C8B-B14F-4D97-AF65-F5344CB8AC3E}">
        <p14:creationId xmlns:p14="http://schemas.microsoft.com/office/powerpoint/2010/main" val="3208894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0A828F-B6BE-43AA-9469-F916F01EC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 Roadmap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2152B46-0F90-4F99-8E80-DEA2E7EA90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/>
              <a:t>Goal: to complete the mandate of RECOM by 2025</a:t>
            </a:r>
          </a:p>
          <a:p>
            <a:r>
              <a:rPr lang="en-US" dirty="0"/>
              <a:t>3 assumptions for the Roadmap</a:t>
            </a:r>
          </a:p>
          <a:p>
            <a:pPr lvl="1"/>
            <a:r>
              <a:rPr lang="en-US" dirty="0"/>
              <a:t>The time is running out</a:t>
            </a:r>
          </a:p>
          <a:p>
            <a:pPr lvl="1"/>
            <a:r>
              <a:rPr lang="en-US" dirty="0"/>
              <a:t>4 countries are ready, EU recognizes the importance</a:t>
            </a:r>
          </a:p>
          <a:p>
            <a:pPr lvl="1"/>
            <a:r>
              <a:rPr lang="en-US" dirty="0"/>
              <a:t>The remaining countries will follow</a:t>
            </a:r>
          </a:p>
          <a:p>
            <a:r>
              <a:rPr lang="en-US" dirty="0"/>
              <a:t>How to get the RECOM off the ground </a:t>
            </a:r>
            <a:r>
              <a:rPr lang="en-US" dirty="0">
                <a:sym typeface="Wingdings" panose="05000000000000000000" pitchFamily="2" charset="2"/>
              </a:rPr>
              <a:t> an Action plan proposal</a:t>
            </a:r>
            <a:endParaRPr lang="en-US" dirty="0"/>
          </a:p>
          <a:p>
            <a:pPr lvl="1"/>
            <a:r>
              <a:rPr lang="en-US" dirty="0"/>
              <a:t>Goal and 8 measures</a:t>
            </a:r>
          </a:p>
          <a:p>
            <a:pPr lvl="1"/>
            <a:r>
              <a:rPr lang="en-US" dirty="0"/>
              <a:t>Activities / Responsibilities /  Milestones / Indicators / Risks / Mitigation measures</a:t>
            </a:r>
          </a:p>
          <a:p>
            <a:pPr lvl="1"/>
            <a:r>
              <a:rPr lang="en-US" dirty="0"/>
              <a:t>Recommendations – what can be done?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015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BE70027-9AF0-42B8-A161-111E3895C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66687"/>
            <a:ext cx="11430000" cy="652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757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5731493-5702-4E55-A921-C5864448F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be done to set off the RECOM: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9D14869-5B0B-420E-A82F-9922A8427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actors: the post-Yugoslav governments – regional ownership</a:t>
            </a:r>
          </a:p>
          <a:p>
            <a:r>
              <a:rPr lang="en-US" dirty="0"/>
              <a:t>Key risk: political will</a:t>
            </a:r>
          </a:p>
          <a:p>
            <a:r>
              <a:rPr lang="en-US" dirty="0"/>
              <a:t>How to boost the political will – </a:t>
            </a:r>
            <a:r>
              <a:rPr lang="en-US" b="1" dirty="0"/>
              <a:t>advocacy</a:t>
            </a:r>
          </a:p>
          <a:p>
            <a:pPr lvl="1"/>
            <a:r>
              <a:rPr lang="en-US" dirty="0"/>
              <a:t>Bottom up approach:</a:t>
            </a:r>
          </a:p>
          <a:p>
            <a:pPr lvl="2"/>
            <a:r>
              <a:rPr lang="en-US" dirty="0"/>
              <a:t>The WB think tanks, activist </a:t>
            </a:r>
            <a:r>
              <a:rPr lang="en-US" dirty="0" err="1"/>
              <a:t>organisations</a:t>
            </a:r>
            <a:r>
              <a:rPr lang="en-US" dirty="0"/>
              <a:t>, media</a:t>
            </a:r>
          </a:p>
          <a:p>
            <a:pPr lvl="1"/>
            <a:r>
              <a:rPr lang="en-US" dirty="0"/>
              <a:t>Top-down approach:</a:t>
            </a:r>
          </a:p>
          <a:p>
            <a:pPr lvl="2"/>
            <a:r>
              <a:rPr lang="en-US" dirty="0"/>
              <a:t>The EU</a:t>
            </a:r>
          </a:p>
          <a:p>
            <a:pPr lvl="2"/>
            <a:r>
              <a:rPr lang="en-US" dirty="0"/>
              <a:t>The governments of member states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328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676F39-CA4B-44A2-940F-082129FD1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9C008FA-1EF5-4DF1-ACE4-9E0A993D6F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Without dealing with the past, regional cooperation  and bilateral relations are fragile</a:t>
            </a:r>
          </a:p>
          <a:p>
            <a:r>
              <a:rPr lang="en-US" dirty="0"/>
              <a:t>Establishment of facts in a multilateral manner enables single, victim-oriented narrative</a:t>
            </a:r>
          </a:p>
          <a:p>
            <a:r>
              <a:rPr lang="en-US" dirty="0"/>
              <a:t>For the facts to have credibility in the whole region, they must be established via regional, inter-governmental effort (RECOM)</a:t>
            </a:r>
          </a:p>
          <a:p>
            <a:r>
              <a:rPr lang="en-US" dirty="0"/>
              <a:t>Should the post-Yugoslav leaders have the political will, RECOM could complete its mandate by 2025</a:t>
            </a:r>
          </a:p>
          <a:p>
            <a:r>
              <a:rPr lang="en-US" dirty="0"/>
              <a:t>Fact-finding and truth-telling must be regionally-owned, but support from the EU and the member states is decisive</a:t>
            </a:r>
          </a:p>
        </p:txBody>
      </p:sp>
    </p:spTree>
    <p:extLst>
      <p:ext uri="{BB962C8B-B14F-4D97-AF65-F5344CB8AC3E}">
        <p14:creationId xmlns:p14="http://schemas.microsoft.com/office/powerpoint/2010/main" val="2625582425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900</TotalTime>
  <Words>689</Words>
  <Application>Microsoft Office PowerPoint</Application>
  <PresentationFormat>Widescreen</PresentationFormat>
  <Paragraphs>85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Corbel</vt:lpstr>
      <vt:lpstr>Wingdings</vt:lpstr>
      <vt:lpstr>Wingdings 2</vt:lpstr>
      <vt:lpstr>Frame</vt:lpstr>
      <vt:lpstr>Reconciliation in the WB: the role of facts</vt:lpstr>
      <vt:lpstr>Reconciliation in the territory of former Yugoslavia</vt:lpstr>
      <vt:lpstr>Why focus on facts?</vt:lpstr>
      <vt:lpstr>Known facts about human losses</vt:lpstr>
      <vt:lpstr>The role of the regional fact-finding and truth-telling commission</vt:lpstr>
      <vt:lpstr>RECOM Roadmap</vt:lpstr>
      <vt:lpstr>PowerPoint Presentation</vt:lpstr>
      <vt:lpstr>What can be done to set off the RECOM:</vt:lpstr>
      <vt:lpstr>Final points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Reconciliation – the role of the RECOM</dc:title>
  <dc:creator>Ana Marjanović Rudan</dc:creator>
  <cp:lastModifiedBy>Anne-Marie Boudou</cp:lastModifiedBy>
  <cp:revision>55</cp:revision>
  <cp:lastPrinted>2018-06-18T19:08:54Z</cp:lastPrinted>
  <dcterms:created xsi:type="dcterms:W3CDTF">2018-06-11T17:45:15Z</dcterms:created>
  <dcterms:modified xsi:type="dcterms:W3CDTF">2018-06-21T14:37:48Z</dcterms:modified>
</cp:coreProperties>
</file>