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2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4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5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6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7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8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9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20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theme/theme21.xml" ContentType="application/vnd.openxmlformats-officedocument.theme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2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3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4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25.xml" ContentType="application/vnd.openxmlformats-officedocument.theme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6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56" r:id="rId7"/>
    <p:sldMasterId id="2147483780" r:id="rId8"/>
    <p:sldMasterId id="2147483804" r:id="rId9"/>
    <p:sldMasterId id="2147483816" r:id="rId10"/>
    <p:sldMasterId id="2147483822" r:id="rId11"/>
    <p:sldMasterId id="2147483876" r:id="rId12"/>
    <p:sldMasterId id="2147483889" r:id="rId13"/>
    <p:sldMasterId id="2147483902" r:id="rId14"/>
    <p:sldMasterId id="2147483915" r:id="rId15"/>
    <p:sldMasterId id="2147483928" r:id="rId16"/>
    <p:sldMasterId id="2147483941" r:id="rId17"/>
    <p:sldMasterId id="2147483954" r:id="rId18"/>
    <p:sldMasterId id="2147483960" r:id="rId19"/>
    <p:sldMasterId id="2147483966" r:id="rId20"/>
    <p:sldMasterId id="2147483972" r:id="rId21"/>
    <p:sldMasterId id="2147483985" r:id="rId22"/>
    <p:sldMasterId id="2147483998" r:id="rId23"/>
    <p:sldMasterId id="2147484011" r:id="rId24"/>
    <p:sldMasterId id="2147484037" r:id="rId25"/>
    <p:sldMasterId id="2147484050" r:id="rId26"/>
  </p:sldMasterIdLst>
  <p:notesMasterIdLst>
    <p:notesMasterId r:id="rId57"/>
  </p:notesMasterIdLst>
  <p:sldIdLst>
    <p:sldId id="314" r:id="rId27"/>
    <p:sldId id="284" r:id="rId28"/>
    <p:sldId id="283" r:id="rId29"/>
    <p:sldId id="258" r:id="rId30"/>
    <p:sldId id="316" r:id="rId31"/>
    <p:sldId id="318" r:id="rId32"/>
    <p:sldId id="286" r:id="rId33"/>
    <p:sldId id="320" r:id="rId34"/>
    <p:sldId id="288" r:id="rId35"/>
    <p:sldId id="292" r:id="rId36"/>
    <p:sldId id="324" r:id="rId37"/>
    <p:sldId id="326" r:id="rId38"/>
    <p:sldId id="328" r:id="rId39"/>
    <p:sldId id="329" r:id="rId40"/>
    <p:sldId id="333" r:id="rId41"/>
    <p:sldId id="334" r:id="rId42"/>
    <p:sldId id="336" r:id="rId43"/>
    <p:sldId id="339" r:id="rId44"/>
    <p:sldId id="267" r:id="rId45"/>
    <p:sldId id="269" r:id="rId46"/>
    <p:sldId id="272" r:id="rId47"/>
    <p:sldId id="350" r:id="rId48"/>
    <p:sldId id="342" r:id="rId49"/>
    <p:sldId id="341" r:id="rId50"/>
    <p:sldId id="276" r:id="rId51"/>
    <p:sldId id="281" r:id="rId52"/>
    <p:sldId id="298" r:id="rId53"/>
    <p:sldId id="346" r:id="rId54"/>
    <p:sldId id="297" r:id="rId55"/>
    <p:sldId id="348" r:id="rId56"/>
  </p:sldIdLst>
  <p:sldSz cx="9144000" cy="6858000" type="screen4x3"/>
  <p:notesSz cx="6858000" cy="9144000"/>
  <p:defaultTextStyle>
    <a:defPPr>
      <a:defRPr lang="fr-FR"/>
    </a:defPPr>
    <a:lvl1pPr marL="0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860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725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7591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3446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9312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5172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1031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6897" algn="l" defTabSz="91172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slide" Target="slides/slide16.xml"/><Relationship Id="rId47" Type="http://schemas.openxmlformats.org/officeDocument/2006/relationships/slide" Target="slides/slide21.xml"/><Relationship Id="rId50" Type="http://schemas.openxmlformats.org/officeDocument/2006/relationships/slide" Target="slides/slide24.xml"/><Relationship Id="rId55" Type="http://schemas.openxmlformats.org/officeDocument/2006/relationships/slide" Target="slides/slide29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3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slide" Target="slides/slide19.xml"/><Relationship Id="rId53" Type="http://schemas.openxmlformats.org/officeDocument/2006/relationships/slide" Target="slides/slide27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tableStyles" Target="tableStyles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slide" Target="slides/slide17.xml"/><Relationship Id="rId48" Type="http://schemas.openxmlformats.org/officeDocument/2006/relationships/slide" Target="slides/slide22.xml"/><Relationship Id="rId56" Type="http://schemas.openxmlformats.org/officeDocument/2006/relationships/slide" Target="slides/slide30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slide" Target="slides/slide20.xml"/><Relationship Id="rId59" Type="http://schemas.openxmlformats.org/officeDocument/2006/relationships/viewProps" Target="view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5.xml"/><Relationship Id="rId54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49" Type="http://schemas.openxmlformats.org/officeDocument/2006/relationships/slide" Target="slides/slide23.xml"/><Relationship Id="rId57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5.xml"/><Relationship Id="rId44" Type="http://schemas.openxmlformats.org/officeDocument/2006/relationships/slide" Target="slides/slide18.xml"/><Relationship Id="rId52" Type="http://schemas.openxmlformats.org/officeDocument/2006/relationships/slide" Target="slides/slide26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B83973-7083-43E8-9264-508709C8C29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6FE170D-5C94-40B2-8D57-109A0C7874FB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/>
          </a:r>
          <a:br>
            <a:rPr lang="en-US" sz="1800" b="1" noProof="0" dirty="0" smtClean="0"/>
          </a:br>
          <a:r>
            <a:rPr lang="en-US" sz="1800" b="1" noProof="0" dirty="0" smtClean="0"/>
            <a:t>The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Islamic</a:t>
          </a:r>
          <a:br>
            <a:rPr lang="en-US" sz="1800" b="1" noProof="0" dirty="0" smtClean="0"/>
          </a:br>
          <a:r>
            <a:rPr lang="en-US" sz="1800" b="1" noProof="0" dirty="0" smtClean="0"/>
            <a:t>Republic’s </a:t>
          </a:r>
          <a:br>
            <a:rPr lang="en-US" sz="1800" b="1" noProof="0" dirty="0" smtClean="0"/>
          </a:br>
          <a:r>
            <a:rPr lang="en-US" sz="1800" b="1" noProof="0" dirty="0" smtClean="0"/>
            <a:t>ideological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nature</a:t>
          </a:r>
          <a:endParaRPr lang="en-US" sz="1800" b="1" noProof="0" dirty="0"/>
        </a:p>
      </dgm:t>
    </dgm:pt>
    <dgm:pt modelId="{7D8E8A64-44FF-45CF-A807-881FB1AB9716}" type="parTrans" cxnId="{64B0188A-36F4-4995-9772-7F30C688CEBF}">
      <dgm:prSet/>
      <dgm:spPr/>
      <dgm:t>
        <a:bodyPr/>
        <a:lstStyle/>
        <a:p>
          <a:endParaRPr lang="en-US" noProof="0" dirty="0"/>
        </a:p>
      </dgm:t>
    </dgm:pt>
    <dgm:pt modelId="{90CBC9FE-76CE-462C-AD75-9D18682F275D}" type="sibTrans" cxnId="{64B0188A-36F4-4995-9772-7F30C688CEBF}">
      <dgm:prSet/>
      <dgm:spPr/>
      <dgm:t>
        <a:bodyPr/>
        <a:lstStyle/>
        <a:p>
          <a:endParaRPr lang="en-US" noProof="0" dirty="0"/>
        </a:p>
      </dgm:t>
    </dgm:pt>
    <dgm:pt modelId="{2B3CFC08-6B1A-4E7D-B5EF-DE8CF3E4AF28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Macro-economic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and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financial instability </a:t>
          </a:r>
          <a:endParaRPr lang="en-US" sz="1800" b="1" noProof="0" dirty="0"/>
        </a:p>
      </dgm:t>
    </dgm:pt>
    <dgm:pt modelId="{5B89D769-25C7-44D1-BF0D-0F4AAFEA4086}" type="parTrans" cxnId="{20EE91DB-30A1-4568-A9EC-8FE3F714EC7B}">
      <dgm:prSet/>
      <dgm:spPr/>
      <dgm:t>
        <a:bodyPr/>
        <a:lstStyle/>
        <a:p>
          <a:endParaRPr lang="en-US" noProof="0" dirty="0"/>
        </a:p>
      </dgm:t>
    </dgm:pt>
    <dgm:pt modelId="{E7608671-A8FD-4361-8E3E-1DE7D1DA04DD}" type="sibTrans" cxnId="{20EE91DB-30A1-4568-A9EC-8FE3F714EC7B}">
      <dgm:prSet/>
      <dgm:spPr/>
      <dgm:t>
        <a:bodyPr/>
        <a:lstStyle/>
        <a:p>
          <a:endParaRPr lang="en-US" noProof="0" dirty="0"/>
        </a:p>
      </dgm:t>
    </dgm:pt>
    <dgm:pt modelId="{582F96D1-6921-4C26-A59B-EA5E3BE967A0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G</a:t>
          </a:r>
          <a:r>
            <a:rPr lang="en-US" sz="1800" b="1" baseline="0" noProof="0" dirty="0" smtClean="0"/>
            <a:t>eopolitical tensions</a:t>
          </a:r>
          <a:endParaRPr lang="en-US" sz="1800" b="1" noProof="0" dirty="0"/>
        </a:p>
      </dgm:t>
    </dgm:pt>
    <dgm:pt modelId="{11C31E9B-3F16-47CB-BD4E-68DF7CA8847F}" type="parTrans" cxnId="{959A0014-E86E-4984-8BE2-85BAAC45D2A9}">
      <dgm:prSet/>
      <dgm:spPr/>
      <dgm:t>
        <a:bodyPr/>
        <a:lstStyle/>
        <a:p>
          <a:endParaRPr lang="en-US" noProof="0" dirty="0"/>
        </a:p>
      </dgm:t>
    </dgm:pt>
    <dgm:pt modelId="{FAD157FD-489B-4618-95DD-95AFF04973B0}" type="sibTrans" cxnId="{959A0014-E86E-4984-8BE2-85BAAC45D2A9}">
      <dgm:prSet/>
      <dgm:spPr/>
      <dgm:t>
        <a:bodyPr/>
        <a:lstStyle/>
        <a:p>
          <a:endParaRPr lang="en-US" noProof="0" dirty="0"/>
        </a:p>
      </dgm:t>
    </dgm:pt>
    <dgm:pt modelId="{D1095785-5828-4875-81AF-C343DA6F09D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Misinformation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and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communication challenges</a:t>
          </a:r>
          <a:endParaRPr lang="en-US" sz="1800" b="1" noProof="0" dirty="0"/>
        </a:p>
      </dgm:t>
    </dgm:pt>
    <dgm:pt modelId="{24A06FFE-3A41-4B04-961B-5507D787B66D}" type="parTrans" cxnId="{B6DBC54B-4799-491C-B3EC-BEC624FCD497}">
      <dgm:prSet/>
      <dgm:spPr/>
      <dgm:t>
        <a:bodyPr/>
        <a:lstStyle/>
        <a:p>
          <a:endParaRPr lang="en-US" noProof="0" dirty="0"/>
        </a:p>
      </dgm:t>
    </dgm:pt>
    <dgm:pt modelId="{19F5B8C6-211C-49B9-B1D7-764936FF6C6A}" type="sibTrans" cxnId="{B6DBC54B-4799-491C-B3EC-BEC624FCD497}">
      <dgm:prSet/>
      <dgm:spPr/>
      <dgm:t>
        <a:bodyPr/>
        <a:lstStyle/>
        <a:p>
          <a:endParaRPr lang="en-US" noProof="0" dirty="0"/>
        </a:p>
      </dgm:t>
    </dgm:pt>
    <dgm:pt modelId="{1BC03C05-A199-4211-BECA-4BFE8DFBDA58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Legal complexities</a:t>
          </a:r>
          <a:endParaRPr lang="en-US" sz="1800" b="1" noProof="0" dirty="0"/>
        </a:p>
      </dgm:t>
    </dgm:pt>
    <dgm:pt modelId="{F44A9BF5-27AA-44F7-A225-7777415E2330}" type="parTrans" cxnId="{E1B2B321-96B7-4808-9575-090A9BA82BED}">
      <dgm:prSet/>
      <dgm:spPr/>
      <dgm:t>
        <a:bodyPr/>
        <a:lstStyle/>
        <a:p>
          <a:endParaRPr lang="en-US" noProof="0" dirty="0"/>
        </a:p>
      </dgm:t>
    </dgm:pt>
    <dgm:pt modelId="{9123888A-34E8-4EE5-8996-6F5FF4C09CED}" type="sibTrans" cxnId="{E1B2B321-96B7-4808-9575-090A9BA82BED}">
      <dgm:prSet/>
      <dgm:spPr/>
      <dgm:t>
        <a:bodyPr/>
        <a:lstStyle/>
        <a:p>
          <a:endParaRPr lang="en-US" noProof="0" dirty="0"/>
        </a:p>
      </dgm:t>
    </dgm:pt>
    <dgm:pt modelId="{39014005-1E4B-4193-93BC-36E172D801C7}" type="pres">
      <dgm:prSet presAssocID="{02B83973-7083-43E8-9264-508709C8C293}" presName="Name0" presStyleCnt="0">
        <dgm:presLayoutVars>
          <dgm:dir/>
          <dgm:animLvl val="lvl"/>
          <dgm:resizeHandles val="exact"/>
        </dgm:presLayoutVars>
      </dgm:prSet>
      <dgm:spPr/>
    </dgm:pt>
    <dgm:pt modelId="{95D956B6-95DF-4297-80B3-C0E3233143C4}" type="pres">
      <dgm:prSet presAssocID="{86FE170D-5C94-40B2-8D57-109A0C7874FB}" presName="Name8" presStyleCnt="0"/>
      <dgm:spPr/>
    </dgm:pt>
    <dgm:pt modelId="{F95293C2-557D-4158-90F8-B550B57A8FD3}" type="pres">
      <dgm:prSet presAssocID="{86FE170D-5C94-40B2-8D57-109A0C7874FB}" presName="level" presStyleLbl="node1" presStyleIdx="0" presStyleCnt="5" custScaleX="97322" custLinFactNeighborX="115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769CDD-446E-4826-ACAD-42C1866921DA}" type="pres">
      <dgm:prSet presAssocID="{86FE170D-5C94-40B2-8D57-109A0C7874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924C88-DF38-497B-8E60-A33C8EE06820}" type="pres">
      <dgm:prSet presAssocID="{2B3CFC08-6B1A-4E7D-B5EF-DE8CF3E4AF28}" presName="Name8" presStyleCnt="0"/>
      <dgm:spPr/>
    </dgm:pt>
    <dgm:pt modelId="{271ACE3F-A4FA-442A-87F8-8F2D74BF2ACF}" type="pres">
      <dgm:prSet presAssocID="{2B3CFC08-6B1A-4E7D-B5EF-DE8CF3E4AF28}" presName="level" presStyleLbl="node1" presStyleIdx="1" presStyleCnt="5" custScaleX="98068" custScaleY="54143" custLinFactNeighborX="1039" custLinFactNeighborY="2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330994-3B4E-437A-A689-6ECAC630AF8C}" type="pres">
      <dgm:prSet presAssocID="{2B3CFC08-6B1A-4E7D-B5EF-DE8CF3E4AF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85418C-0DFA-45CD-9457-E88623951B5A}" type="pres">
      <dgm:prSet presAssocID="{582F96D1-6921-4C26-A59B-EA5E3BE967A0}" presName="Name8" presStyleCnt="0"/>
      <dgm:spPr/>
    </dgm:pt>
    <dgm:pt modelId="{911060E2-C873-469A-954A-EE2AAADBA15E}" type="pres">
      <dgm:prSet presAssocID="{582F96D1-6921-4C26-A59B-EA5E3BE967A0}" presName="level" presStyleLbl="node1" presStyleIdx="2" presStyleCnt="5" custScaleX="97368" custScaleY="40295" custLinFactNeighborX="865" custLinFactNeighborY="20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0C9D26-E711-4976-8F97-02F8684C1448}" type="pres">
      <dgm:prSet presAssocID="{582F96D1-6921-4C26-A59B-EA5E3BE967A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694554-6450-4A82-858D-B0391CF48AEA}" type="pres">
      <dgm:prSet presAssocID="{1BC03C05-A199-4211-BECA-4BFE8DFBDA58}" presName="Name8" presStyleCnt="0"/>
      <dgm:spPr/>
    </dgm:pt>
    <dgm:pt modelId="{63CFCBFE-C16F-4466-B3F8-1477660DD281}" type="pres">
      <dgm:prSet presAssocID="{1BC03C05-A199-4211-BECA-4BFE8DFBDA58}" presName="level" presStyleLbl="node1" presStyleIdx="3" presStyleCnt="5" custScaleX="98284" custScaleY="52924" custLinFactNeighborX="870" custLinFactNeighborY="121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943E5E-8BC0-49A7-AA1E-D8F768C85504}" type="pres">
      <dgm:prSet presAssocID="{1BC03C05-A199-4211-BECA-4BFE8DFBDA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8E608D-7F49-4F19-9EAB-BB01244D183E}" type="pres">
      <dgm:prSet presAssocID="{D1095785-5828-4875-81AF-C343DA6F09D2}" presName="Name8" presStyleCnt="0"/>
      <dgm:spPr/>
    </dgm:pt>
    <dgm:pt modelId="{3A83AD08-753D-49DE-A70A-733B08DC3322}" type="pres">
      <dgm:prSet presAssocID="{D1095785-5828-4875-81AF-C343DA6F09D2}" presName="level" presStyleLbl="node1" presStyleIdx="4" presStyleCnt="5" custScaleX="97411" custScaleY="49322" custLinFactNeighborX="922" custLinFactNeighborY="390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6C33B7-AD3E-44BE-8298-38BAC8AFF1ED}" type="pres">
      <dgm:prSet presAssocID="{D1095785-5828-4875-81AF-C343DA6F09D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4D247E3-EA25-44CA-9051-B4803B528365}" type="presOf" srcId="{02B83973-7083-43E8-9264-508709C8C293}" destId="{39014005-1E4B-4193-93BC-36E172D801C7}" srcOrd="0" destOrd="0" presId="urn:microsoft.com/office/officeart/2005/8/layout/pyramid1"/>
    <dgm:cxn modelId="{959A0014-E86E-4984-8BE2-85BAAC45D2A9}" srcId="{02B83973-7083-43E8-9264-508709C8C293}" destId="{582F96D1-6921-4C26-A59B-EA5E3BE967A0}" srcOrd="2" destOrd="0" parTransId="{11C31E9B-3F16-47CB-BD4E-68DF7CA8847F}" sibTransId="{FAD157FD-489B-4618-95DD-95AFF04973B0}"/>
    <dgm:cxn modelId="{B6DBC54B-4799-491C-B3EC-BEC624FCD497}" srcId="{02B83973-7083-43E8-9264-508709C8C293}" destId="{D1095785-5828-4875-81AF-C343DA6F09D2}" srcOrd="4" destOrd="0" parTransId="{24A06FFE-3A41-4B04-961B-5507D787B66D}" sibTransId="{19F5B8C6-211C-49B9-B1D7-764936FF6C6A}"/>
    <dgm:cxn modelId="{E1B2B321-96B7-4808-9575-090A9BA82BED}" srcId="{02B83973-7083-43E8-9264-508709C8C293}" destId="{1BC03C05-A199-4211-BECA-4BFE8DFBDA58}" srcOrd="3" destOrd="0" parTransId="{F44A9BF5-27AA-44F7-A225-7777415E2330}" sibTransId="{9123888A-34E8-4EE5-8996-6F5FF4C09CED}"/>
    <dgm:cxn modelId="{361526AF-8925-4BA3-9AB8-7FA293B76595}" type="presOf" srcId="{D1095785-5828-4875-81AF-C343DA6F09D2}" destId="{3A83AD08-753D-49DE-A70A-733B08DC3322}" srcOrd="0" destOrd="0" presId="urn:microsoft.com/office/officeart/2005/8/layout/pyramid1"/>
    <dgm:cxn modelId="{A9F3D1F9-554F-4E3E-9978-5D29C532ECC1}" type="presOf" srcId="{582F96D1-6921-4C26-A59B-EA5E3BE967A0}" destId="{AF0C9D26-E711-4976-8F97-02F8684C1448}" srcOrd="1" destOrd="0" presId="urn:microsoft.com/office/officeart/2005/8/layout/pyramid1"/>
    <dgm:cxn modelId="{E0B81F12-C67A-432B-B823-CF086CB876E9}" type="presOf" srcId="{1BC03C05-A199-4211-BECA-4BFE8DFBDA58}" destId="{48943E5E-8BC0-49A7-AA1E-D8F768C85504}" srcOrd="1" destOrd="0" presId="urn:microsoft.com/office/officeart/2005/8/layout/pyramid1"/>
    <dgm:cxn modelId="{2225C2E6-CB54-4909-8AFD-AA3E8DA0DA35}" type="presOf" srcId="{D1095785-5828-4875-81AF-C343DA6F09D2}" destId="{B56C33B7-AD3E-44BE-8298-38BAC8AFF1ED}" srcOrd="1" destOrd="0" presId="urn:microsoft.com/office/officeart/2005/8/layout/pyramid1"/>
    <dgm:cxn modelId="{C08C3094-22C9-41CD-B048-2814E97E5A39}" type="presOf" srcId="{86FE170D-5C94-40B2-8D57-109A0C7874FB}" destId="{55769CDD-446E-4826-ACAD-42C1866921DA}" srcOrd="1" destOrd="0" presId="urn:microsoft.com/office/officeart/2005/8/layout/pyramid1"/>
    <dgm:cxn modelId="{20EE91DB-30A1-4568-A9EC-8FE3F714EC7B}" srcId="{02B83973-7083-43E8-9264-508709C8C293}" destId="{2B3CFC08-6B1A-4E7D-B5EF-DE8CF3E4AF28}" srcOrd="1" destOrd="0" parTransId="{5B89D769-25C7-44D1-BF0D-0F4AAFEA4086}" sibTransId="{E7608671-A8FD-4361-8E3E-1DE7D1DA04DD}"/>
    <dgm:cxn modelId="{87F34F4E-6623-4759-892C-699C9EAEC119}" type="presOf" srcId="{2B3CFC08-6B1A-4E7D-B5EF-DE8CF3E4AF28}" destId="{BA330994-3B4E-437A-A689-6ECAC630AF8C}" srcOrd="1" destOrd="0" presId="urn:microsoft.com/office/officeart/2005/8/layout/pyramid1"/>
    <dgm:cxn modelId="{AA3F6256-5F6E-4AAB-B2A0-CEEE6EBEEAB2}" type="presOf" srcId="{1BC03C05-A199-4211-BECA-4BFE8DFBDA58}" destId="{63CFCBFE-C16F-4466-B3F8-1477660DD281}" srcOrd="0" destOrd="0" presId="urn:microsoft.com/office/officeart/2005/8/layout/pyramid1"/>
    <dgm:cxn modelId="{B2A87879-DB62-48AA-A7A3-A607BA56B192}" type="presOf" srcId="{86FE170D-5C94-40B2-8D57-109A0C7874FB}" destId="{F95293C2-557D-4158-90F8-B550B57A8FD3}" srcOrd="0" destOrd="0" presId="urn:microsoft.com/office/officeart/2005/8/layout/pyramid1"/>
    <dgm:cxn modelId="{550BA22F-1881-4039-B384-8B3FFD49F32E}" type="presOf" srcId="{582F96D1-6921-4C26-A59B-EA5E3BE967A0}" destId="{911060E2-C873-469A-954A-EE2AAADBA15E}" srcOrd="0" destOrd="0" presId="urn:microsoft.com/office/officeart/2005/8/layout/pyramid1"/>
    <dgm:cxn modelId="{1437A0FD-E719-4948-8505-8A86C4583618}" type="presOf" srcId="{2B3CFC08-6B1A-4E7D-B5EF-DE8CF3E4AF28}" destId="{271ACE3F-A4FA-442A-87F8-8F2D74BF2ACF}" srcOrd="0" destOrd="0" presId="urn:microsoft.com/office/officeart/2005/8/layout/pyramid1"/>
    <dgm:cxn modelId="{64B0188A-36F4-4995-9772-7F30C688CEBF}" srcId="{02B83973-7083-43E8-9264-508709C8C293}" destId="{86FE170D-5C94-40B2-8D57-109A0C7874FB}" srcOrd="0" destOrd="0" parTransId="{7D8E8A64-44FF-45CF-A807-881FB1AB9716}" sibTransId="{90CBC9FE-76CE-462C-AD75-9D18682F275D}"/>
    <dgm:cxn modelId="{0C2F0F3E-3972-4B06-89BC-F84D58489CE5}" type="presParOf" srcId="{39014005-1E4B-4193-93BC-36E172D801C7}" destId="{95D956B6-95DF-4297-80B3-C0E3233143C4}" srcOrd="0" destOrd="0" presId="urn:microsoft.com/office/officeart/2005/8/layout/pyramid1"/>
    <dgm:cxn modelId="{3E3E8658-7AD0-480D-9DD1-185778BEFE38}" type="presParOf" srcId="{95D956B6-95DF-4297-80B3-C0E3233143C4}" destId="{F95293C2-557D-4158-90F8-B550B57A8FD3}" srcOrd="0" destOrd="0" presId="urn:microsoft.com/office/officeart/2005/8/layout/pyramid1"/>
    <dgm:cxn modelId="{AA1237F9-03C3-46AE-8BC4-96F9AD453604}" type="presParOf" srcId="{95D956B6-95DF-4297-80B3-C0E3233143C4}" destId="{55769CDD-446E-4826-ACAD-42C1866921DA}" srcOrd="1" destOrd="0" presId="urn:microsoft.com/office/officeart/2005/8/layout/pyramid1"/>
    <dgm:cxn modelId="{1562CE11-A450-40C6-9CFC-A6855FDF8C9C}" type="presParOf" srcId="{39014005-1E4B-4193-93BC-36E172D801C7}" destId="{0B924C88-DF38-497B-8E60-A33C8EE06820}" srcOrd="1" destOrd="0" presId="urn:microsoft.com/office/officeart/2005/8/layout/pyramid1"/>
    <dgm:cxn modelId="{D3889B22-C584-439D-8A0B-724EB843F84C}" type="presParOf" srcId="{0B924C88-DF38-497B-8E60-A33C8EE06820}" destId="{271ACE3F-A4FA-442A-87F8-8F2D74BF2ACF}" srcOrd="0" destOrd="0" presId="urn:microsoft.com/office/officeart/2005/8/layout/pyramid1"/>
    <dgm:cxn modelId="{035B7142-0817-4A7F-95A5-7D89E9F54E3B}" type="presParOf" srcId="{0B924C88-DF38-497B-8E60-A33C8EE06820}" destId="{BA330994-3B4E-437A-A689-6ECAC630AF8C}" srcOrd="1" destOrd="0" presId="urn:microsoft.com/office/officeart/2005/8/layout/pyramid1"/>
    <dgm:cxn modelId="{CD9E9992-9226-468C-B270-213406869764}" type="presParOf" srcId="{39014005-1E4B-4193-93BC-36E172D801C7}" destId="{1785418C-0DFA-45CD-9457-E88623951B5A}" srcOrd="2" destOrd="0" presId="urn:microsoft.com/office/officeart/2005/8/layout/pyramid1"/>
    <dgm:cxn modelId="{B2097BAB-1140-4E2B-936C-7915242C9B49}" type="presParOf" srcId="{1785418C-0DFA-45CD-9457-E88623951B5A}" destId="{911060E2-C873-469A-954A-EE2AAADBA15E}" srcOrd="0" destOrd="0" presId="urn:microsoft.com/office/officeart/2005/8/layout/pyramid1"/>
    <dgm:cxn modelId="{EB3BA267-C96C-4664-A73C-9E298970B2BD}" type="presParOf" srcId="{1785418C-0DFA-45CD-9457-E88623951B5A}" destId="{AF0C9D26-E711-4976-8F97-02F8684C1448}" srcOrd="1" destOrd="0" presId="urn:microsoft.com/office/officeart/2005/8/layout/pyramid1"/>
    <dgm:cxn modelId="{3C132592-1AFB-498D-AE00-62CF88F4F4A7}" type="presParOf" srcId="{39014005-1E4B-4193-93BC-36E172D801C7}" destId="{56694554-6450-4A82-858D-B0391CF48AEA}" srcOrd="3" destOrd="0" presId="urn:microsoft.com/office/officeart/2005/8/layout/pyramid1"/>
    <dgm:cxn modelId="{8B7E344B-9800-4B02-A54C-1D276BDC5E26}" type="presParOf" srcId="{56694554-6450-4A82-858D-B0391CF48AEA}" destId="{63CFCBFE-C16F-4466-B3F8-1477660DD281}" srcOrd="0" destOrd="0" presId="urn:microsoft.com/office/officeart/2005/8/layout/pyramid1"/>
    <dgm:cxn modelId="{7C1587C5-2ADF-4952-B234-6C9E152E506D}" type="presParOf" srcId="{56694554-6450-4A82-858D-B0391CF48AEA}" destId="{48943E5E-8BC0-49A7-AA1E-D8F768C85504}" srcOrd="1" destOrd="0" presId="urn:microsoft.com/office/officeart/2005/8/layout/pyramid1"/>
    <dgm:cxn modelId="{598D4CFE-7BAE-407B-B273-0AEB87381473}" type="presParOf" srcId="{39014005-1E4B-4193-93BC-36E172D801C7}" destId="{728E608D-7F49-4F19-9EAB-BB01244D183E}" srcOrd="4" destOrd="0" presId="urn:microsoft.com/office/officeart/2005/8/layout/pyramid1"/>
    <dgm:cxn modelId="{82C8D610-DF9D-425E-A22D-6B5564FB5BA4}" type="presParOf" srcId="{728E608D-7F49-4F19-9EAB-BB01244D183E}" destId="{3A83AD08-753D-49DE-A70A-733B08DC3322}" srcOrd="0" destOrd="0" presId="urn:microsoft.com/office/officeart/2005/8/layout/pyramid1"/>
    <dgm:cxn modelId="{089EDFAD-B61B-4448-A122-935FC1E02453}" type="presParOf" srcId="{728E608D-7F49-4F19-9EAB-BB01244D183E}" destId="{B56C33B7-AD3E-44BE-8298-38BAC8AFF1E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7A9DB5-EBE4-4BFD-9CF4-D47D27761471}" type="doc">
      <dgm:prSet loTypeId="urn:microsoft.com/office/officeart/2005/8/layout/defaul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64272F0D-1EE0-4B2A-84FA-20A328589039}">
      <dgm:prSet/>
      <dgm:spPr/>
      <dgm:t>
        <a:bodyPr/>
        <a:lstStyle/>
        <a:p>
          <a:r>
            <a:rPr lang="en-US" b="1"/>
            <a:t>La vraie situation économique de la R.I.I. avant et après l’accord de JCPOA.</a:t>
          </a:r>
          <a:endParaRPr lang="en-US"/>
        </a:p>
      </dgm:t>
    </dgm:pt>
    <dgm:pt modelId="{22B14C0E-6B82-4CC3-B5BC-97C4ADA72C28}" type="parTrans" cxnId="{7A60E4E3-FC88-49FC-A6BC-D6B165D9308D}">
      <dgm:prSet/>
      <dgm:spPr/>
      <dgm:t>
        <a:bodyPr/>
        <a:lstStyle/>
        <a:p>
          <a:endParaRPr lang="en-US"/>
        </a:p>
      </dgm:t>
    </dgm:pt>
    <dgm:pt modelId="{178D8312-F405-46A7-856E-C85183B49597}" type="sibTrans" cxnId="{7A60E4E3-FC88-49FC-A6BC-D6B165D9308D}">
      <dgm:prSet/>
      <dgm:spPr/>
      <dgm:t>
        <a:bodyPr/>
        <a:lstStyle/>
        <a:p>
          <a:endParaRPr lang="en-US"/>
        </a:p>
      </dgm:t>
    </dgm:pt>
    <dgm:pt modelId="{6490042D-78BB-4383-BD53-2EEF5147B7AB}">
      <dgm:prSet/>
      <dgm:spPr/>
      <dgm:t>
        <a:bodyPr/>
        <a:lstStyle/>
        <a:p>
          <a:r>
            <a:rPr lang="en-US" b="1"/>
            <a:t>L’accès à l’information financière et juridique : levier essentiel pour tout partenariat et développement économique.</a:t>
          </a:r>
          <a:endParaRPr lang="en-US"/>
        </a:p>
      </dgm:t>
    </dgm:pt>
    <dgm:pt modelId="{570F47C5-3076-44FF-A0CF-39A04BFCFF55}" type="parTrans" cxnId="{9D8955DF-E3F5-4B6B-AD51-5221F477E571}">
      <dgm:prSet/>
      <dgm:spPr/>
      <dgm:t>
        <a:bodyPr/>
        <a:lstStyle/>
        <a:p>
          <a:endParaRPr lang="en-US"/>
        </a:p>
      </dgm:t>
    </dgm:pt>
    <dgm:pt modelId="{4117367D-879C-4C4C-B154-E681FC0B4549}" type="sibTrans" cxnId="{9D8955DF-E3F5-4B6B-AD51-5221F477E571}">
      <dgm:prSet/>
      <dgm:spPr/>
      <dgm:t>
        <a:bodyPr/>
        <a:lstStyle/>
        <a:p>
          <a:endParaRPr lang="en-US"/>
        </a:p>
      </dgm:t>
    </dgm:pt>
    <dgm:pt modelId="{50EC60D0-74AA-4283-92E7-F2D73DC31962}">
      <dgm:prSet/>
      <dgm:spPr/>
      <dgm:t>
        <a:bodyPr/>
        <a:lstStyle/>
        <a:p>
          <a:r>
            <a:rPr lang="en-US" b="1"/>
            <a:t>Quel modèle de croissance économique pour la R.I.I ? Plan A, plan B… et plan C !</a:t>
          </a:r>
          <a:endParaRPr lang="en-US"/>
        </a:p>
      </dgm:t>
    </dgm:pt>
    <dgm:pt modelId="{185D5D8B-1A45-447B-BAC3-6B13B967D56B}" type="parTrans" cxnId="{015E9452-6D1F-4E68-BE02-BDA55357F1B7}">
      <dgm:prSet/>
      <dgm:spPr/>
      <dgm:t>
        <a:bodyPr/>
        <a:lstStyle/>
        <a:p>
          <a:endParaRPr lang="en-US"/>
        </a:p>
      </dgm:t>
    </dgm:pt>
    <dgm:pt modelId="{512943E2-7303-40F6-992C-2F25B02CCCAD}" type="sibTrans" cxnId="{015E9452-6D1F-4E68-BE02-BDA55357F1B7}">
      <dgm:prSet/>
      <dgm:spPr/>
      <dgm:t>
        <a:bodyPr/>
        <a:lstStyle/>
        <a:p>
          <a:endParaRPr lang="en-US"/>
        </a:p>
      </dgm:t>
    </dgm:pt>
    <dgm:pt modelId="{1147761C-6EF5-484F-9C95-07714F45A8B0}">
      <dgm:prSet/>
      <dgm:spPr/>
      <dgm:t>
        <a:bodyPr/>
        <a:lstStyle/>
        <a:p>
          <a:r>
            <a:rPr lang="en-US" b="1"/>
            <a:t>La rhétorique de « l’économie de la résistance » ? Et sa source de financement ?</a:t>
          </a:r>
          <a:endParaRPr lang="en-US"/>
        </a:p>
      </dgm:t>
    </dgm:pt>
    <dgm:pt modelId="{63763B4D-CCDC-416A-BA34-B3AFAD45A64E}" type="parTrans" cxnId="{7CBF28DE-61D3-4BC1-B6CB-0F5B8FDE3B2A}">
      <dgm:prSet/>
      <dgm:spPr/>
      <dgm:t>
        <a:bodyPr/>
        <a:lstStyle/>
        <a:p>
          <a:endParaRPr lang="en-US"/>
        </a:p>
      </dgm:t>
    </dgm:pt>
    <dgm:pt modelId="{BA94438C-858D-429B-B01D-CBC1E4964C6D}" type="sibTrans" cxnId="{7CBF28DE-61D3-4BC1-B6CB-0F5B8FDE3B2A}">
      <dgm:prSet/>
      <dgm:spPr/>
      <dgm:t>
        <a:bodyPr/>
        <a:lstStyle/>
        <a:p>
          <a:endParaRPr lang="en-US"/>
        </a:p>
      </dgm:t>
    </dgm:pt>
    <dgm:pt modelId="{2FB7E968-4073-436B-8354-E10577C1AB8D}">
      <dgm:prSet/>
      <dgm:spPr/>
      <dgm:t>
        <a:bodyPr/>
        <a:lstStyle/>
        <a:p>
          <a:r>
            <a:rPr lang="en-US" b="1"/>
            <a:t>Sortir de la récession par une politique d’ouverture économique et la détente régionale.</a:t>
          </a:r>
          <a:endParaRPr lang="en-US"/>
        </a:p>
      </dgm:t>
    </dgm:pt>
    <dgm:pt modelId="{91F0BE74-C947-450F-B584-2ADC6F04A10C}" type="parTrans" cxnId="{0BFDCD38-B47D-4A8C-9BFA-B34738F8C2B3}">
      <dgm:prSet/>
      <dgm:spPr/>
      <dgm:t>
        <a:bodyPr/>
        <a:lstStyle/>
        <a:p>
          <a:endParaRPr lang="en-US"/>
        </a:p>
      </dgm:t>
    </dgm:pt>
    <dgm:pt modelId="{35EF2747-04E7-43AA-9C50-DFB94B10B911}" type="sibTrans" cxnId="{0BFDCD38-B47D-4A8C-9BFA-B34738F8C2B3}">
      <dgm:prSet/>
      <dgm:spPr/>
      <dgm:t>
        <a:bodyPr/>
        <a:lstStyle/>
        <a:p>
          <a:endParaRPr lang="en-US"/>
        </a:p>
      </dgm:t>
    </dgm:pt>
    <dgm:pt modelId="{06649DE8-A54B-4589-9FCA-67025A14E2B6}">
      <dgm:prSet/>
      <dgm:spPr/>
      <dgm:t>
        <a:bodyPr/>
        <a:lstStyle/>
        <a:p>
          <a:r>
            <a:rPr lang="en-US" b="1"/>
            <a:t>Vers la stabilité macroéconomique ? Comment transformer ce cercle vicieux en cercle vertueux?</a:t>
          </a:r>
          <a:endParaRPr lang="en-US"/>
        </a:p>
      </dgm:t>
    </dgm:pt>
    <dgm:pt modelId="{2B7F5519-8204-4422-8693-AF1EC845170F}" type="parTrans" cxnId="{8D060A3D-07BF-4B91-97DA-BDAA20BC565B}">
      <dgm:prSet/>
      <dgm:spPr/>
      <dgm:t>
        <a:bodyPr/>
        <a:lstStyle/>
        <a:p>
          <a:endParaRPr lang="en-US"/>
        </a:p>
      </dgm:t>
    </dgm:pt>
    <dgm:pt modelId="{B7BB3070-497B-449F-9CD7-AC64E8426EC3}" type="sibTrans" cxnId="{8D060A3D-07BF-4B91-97DA-BDAA20BC565B}">
      <dgm:prSet/>
      <dgm:spPr/>
      <dgm:t>
        <a:bodyPr/>
        <a:lstStyle/>
        <a:p>
          <a:endParaRPr lang="en-US"/>
        </a:p>
      </dgm:t>
    </dgm:pt>
    <dgm:pt modelId="{840C6192-9F6F-42BA-A2AE-45966156CC7D}">
      <dgm:prSet/>
      <dgm:spPr/>
      <dgm:t>
        <a:bodyPr/>
        <a:lstStyle/>
        <a:p>
          <a:r>
            <a:rPr lang="en-US" b="1"/>
            <a:t>Instauration d’un régime de lois et sécuriser la croissance économique par une transparence totale, proposition de FATF pour sortir de la liste noire.</a:t>
          </a:r>
          <a:endParaRPr lang="en-US"/>
        </a:p>
      </dgm:t>
    </dgm:pt>
    <dgm:pt modelId="{08B741F2-60B3-45B9-BE7C-BE23ED55481A}" type="parTrans" cxnId="{97832596-74F3-41C5-8335-83F9388AC041}">
      <dgm:prSet/>
      <dgm:spPr/>
      <dgm:t>
        <a:bodyPr/>
        <a:lstStyle/>
        <a:p>
          <a:endParaRPr lang="en-US"/>
        </a:p>
      </dgm:t>
    </dgm:pt>
    <dgm:pt modelId="{469D83B8-56C7-436E-8109-694515E3341E}" type="sibTrans" cxnId="{97832596-74F3-41C5-8335-83F9388AC041}">
      <dgm:prSet/>
      <dgm:spPr/>
      <dgm:t>
        <a:bodyPr/>
        <a:lstStyle/>
        <a:p>
          <a:endParaRPr lang="en-US"/>
        </a:p>
      </dgm:t>
    </dgm:pt>
    <dgm:pt modelId="{D7602277-7279-4CD7-9CE7-9FED546E7245}">
      <dgm:prSet/>
      <dgm:spPr/>
      <dgm:t>
        <a:bodyPr/>
        <a:lstStyle/>
        <a:p>
          <a:r>
            <a:rPr lang="en-US" b="1"/>
            <a:t>U-E, son partenariat avec la R.I.I. et le respect des droits fondamentaux. </a:t>
          </a:r>
          <a:endParaRPr lang="en-US"/>
        </a:p>
      </dgm:t>
    </dgm:pt>
    <dgm:pt modelId="{55B45E74-F55B-4A3C-87A6-BD407A61822F}" type="parTrans" cxnId="{394C26A6-43E9-4396-93ED-DD618ECEA208}">
      <dgm:prSet/>
      <dgm:spPr/>
      <dgm:t>
        <a:bodyPr/>
        <a:lstStyle/>
        <a:p>
          <a:endParaRPr lang="en-US"/>
        </a:p>
      </dgm:t>
    </dgm:pt>
    <dgm:pt modelId="{E477E032-D7F1-4033-9EA2-56A2D65E4AA3}" type="sibTrans" cxnId="{394C26A6-43E9-4396-93ED-DD618ECEA208}">
      <dgm:prSet/>
      <dgm:spPr/>
      <dgm:t>
        <a:bodyPr/>
        <a:lstStyle/>
        <a:p>
          <a:endParaRPr lang="en-US"/>
        </a:p>
      </dgm:t>
    </dgm:pt>
    <dgm:pt modelId="{B09EBCA2-0B9D-4ACC-A3B2-29C3736CB1FD}" type="pres">
      <dgm:prSet presAssocID="{487A9DB5-EBE4-4BFD-9CF4-D47D2776147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393A66C-555A-42B0-BC1A-32887431500D}" type="pres">
      <dgm:prSet presAssocID="{64272F0D-1EE0-4B2A-84FA-20A328589039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243FD8-C8D0-4DD5-8F1E-F3129EC5D86C}" type="pres">
      <dgm:prSet presAssocID="{178D8312-F405-46A7-856E-C85183B49597}" presName="sibTrans" presStyleCnt="0"/>
      <dgm:spPr/>
    </dgm:pt>
    <dgm:pt modelId="{D28055E0-17F0-4ABC-BC6E-D15B25D55BDD}" type="pres">
      <dgm:prSet presAssocID="{6490042D-78BB-4383-BD53-2EEF5147B7AB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5AE75B-29C5-4B00-B7B2-B220F7DC3C67}" type="pres">
      <dgm:prSet presAssocID="{4117367D-879C-4C4C-B154-E681FC0B4549}" presName="sibTrans" presStyleCnt="0"/>
      <dgm:spPr/>
    </dgm:pt>
    <dgm:pt modelId="{C360A9E3-243F-42A4-B1CE-16E41F4C6DC2}" type="pres">
      <dgm:prSet presAssocID="{50EC60D0-74AA-4283-92E7-F2D73DC319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71E262-1E36-4E4C-852D-1729E14CFDAE}" type="pres">
      <dgm:prSet presAssocID="{512943E2-7303-40F6-992C-2F25B02CCCAD}" presName="sibTrans" presStyleCnt="0"/>
      <dgm:spPr/>
    </dgm:pt>
    <dgm:pt modelId="{4588A549-180C-4403-BBFA-3C56479BD10E}" type="pres">
      <dgm:prSet presAssocID="{1147761C-6EF5-484F-9C95-07714F45A8B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6541A2-3884-4472-92CD-393CA20B6921}" type="pres">
      <dgm:prSet presAssocID="{BA94438C-858D-429B-B01D-CBC1E4964C6D}" presName="sibTrans" presStyleCnt="0"/>
      <dgm:spPr/>
    </dgm:pt>
    <dgm:pt modelId="{839A895A-A893-42E2-859F-48521CB443B8}" type="pres">
      <dgm:prSet presAssocID="{2FB7E968-4073-436B-8354-E10577C1AB8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D5A09D-1543-48E1-BCCC-95BCD6B9D5E6}" type="pres">
      <dgm:prSet presAssocID="{35EF2747-04E7-43AA-9C50-DFB94B10B911}" presName="sibTrans" presStyleCnt="0"/>
      <dgm:spPr/>
    </dgm:pt>
    <dgm:pt modelId="{9EC66F76-3DEA-4D3A-9141-55051EBE7723}" type="pres">
      <dgm:prSet presAssocID="{06649DE8-A54B-4589-9FCA-67025A14E2B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B3BE02-4B42-433F-9190-748CDCC5D099}" type="pres">
      <dgm:prSet presAssocID="{B7BB3070-497B-449F-9CD7-AC64E8426EC3}" presName="sibTrans" presStyleCnt="0"/>
      <dgm:spPr/>
    </dgm:pt>
    <dgm:pt modelId="{B35ED825-BAA4-480F-8DF0-835E701F6B5E}" type="pres">
      <dgm:prSet presAssocID="{840C6192-9F6F-42BA-A2AE-45966156CC7D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217CB04-E153-40FF-895A-88CFDF9FA3E1}" type="pres">
      <dgm:prSet presAssocID="{469D83B8-56C7-436E-8109-694515E3341E}" presName="sibTrans" presStyleCnt="0"/>
      <dgm:spPr/>
    </dgm:pt>
    <dgm:pt modelId="{96491989-5CC8-4CBF-B151-3A00AF2A48CF}" type="pres">
      <dgm:prSet presAssocID="{D7602277-7279-4CD7-9CE7-9FED546E724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CBF28DE-61D3-4BC1-B6CB-0F5B8FDE3B2A}" srcId="{487A9DB5-EBE4-4BFD-9CF4-D47D27761471}" destId="{1147761C-6EF5-484F-9C95-07714F45A8B0}" srcOrd="3" destOrd="0" parTransId="{63763B4D-CCDC-416A-BA34-B3AFAD45A64E}" sibTransId="{BA94438C-858D-429B-B01D-CBC1E4964C6D}"/>
    <dgm:cxn modelId="{2725702D-48BC-48DA-815D-AD8973543790}" type="presOf" srcId="{2FB7E968-4073-436B-8354-E10577C1AB8D}" destId="{839A895A-A893-42E2-859F-48521CB443B8}" srcOrd="0" destOrd="0" presId="urn:microsoft.com/office/officeart/2005/8/layout/default"/>
    <dgm:cxn modelId="{C20DE293-8766-4556-8D75-4D60CC10B2EC}" type="presOf" srcId="{840C6192-9F6F-42BA-A2AE-45966156CC7D}" destId="{B35ED825-BAA4-480F-8DF0-835E701F6B5E}" srcOrd="0" destOrd="0" presId="urn:microsoft.com/office/officeart/2005/8/layout/default"/>
    <dgm:cxn modelId="{0BFDCD38-B47D-4A8C-9BFA-B34738F8C2B3}" srcId="{487A9DB5-EBE4-4BFD-9CF4-D47D27761471}" destId="{2FB7E968-4073-436B-8354-E10577C1AB8D}" srcOrd="4" destOrd="0" parTransId="{91F0BE74-C947-450F-B584-2ADC6F04A10C}" sibTransId="{35EF2747-04E7-43AA-9C50-DFB94B10B911}"/>
    <dgm:cxn modelId="{8D060A3D-07BF-4B91-97DA-BDAA20BC565B}" srcId="{487A9DB5-EBE4-4BFD-9CF4-D47D27761471}" destId="{06649DE8-A54B-4589-9FCA-67025A14E2B6}" srcOrd="5" destOrd="0" parTransId="{2B7F5519-8204-4422-8693-AF1EC845170F}" sibTransId="{B7BB3070-497B-449F-9CD7-AC64E8426EC3}"/>
    <dgm:cxn modelId="{17961F2F-4B33-4D51-A756-A1F29BFC3060}" type="presOf" srcId="{06649DE8-A54B-4589-9FCA-67025A14E2B6}" destId="{9EC66F76-3DEA-4D3A-9141-55051EBE7723}" srcOrd="0" destOrd="0" presId="urn:microsoft.com/office/officeart/2005/8/layout/default"/>
    <dgm:cxn modelId="{25B88D77-A4FB-4CFB-99F1-69D14A416516}" type="presOf" srcId="{6490042D-78BB-4383-BD53-2EEF5147B7AB}" destId="{D28055E0-17F0-4ABC-BC6E-D15B25D55BDD}" srcOrd="0" destOrd="0" presId="urn:microsoft.com/office/officeart/2005/8/layout/default"/>
    <dgm:cxn modelId="{394C26A6-43E9-4396-93ED-DD618ECEA208}" srcId="{487A9DB5-EBE4-4BFD-9CF4-D47D27761471}" destId="{D7602277-7279-4CD7-9CE7-9FED546E7245}" srcOrd="7" destOrd="0" parTransId="{55B45E74-F55B-4A3C-87A6-BD407A61822F}" sibTransId="{E477E032-D7F1-4033-9EA2-56A2D65E4AA3}"/>
    <dgm:cxn modelId="{015E9452-6D1F-4E68-BE02-BDA55357F1B7}" srcId="{487A9DB5-EBE4-4BFD-9CF4-D47D27761471}" destId="{50EC60D0-74AA-4283-92E7-F2D73DC31962}" srcOrd="2" destOrd="0" parTransId="{185D5D8B-1A45-447B-BAC3-6B13B967D56B}" sibTransId="{512943E2-7303-40F6-992C-2F25B02CCCAD}"/>
    <dgm:cxn modelId="{D61FA55F-730E-4841-9C23-E412331282DA}" type="presOf" srcId="{487A9DB5-EBE4-4BFD-9CF4-D47D27761471}" destId="{B09EBCA2-0B9D-4ACC-A3B2-29C3736CB1FD}" srcOrd="0" destOrd="0" presId="urn:microsoft.com/office/officeart/2005/8/layout/default"/>
    <dgm:cxn modelId="{DAB4BA5F-3B10-4E0B-B878-F168C8786FEB}" type="presOf" srcId="{1147761C-6EF5-484F-9C95-07714F45A8B0}" destId="{4588A549-180C-4403-BBFA-3C56479BD10E}" srcOrd="0" destOrd="0" presId="urn:microsoft.com/office/officeart/2005/8/layout/default"/>
    <dgm:cxn modelId="{9D8955DF-E3F5-4B6B-AD51-5221F477E571}" srcId="{487A9DB5-EBE4-4BFD-9CF4-D47D27761471}" destId="{6490042D-78BB-4383-BD53-2EEF5147B7AB}" srcOrd="1" destOrd="0" parTransId="{570F47C5-3076-44FF-A0CF-39A04BFCFF55}" sibTransId="{4117367D-879C-4C4C-B154-E681FC0B4549}"/>
    <dgm:cxn modelId="{1608CF79-984F-4C81-A8D7-6A24F0695CA7}" type="presOf" srcId="{64272F0D-1EE0-4B2A-84FA-20A328589039}" destId="{6393A66C-555A-42B0-BC1A-32887431500D}" srcOrd="0" destOrd="0" presId="urn:microsoft.com/office/officeart/2005/8/layout/default"/>
    <dgm:cxn modelId="{97832596-74F3-41C5-8335-83F9388AC041}" srcId="{487A9DB5-EBE4-4BFD-9CF4-D47D27761471}" destId="{840C6192-9F6F-42BA-A2AE-45966156CC7D}" srcOrd="6" destOrd="0" parTransId="{08B741F2-60B3-45B9-BE7C-BE23ED55481A}" sibTransId="{469D83B8-56C7-436E-8109-694515E3341E}"/>
    <dgm:cxn modelId="{7A60E4E3-FC88-49FC-A6BC-D6B165D9308D}" srcId="{487A9DB5-EBE4-4BFD-9CF4-D47D27761471}" destId="{64272F0D-1EE0-4B2A-84FA-20A328589039}" srcOrd="0" destOrd="0" parTransId="{22B14C0E-6B82-4CC3-B5BC-97C4ADA72C28}" sibTransId="{178D8312-F405-46A7-856E-C85183B49597}"/>
    <dgm:cxn modelId="{F9BF73D1-3053-457C-B94B-9C474F79C24C}" type="presOf" srcId="{50EC60D0-74AA-4283-92E7-F2D73DC31962}" destId="{C360A9E3-243F-42A4-B1CE-16E41F4C6DC2}" srcOrd="0" destOrd="0" presId="urn:microsoft.com/office/officeart/2005/8/layout/default"/>
    <dgm:cxn modelId="{56C3442B-FC30-4062-9D1E-BFE98E74B0B1}" type="presOf" srcId="{D7602277-7279-4CD7-9CE7-9FED546E7245}" destId="{96491989-5CC8-4CBF-B151-3A00AF2A48CF}" srcOrd="0" destOrd="0" presId="urn:microsoft.com/office/officeart/2005/8/layout/default"/>
    <dgm:cxn modelId="{ADC83954-7FE3-4DB3-990A-3E03FB8177E4}" type="presParOf" srcId="{B09EBCA2-0B9D-4ACC-A3B2-29C3736CB1FD}" destId="{6393A66C-555A-42B0-BC1A-32887431500D}" srcOrd="0" destOrd="0" presId="urn:microsoft.com/office/officeart/2005/8/layout/default"/>
    <dgm:cxn modelId="{3D89B6AC-AC51-4102-B529-FB2E100F73B0}" type="presParOf" srcId="{B09EBCA2-0B9D-4ACC-A3B2-29C3736CB1FD}" destId="{70243FD8-C8D0-4DD5-8F1E-F3129EC5D86C}" srcOrd="1" destOrd="0" presId="urn:microsoft.com/office/officeart/2005/8/layout/default"/>
    <dgm:cxn modelId="{665A95A2-5D48-404E-925D-CC6C5522BC3A}" type="presParOf" srcId="{B09EBCA2-0B9D-4ACC-A3B2-29C3736CB1FD}" destId="{D28055E0-17F0-4ABC-BC6E-D15B25D55BDD}" srcOrd="2" destOrd="0" presId="urn:microsoft.com/office/officeart/2005/8/layout/default"/>
    <dgm:cxn modelId="{E16F8E17-C8DD-49A2-90F0-5B563746504F}" type="presParOf" srcId="{B09EBCA2-0B9D-4ACC-A3B2-29C3736CB1FD}" destId="{5D5AE75B-29C5-4B00-B7B2-B220F7DC3C67}" srcOrd="3" destOrd="0" presId="urn:microsoft.com/office/officeart/2005/8/layout/default"/>
    <dgm:cxn modelId="{223C8FA4-8D15-457A-A4FC-07963933812E}" type="presParOf" srcId="{B09EBCA2-0B9D-4ACC-A3B2-29C3736CB1FD}" destId="{C360A9E3-243F-42A4-B1CE-16E41F4C6DC2}" srcOrd="4" destOrd="0" presId="urn:microsoft.com/office/officeart/2005/8/layout/default"/>
    <dgm:cxn modelId="{423F0CA2-59A2-4945-A808-A84FB7786F97}" type="presParOf" srcId="{B09EBCA2-0B9D-4ACC-A3B2-29C3736CB1FD}" destId="{CD71E262-1E36-4E4C-852D-1729E14CFDAE}" srcOrd="5" destOrd="0" presId="urn:microsoft.com/office/officeart/2005/8/layout/default"/>
    <dgm:cxn modelId="{D59BF6CA-A873-441F-AFBB-A1A48D4A033C}" type="presParOf" srcId="{B09EBCA2-0B9D-4ACC-A3B2-29C3736CB1FD}" destId="{4588A549-180C-4403-BBFA-3C56479BD10E}" srcOrd="6" destOrd="0" presId="urn:microsoft.com/office/officeart/2005/8/layout/default"/>
    <dgm:cxn modelId="{6672F231-99FF-45D0-AD83-0666E271449E}" type="presParOf" srcId="{B09EBCA2-0B9D-4ACC-A3B2-29C3736CB1FD}" destId="{0D6541A2-3884-4472-92CD-393CA20B6921}" srcOrd="7" destOrd="0" presId="urn:microsoft.com/office/officeart/2005/8/layout/default"/>
    <dgm:cxn modelId="{E08478E2-0145-40E1-AF70-1B0684A58890}" type="presParOf" srcId="{B09EBCA2-0B9D-4ACC-A3B2-29C3736CB1FD}" destId="{839A895A-A893-42E2-859F-48521CB443B8}" srcOrd="8" destOrd="0" presId="urn:microsoft.com/office/officeart/2005/8/layout/default"/>
    <dgm:cxn modelId="{AAFC61A3-8B47-4AE0-A930-953B5C088FCD}" type="presParOf" srcId="{B09EBCA2-0B9D-4ACC-A3B2-29C3736CB1FD}" destId="{63D5A09D-1543-48E1-BCCC-95BCD6B9D5E6}" srcOrd="9" destOrd="0" presId="urn:microsoft.com/office/officeart/2005/8/layout/default"/>
    <dgm:cxn modelId="{4C7F7817-C69B-4D07-8ABE-51656ECEDBE3}" type="presParOf" srcId="{B09EBCA2-0B9D-4ACC-A3B2-29C3736CB1FD}" destId="{9EC66F76-3DEA-4D3A-9141-55051EBE7723}" srcOrd="10" destOrd="0" presId="urn:microsoft.com/office/officeart/2005/8/layout/default"/>
    <dgm:cxn modelId="{41B13091-C1AA-42C5-A58E-6007BCB6AD11}" type="presParOf" srcId="{B09EBCA2-0B9D-4ACC-A3B2-29C3736CB1FD}" destId="{A8B3BE02-4B42-433F-9190-748CDCC5D099}" srcOrd="11" destOrd="0" presId="urn:microsoft.com/office/officeart/2005/8/layout/default"/>
    <dgm:cxn modelId="{D0FD44C9-88A2-4041-83DF-05E2388AD8DB}" type="presParOf" srcId="{B09EBCA2-0B9D-4ACC-A3B2-29C3736CB1FD}" destId="{B35ED825-BAA4-480F-8DF0-835E701F6B5E}" srcOrd="12" destOrd="0" presId="urn:microsoft.com/office/officeart/2005/8/layout/default"/>
    <dgm:cxn modelId="{90FF4E20-E83E-4743-87C7-44A0A130060D}" type="presParOf" srcId="{B09EBCA2-0B9D-4ACC-A3B2-29C3736CB1FD}" destId="{3217CB04-E153-40FF-895A-88CFDF9FA3E1}" srcOrd="13" destOrd="0" presId="urn:microsoft.com/office/officeart/2005/8/layout/default"/>
    <dgm:cxn modelId="{82D4C8F3-F44A-42BE-B619-6B36B6103055}" type="presParOf" srcId="{B09EBCA2-0B9D-4ACC-A3B2-29C3736CB1FD}" destId="{96491989-5CC8-4CBF-B151-3A00AF2A48C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BC9FF4-8667-4975-B4BD-23A78D96CAD3}" type="doc">
      <dgm:prSet loTypeId="urn:microsoft.com/office/officeart/2005/8/layout/default" loCatId="list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3CF397C5-9A85-41D4-8D77-DB956D56CC47}">
      <dgm:prSet/>
      <dgm:spPr/>
      <dgm:t>
        <a:bodyPr/>
        <a:lstStyle/>
        <a:p>
          <a:r>
            <a:rPr lang="fr-FR" b="0" dirty="0"/>
            <a:t>2013</a:t>
          </a:r>
          <a:endParaRPr lang="en-US" b="0" dirty="0"/>
        </a:p>
      </dgm:t>
    </dgm:pt>
    <dgm:pt modelId="{66990DF1-503D-4354-A819-A7AEEADADFEC}" type="parTrans" cxnId="{B091CF36-2F84-4030-9825-E7BBC882C4FD}">
      <dgm:prSet/>
      <dgm:spPr/>
      <dgm:t>
        <a:bodyPr/>
        <a:lstStyle/>
        <a:p>
          <a:endParaRPr lang="en-US"/>
        </a:p>
      </dgm:t>
    </dgm:pt>
    <dgm:pt modelId="{44089928-695F-43F7-9641-711BE247A02B}" type="sibTrans" cxnId="{B091CF36-2F84-4030-9825-E7BBC882C4FD}">
      <dgm:prSet/>
      <dgm:spPr/>
      <dgm:t>
        <a:bodyPr/>
        <a:lstStyle/>
        <a:p>
          <a:endParaRPr lang="en-US"/>
        </a:p>
      </dgm:t>
    </dgm:pt>
    <dgm:pt modelId="{4C199C19-867C-4095-AEFD-18ABF687D39D}">
      <dgm:prSet/>
      <dgm:spPr/>
      <dgm:t>
        <a:bodyPr/>
        <a:lstStyle/>
        <a:p>
          <a:r>
            <a:rPr lang="fr-FR" b="0" dirty="0"/>
            <a:t>67 000 milliards  de  tomans</a:t>
          </a:r>
          <a:endParaRPr lang="en-US" b="0" dirty="0"/>
        </a:p>
      </dgm:t>
    </dgm:pt>
    <dgm:pt modelId="{4D501099-2248-4211-9334-39561F1DC880}" type="parTrans" cxnId="{9F510AD3-59FD-4459-A133-4D8BB97B2ED7}">
      <dgm:prSet/>
      <dgm:spPr/>
      <dgm:t>
        <a:bodyPr/>
        <a:lstStyle/>
        <a:p>
          <a:endParaRPr lang="en-US"/>
        </a:p>
      </dgm:t>
    </dgm:pt>
    <dgm:pt modelId="{7C6176CC-CB67-4BC2-BE1C-5E2F92B10033}" type="sibTrans" cxnId="{9F510AD3-59FD-4459-A133-4D8BB97B2ED7}">
      <dgm:prSet/>
      <dgm:spPr/>
      <dgm:t>
        <a:bodyPr/>
        <a:lstStyle/>
        <a:p>
          <a:endParaRPr lang="en-US"/>
        </a:p>
      </dgm:t>
    </dgm:pt>
    <dgm:pt modelId="{4BA400D8-B498-4614-BE91-345BEB1D04E1}">
      <dgm:prSet/>
      <dgm:spPr/>
      <dgm:t>
        <a:bodyPr/>
        <a:lstStyle/>
        <a:p>
          <a:r>
            <a:rPr lang="fr-FR"/>
            <a:t>2014</a:t>
          </a:r>
          <a:endParaRPr lang="en-US"/>
        </a:p>
      </dgm:t>
    </dgm:pt>
    <dgm:pt modelId="{66B26FFC-841C-4E4C-AC7E-BBA2620B5A58}" type="parTrans" cxnId="{7540E1B8-BF79-45CF-8421-2B9DB88E6B40}">
      <dgm:prSet/>
      <dgm:spPr/>
      <dgm:t>
        <a:bodyPr/>
        <a:lstStyle/>
        <a:p>
          <a:endParaRPr lang="en-US"/>
        </a:p>
      </dgm:t>
    </dgm:pt>
    <dgm:pt modelId="{24748B65-D033-412C-B0AE-2BCA9A0A983D}" type="sibTrans" cxnId="{7540E1B8-BF79-45CF-8421-2B9DB88E6B40}">
      <dgm:prSet/>
      <dgm:spPr/>
      <dgm:t>
        <a:bodyPr/>
        <a:lstStyle/>
        <a:p>
          <a:endParaRPr lang="en-US"/>
        </a:p>
      </dgm:t>
    </dgm:pt>
    <dgm:pt modelId="{8B131906-B384-4C2F-953B-0DF6470BB01B}">
      <dgm:prSet/>
      <dgm:spPr/>
      <dgm:t>
        <a:bodyPr/>
        <a:lstStyle/>
        <a:p>
          <a:r>
            <a:rPr lang="fr-FR" dirty="0"/>
            <a:t>72 000 milliards  de  tomans</a:t>
          </a:r>
          <a:endParaRPr lang="en-US" dirty="0"/>
        </a:p>
      </dgm:t>
    </dgm:pt>
    <dgm:pt modelId="{89B146DE-6DE7-4A7C-A3A3-55A438EF6AA5}" type="parTrans" cxnId="{787658DD-F9B9-4C58-91B6-A9D21710A7B4}">
      <dgm:prSet/>
      <dgm:spPr/>
      <dgm:t>
        <a:bodyPr/>
        <a:lstStyle/>
        <a:p>
          <a:endParaRPr lang="en-US"/>
        </a:p>
      </dgm:t>
    </dgm:pt>
    <dgm:pt modelId="{5D8D106C-3CE2-4F9F-85A2-0176049C9548}" type="sibTrans" cxnId="{787658DD-F9B9-4C58-91B6-A9D21710A7B4}">
      <dgm:prSet/>
      <dgm:spPr/>
      <dgm:t>
        <a:bodyPr/>
        <a:lstStyle/>
        <a:p>
          <a:endParaRPr lang="en-US"/>
        </a:p>
      </dgm:t>
    </dgm:pt>
    <dgm:pt modelId="{916433E1-AE09-4E1F-A4EF-011D26A343D8}">
      <dgm:prSet/>
      <dgm:spPr/>
      <dgm:t>
        <a:bodyPr/>
        <a:lstStyle/>
        <a:p>
          <a:r>
            <a:rPr lang="fr-FR"/>
            <a:t>2015</a:t>
          </a:r>
          <a:endParaRPr lang="en-US"/>
        </a:p>
      </dgm:t>
    </dgm:pt>
    <dgm:pt modelId="{EEDEF221-6DE1-4EB9-9355-B3778082B5C0}" type="parTrans" cxnId="{1B53A511-F733-473F-940E-9ED9044A1ADB}">
      <dgm:prSet/>
      <dgm:spPr/>
      <dgm:t>
        <a:bodyPr/>
        <a:lstStyle/>
        <a:p>
          <a:endParaRPr lang="en-US"/>
        </a:p>
      </dgm:t>
    </dgm:pt>
    <dgm:pt modelId="{B1AB4039-8FF8-41E6-A432-9473812D8FE5}" type="sibTrans" cxnId="{1B53A511-F733-473F-940E-9ED9044A1ADB}">
      <dgm:prSet/>
      <dgm:spPr/>
      <dgm:t>
        <a:bodyPr/>
        <a:lstStyle/>
        <a:p>
          <a:endParaRPr lang="en-US"/>
        </a:p>
      </dgm:t>
    </dgm:pt>
    <dgm:pt modelId="{9AF66F1C-E4C0-4127-A4A6-15811A49A634}">
      <dgm:prSet/>
      <dgm:spPr/>
      <dgm:t>
        <a:bodyPr/>
        <a:lstStyle/>
        <a:p>
          <a:r>
            <a:rPr lang="fr-FR" dirty="0"/>
            <a:t>91 000 milliards  de  tomans</a:t>
          </a:r>
          <a:endParaRPr lang="en-US" dirty="0"/>
        </a:p>
      </dgm:t>
    </dgm:pt>
    <dgm:pt modelId="{0C1F924C-BC94-45D9-B1DF-7262EDB4D462}" type="parTrans" cxnId="{142BDED5-6197-44AB-9B95-E345063DC0A2}">
      <dgm:prSet/>
      <dgm:spPr/>
      <dgm:t>
        <a:bodyPr/>
        <a:lstStyle/>
        <a:p>
          <a:endParaRPr lang="en-US"/>
        </a:p>
      </dgm:t>
    </dgm:pt>
    <dgm:pt modelId="{A60DC03C-BF5A-432E-8A8C-526F2A2522A9}" type="sibTrans" cxnId="{142BDED5-6197-44AB-9B95-E345063DC0A2}">
      <dgm:prSet/>
      <dgm:spPr/>
      <dgm:t>
        <a:bodyPr/>
        <a:lstStyle/>
        <a:p>
          <a:endParaRPr lang="en-US"/>
        </a:p>
      </dgm:t>
    </dgm:pt>
    <dgm:pt modelId="{77807F19-0FF6-4403-9B3A-A958D342F97A}">
      <dgm:prSet/>
      <dgm:spPr/>
      <dgm:t>
        <a:bodyPr/>
        <a:lstStyle/>
        <a:p>
          <a:r>
            <a:rPr lang="fr-FR"/>
            <a:t>2016</a:t>
          </a:r>
          <a:endParaRPr lang="en-US"/>
        </a:p>
      </dgm:t>
    </dgm:pt>
    <dgm:pt modelId="{A41959C9-9711-4A2F-9892-B49A276537EF}" type="parTrans" cxnId="{7420BC29-2B43-44D0-AF2E-7DB35F19B499}">
      <dgm:prSet/>
      <dgm:spPr/>
      <dgm:t>
        <a:bodyPr/>
        <a:lstStyle/>
        <a:p>
          <a:endParaRPr lang="en-US"/>
        </a:p>
      </dgm:t>
    </dgm:pt>
    <dgm:pt modelId="{719A7092-7B15-4D90-81F2-DA067916EAD0}" type="sibTrans" cxnId="{7420BC29-2B43-44D0-AF2E-7DB35F19B499}">
      <dgm:prSet/>
      <dgm:spPr/>
      <dgm:t>
        <a:bodyPr/>
        <a:lstStyle/>
        <a:p>
          <a:endParaRPr lang="en-US"/>
        </a:p>
      </dgm:t>
    </dgm:pt>
    <dgm:pt modelId="{4D7084D2-FC4E-4A2E-B495-CD06787E5F8D}">
      <dgm:prSet/>
      <dgm:spPr/>
      <dgm:t>
        <a:bodyPr/>
        <a:lstStyle/>
        <a:p>
          <a:r>
            <a:rPr lang="fr-FR"/>
            <a:t>100 000 milHards  de  tomans</a:t>
          </a:r>
          <a:endParaRPr lang="en-US"/>
        </a:p>
      </dgm:t>
    </dgm:pt>
    <dgm:pt modelId="{55D36C0D-E540-435B-ADF2-B21917149931}" type="parTrans" cxnId="{26E27E5A-97D3-4BB0-A48E-418C9A253150}">
      <dgm:prSet/>
      <dgm:spPr/>
      <dgm:t>
        <a:bodyPr/>
        <a:lstStyle/>
        <a:p>
          <a:endParaRPr lang="en-US"/>
        </a:p>
      </dgm:t>
    </dgm:pt>
    <dgm:pt modelId="{E1D3796F-6494-4D5B-825D-2A35E85012AF}" type="sibTrans" cxnId="{26E27E5A-97D3-4BB0-A48E-418C9A253150}">
      <dgm:prSet/>
      <dgm:spPr/>
      <dgm:t>
        <a:bodyPr/>
        <a:lstStyle/>
        <a:p>
          <a:endParaRPr lang="en-US"/>
        </a:p>
      </dgm:t>
    </dgm:pt>
    <dgm:pt modelId="{6DB97E45-DBC1-4F47-9F1E-65248640FE03}" type="pres">
      <dgm:prSet presAssocID="{FABC9FF4-8667-4975-B4BD-23A78D96CA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5862C16-C7AE-4A7B-899F-6E81F5DE14E2}" type="pres">
      <dgm:prSet presAssocID="{3CF397C5-9A85-41D4-8D77-DB956D56CC4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8C54D6-E4C1-41F4-97C0-FF584CC2C2D2}" type="pres">
      <dgm:prSet presAssocID="{44089928-695F-43F7-9641-711BE247A02B}" presName="sibTrans" presStyleCnt="0"/>
      <dgm:spPr/>
    </dgm:pt>
    <dgm:pt modelId="{E181D895-B8AA-4380-946C-1F2E1A356CCC}" type="pres">
      <dgm:prSet presAssocID="{4C199C19-867C-4095-AEFD-18ABF687D39D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2A2F12-FC49-4024-B188-E2E0ED5E439A}" type="pres">
      <dgm:prSet presAssocID="{7C6176CC-CB67-4BC2-BE1C-5E2F92B10033}" presName="sibTrans" presStyleCnt="0"/>
      <dgm:spPr/>
    </dgm:pt>
    <dgm:pt modelId="{CE74BE44-4F5E-495E-8542-764ADD3CAFEE}" type="pres">
      <dgm:prSet presAssocID="{4BA400D8-B498-4614-BE91-345BEB1D04E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DC28009-4DC4-4961-BBE0-301EAA92EAD9}" type="pres">
      <dgm:prSet presAssocID="{24748B65-D033-412C-B0AE-2BCA9A0A983D}" presName="sibTrans" presStyleCnt="0"/>
      <dgm:spPr/>
    </dgm:pt>
    <dgm:pt modelId="{9CA93477-A9E1-411B-BC7E-109360E2FA13}" type="pres">
      <dgm:prSet presAssocID="{8B131906-B384-4C2F-953B-0DF6470BB01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853B693-B6C2-4FFC-8D98-5DB0817C8C32}" type="pres">
      <dgm:prSet presAssocID="{5D8D106C-3CE2-4F9F-85A2-0176049C9548}" presName="sibTrans" presStyleCnt="0"/>
      <dgm:spPr/>
    </dgm:pt>
    <dgm:pt modelId="{2A6A813F-35CA-45AF-A159-930EAF390673}" type="pres">
      <dgm:prSet presAssocID="{916433E1-AE09-4E1F-A4EF-011D26A343D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DC664A-A191-4A4D-9393-40D1CE31F210}" type="pres">
      <dgm:prSet presAssocID="{B1AB4039-8FF8-41E6-A432-9473812D8FE5}" presName="sibTrans" presStyleCnt="0"/>
      <dgm:spPr/>
    </dgm:pt>
    <dgm:pt modelId="{8780B0C7-3330-41FD-B2F5-B1EDA5351753}" type="pres">
      <dgm:prSet presAssocID="{9AF66F1C-E4C0-4127-A4A6-15811A49A63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FE0315-9FDA-45A5-B535-86412FE372B4}" type="pres">
      <dgm:prSet presAssocID="{A60DC03C-BF5A-432E-8A8C-526F2A2522A9}" presName="sibTrans" presStyleCnt="0"/>
      <dgm:spPr/>
    </dgm:pt>
    <dgm:pt modelId="{95817608-1534-49A1-962F-3FF4E1C26BC0}" type="pres">
      <dgm:prSet presAssocID="{77807F19-0FF6-4403-9B3A-A958D342F97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929D6E-A2DD-4D6F-9874-06321F664077}" type="pres">
      <dgm:prSet presAssocID="{719A7092-7B15-4D90-81F2-DA067916EAD0}" presName="sibTrans" presStyleCnt="0"/>
      <dgm:spPr/>
    </dgm:pt>
    <dgm:pt modelId="{866B7801-EA10-4FFB-B04A-612ECA71632E}" type="pres">
      <dgm:prSet presAssocID="{4D7084D2-FC4E-4A2E-B495-CD06787E5F8D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540E1B8-BF79-45CF-8421-2B9DB88E6B40}" srcId="{FABC9FF4-8667-4975-B4BD-23A78D96CAD3}" destId="{4BA400D8-B498-4614-BE91-345BEB1D04E1}" srcOrd="2" destOrd="0" parTransId="{66B26FFC-841C-4E4C-AC7E-BBA2620B5A58}" sibTransId="{24748B65-D033-412C-B0AE-2BCA9A0A983D}"/>
    <dgm:cxn modelId="{B84E7741-2A76-4545-9639-FB6BD9034931}" type="presOf" srcId="{8B131906-B384-4C2F-953B-0DF6470BB01B}" destId="{9CA93477-A9E1-411B-BC7E-109360E2FA13}" srcOrd="0" destOrd="0" presId="urn:microsoft.com/office/officeart/2005/8/layout/default"/>
    <dgm:cxn modelId="{26E27E5A-97D3-4BB0-A48E-418C9A253150}" srcId="{FABC9FF4-8667-4975-B4BD-23A78D96CAD3}" destId="{4D7084D2-FC4E-4A2E-B495-CD06787E5F8D}" srcOrd="7" destOrd="0" parTransId="{55D36C0D-E540-435B-ADF2-B21917149931}" sibTransId="{E1D3796F-6494-4D5B-825D-2A35E85012AF}"/>
    <dgm:cxn modelId="{8AE776AD-C4E2-4D3D-A763-0EB9BAFE7DA0}" type="presOf" srcId="{9AF66F1C-E4C0-4127-A4A6-15811A49A634}" destId="{8780B0C7-3330-41FD-B2F5-B1EDA5351753}" srcOrd="0" destOrd="0" presId="urn:microsoft.com/office/officeart/2005/8/layout/default"/>
    <dgm:cxn modelId="{1B0FE2EC-FE4F-4F24-BDB8-325D6BD16809}" type="presOf" srcId="{4C199C19-867C-4095-AEFD-18ABF687D39D}" destId="{E181D895-B8AA-4380-946C-1F2E1A356CCC}" srcOrd="0" destOrd="0" presId="urn:microsoft.com/office/officeart/2005/8/layout/default"/>
    <dgm:cxn modelId="{B091CF36-2F84-4030-9825-E7BBC882C4FD}" srcId="{FABC9FF4-8667-4975-B4BD-23A78D96CAD3}" destId="{3CF397C5-9A85-41D4-8D77-DB956D56CC47}" srcOrd="0" destOrd="0" parTransId="{66990DF1-503D-4354-A819-A7AEEADADFEC}" sibTransId="{44089928-695F-43F7-9641-711BE247A02B}"/>
    <dgm:cxn modelId="{9F510AD3-59FD-4459-A133-4D8BB97B2ED7}" srcId="{FABC9FF4-8667-4975-B4BD-23A78D96CAD3}" destId="{4C199C19-867C-4095-AEFD-18ABF687D39D}" srcOrd="1" destOrd="0" parTransId="{4D501099-2248-4211-9334-39561F1DC880}" sibTransId="{7C6176CC-CB67-4BC2-BE1C-5E2F92B10033}"/>
    <dgm:cxn modelId="{1B53A511-F733-473F-940E-9ED9044A1ADB}" srcId="{FABC9FF4-8667-4975-B4BD-23A78D96CAD3}" destId="{916433E1-AE09-4E1F-A4EF-011D26A343D8}" srcOrd="4" destOrd="0" parTransId="{EEDEF221-6DE1-4EB9-9355-B3778082B5C0}" sibTransId="{B1AB4039-8FF8-41E6-A432-9473812D8FE5}"/>
    <dgm:cxn modelId="{168EB6F8-30D7-47F6-9D83-F9187ABB62F0}" type="presOf" srcId="{FABC9FF4-8667-4975-B4BD-23A78D96CAD3}" destId="{6DB97E45-DBC1-4F47-9F1E-65248640FE03}" srcOrd="0" destOrd="0" presId="urn:microsoft.com/office/officeart/2005/8/layout/default"/>
    <dgm:cxn modelId="{AFA807A0-FE11-4B8E-81B4-22AF8673DB67}" type="presOf" srcId="{4D7084D2-FC4E-4A2E-B495-CD06787E5F8D}" destId="{866B7801-EA10-4FFB-B04A-612ECA71632E}" srcOrd="0" destOrd="0" presId="urn:microsoft.com/office/officeart/2005/8/layout/default"/>
    <dgm:cxn modelId="{7420BC29-2B43-44D0-AF2E-7DB35F19B499}" srcId="{FABC9FF4-8667-4975-B4BD-23A78D96CAD3}" destId="{77807F19-0FF6-4403-9B3A-A958D342F97A}" srcOrd="6" destOrd="0" parTransId="{A41959C9-9711-4A2F-9892-B49A276537EF}" sibTransId="{719A7092-7B15-4D90-81F2-DA067916EAD0}"/>
    <dgm:cxn modelId="{95A682D4-BA9E-48F6-8EF5-286D32033F1E}" type="presOf" srcId="{4BA400D8-B498-4614-BE91-345BEB1D04E1}" destId="{CE74BE44-4F5E-495E-8542-764ADD3CAFEE}" srcOrd="0" destOrd="0" presId="urn:microsoft.com/office/officeart/2005/8/layout/default"/>
    <dgm:cxn modelId="{787658DD-F9B9-4C58-91B6-A9D21710A7B4}" srcId="{FABC9FF4-8667-4975-B4BD-23A78D96CAD3}" destId="{8B131906-B384-4C2F-953B-0DF6470BB01B}" srcOrd="3" destOrd="0" parTransId="{89B146DE-6DE7-4A7C-A3A3-55A438EF6AA5}" sibTransId="{5D8D106C-3CE2-4F9F-85A2-0176049C9548}"/>
    <dgm:cxn modelId="{4A35E991-986B-41F9-8099-581575DC85D3}" type="presOf" srcId="{916433E1-AE09-4E1F-A4EF-011D26A343D8}" destId="{2A6A813F-35CA-45AF-A159-930EAF390673}" srcOrd="0" destOrd="0" presId="urn:microsoft.com/office/officeart/2005/8/layout/default"/>
    <dgm:cxn modelId="{F5BF49D7-AD8E-4955-84A9-CCECE20413A7}" type="presOf" srcId="{3CF397C5-9A85-41D4-8D77-DB956D56CC47}" destId="{E5862C16-C7AE-4A7B-899F-6E81F5DE14E2}" srcOrd="0" destOrd="0" presId="urn:microsoft.com/office/officeart/2005/8/layout/default"/>
    <dgm:cxn modelId="{CC91B852-0EF8-4A24-B85A-427C02908053}" type="presOf" srcId="{77807F19-0FF6-4403-9B3A-A958D342F97A}" destId="{95817608-1534-49A1-962F-3FF4E1C26BC0}" srcOrd="0" destOrd="0" presId="urn:microsoft.com/office/officeart/2005/8/layout/default"/>
    <dgm:cxn modelId="{142BDED5-6197-44AB-9B95-E345063DC0A2}" srcId="{FABC9FF4-8667-4975-B4BD-23A78D96CAD3}" destId="{9AF66F1C-E4C0-4127-A4A6-15811A49A634}" srcOrd="5" destOrd="0" parTransId="{0C1F924C-BC94-45D9-B1DF-7262EDB4D462}" sibTransId="{A60DC03C-BF5A-432E-8A8C-526F2A2522A9}"/>
    <dgm:cxn modelId="{F487F61B-F97F-4CED-88A7-255DC1D3A3C6}" type="presParOf" srcId="{6DB97E45-DBC1-4F47-9F1E-65248640FE03}" destId="{E5862C16-C7AE-4A7B-899F-6E81F5DE14E2}" srcOrd="0" destOrd="0" presId="urn:microsoft.com/office/officeart/2005/8/layout/default"/>
    <dgm:cxn modelId="{C3AFC963-A0AC-42A8-AAE5-CBA261A03E17}" type="presParOf" srcId="{6DB97E45-DBC1-4F47-9F1E-65248640FE03}" destId="{CB8C54D6-E4C1-41F4-97C0-FF584CC2C2D2}" srcOrd="1" destOrd="0" presId="urn:microsoft.com/office/officeart/2005/8/layout/default"/>
    <dgm:cxn modelId="{DB9FF964-18A5-4B15-9937-A69CF308539D}" type="presParOf" srcId="{6DB97E45-DBC1-4F47-9F1E-65248640FE03}" destId="{E181D895-B8AA-4380-946C-1F2E1A356CCC}" srcOrd="2" destOrd="0" presId="urn:microsoft.com/office/officeart/2005/8/layout/default"/>
    <dgm:cxn modelId="{0499C11C-2F6C-4D64-901B-9B7F4B3BA8B4}" type="presParOf" srcId="{6DB97E45-DBC1-4F47-9F1E-65248640FE03}" destId="{202A2F12-FC49-4024-B188-E2E0ED5E439A}" srcOrd="3" destOrd="0" presId="urn:microsoft.com/office/officeart/2005/8/layout/default"/>
    <dgm:cxn modelId="{636E69B9-2553-4414-9922-0CC513C27C81}" type="presParOf" srcId="{6DB97E45-DBC1-4F47-9F1E-65248640FE03}" destId="{CE74BE44-4F5E-495E-8542-764ADD3CAFEE}" srcOrd="4" destOrd="0" presId="urn:microsoft.com/office/officeart/2005/8/layout/default"/>
    <dgm:cxn modelId="{EA5D1263-6EFE-4E2A-9442-0A2CF8E088D5}" type="presParOf" srcId="{6DB97E45-DBC1-4F47-9F1E-65248640FE03}" destId="{1DC28009-4DC4-4961-BBE0-301EAA92EAD9}" srcOrd="5" destOrd="0" presId="urn:microsoft.com/office/officeart/2005/8/layout/default"/>
    <dgm:cxn modelId="{DAE95933-3AC2-408F-B642-DD05CBC1F9BD}" type="presParOf" srcId="{6DB97E45-DBC1-4F47-9F1E-65248640FE03}" destId="{9CA93477-A9E1-411B-BC7E-109360E2FA13}" srcOrd="6" destOrd="0" presId="urn:microsoft.com/office/officeart/2005/8/layout/default"/>
    <dgm:cxn modelId="{36E642BD-A471-4E7C-A987-2D2AFF964353}" type="presParOf" srcId="{6DB97E45-DBC1-4F47-9F1E-65248640FE03}" destId="{A853B693-B6C2-4FFC-8D98-5DB0817C8C32}" srcOrd="7" destOrd="0" presId="urn:microsoft.com/office/officeart/2005/8/layout/default"/>
    <dgm:cxn modelId="{27B1C993-2431-41B6-9B2E-B8936AAEBE4F}" type="presParOf" srcId="{6DB97E45-DBC1-4F47-9F1E-65248640FE03}" destId="{2A6A813F-35CA-45AF-A159-930EAF390673}" srcOrd="8" destOrd="0" presId="urn:microsoft.com/office/officeart/2005/8/layout/default"/>
    <dgm:cxn modelId="{BC7D6C85-45B6-433E-BE97-1F499E3F0682}" type="presParOf" srcId="{6DB97E45-DBC1-4F47-9F1E-65248640FE03}" destId="{72DC664A-A191-4A4D-9393-40D1CE31F210}" srcOrd="9" destOrd="0" presId="urn:microsoft.com/office/officeart/2005/8/layout/default"/>
    <dgm:cxn modelId="{85562E8F-1339-4868-A613-F61447FDB149}" type="presParOf" srcId="{6DB97E45-DBC1-4F47-9F1E-65248640FE03}" destId="{8780B0C7-3330-41FD-B2F5-B1EDA5351753}" srcOrd="10" destOrd="0" presId="urn:microsoft.com/office/officeart/2005/8/layout/default"/>
    <dgm:cxn modelId="{572A8385-46FD-4BB5-B6D1-AA257B58D8F0}" type="presParOf" srcId="{6DB97E45-DBC1-4F47-9F1E-65248640FE03}" destId="{96FE0315-9FDA-45A5-B535-86412FE372B4}" srcOrd="11" destOrd="0" presId="urn:microsoft.com/office/officeart/2005/8/layout/default"/>
    <dgm:cxn modelId="{23EC1FE1-9C39-4786-8407-DD198CB5EBB8}" type="presParOf" srcId="{6DB97E45-DBC1-4F47-9F1E-65248640FE03}" destId="{95817608-1534-49A1-962F-3FF4E1C26BC0}" srcOrd="12" destOrd="0" presId="urn:microsoft.com/office/officeart/2005/8/layout/default"/>
    <dgm:cxn modelId="{2F0C331F-A526-4D92-9816-C907872F1099}" type="presParOf" srcId="{6DB97E45-DBC1-4F47-9F1E-65248640FE03}" destId="{53929D6E-A2DD-4D6F-9874-06321F664077}" srcOrd="13" destOrd="0" presId="urn:microsoft.com/office/officeart/2005/8/layout/default"/>
    <dgm:cxn modelId="{C2E43366-4AD3-453A-B47A-4B57CEDF9C78}" type="presParOf" srcId="{6DB97E45-DBC1-4F47-9F1E-65248640FE03}" destId="{866B7801-EA10-4FFB-B04A-612ECA71632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5D7039-422A-437E-8362-E27D74C9E581}" type="doc">
      <dgm:prSet loTypeId="urn:microsoft.com/office/officeart/2008/layout/Lin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72A9043-8A03-41B8-8199-F8189538AD3B}">
      <dgm:prSet/>
      <dgm:spPr/>
      <dgm:t>
        <a:bodyPr/>
        <a:lstStyle/>
        <a:p>
          <a:r>
            <a:rPr lang="fr-FR"/>
            <a:t>Les discriminations judiciaires et policières (liberté de parole, d’expression, d’association, liberté de conscience, pluralisme et démocratie</a:t>
          </a:r>
          <a:r>
            <a:rPr lang="en-US"/>
            <a:t>…</a:t>
          </a:r>
          <a:r>
            <a:rPr lang="fr-FR"/>
            <a:t>) nullement basées sur le pouvoir de la majorité et le respect des minorités. </a:t>
          </a:r>
          <a:endParaRPr lang="en-US"/>
        </a:p>
      </dgm:t>
    </dgm:pt>
    <dgm:pt modelId="{D1370A6C-16FF-4EB7-9360-F7FE009212FC}" type="parTrans" cxnId="{705714F2-50E8-4788-828C-89F58310F59D}">
      <dgm:prSet/>
      <dgm:spPr/>
      <dgm:t>
        <a:bodyPr/>
        <a:lstStyle/>
        <a:p>
          <a:endParaRPr lang="en-US"/>
        </a:p>
      </dgm:t>
    </dgm:pt>
    <dgm:pt modelId="{285202D9-D8A0-4C99-9D46-D141E2A6926A}" type="sibTrans" cxnId="{705714F2-50E8-4788-828C-89F58310F59D}">
      <dgm:prSet/>
      <dgm:spPr/>
      <dgm:t>
        <a:bodyPr/>
        <a:lstStyle/>
        <a:p>
          <a:endParaRPr lang="en-US"/>
        </a:p>
      </dgm:t>
    </dgm:pt>
    <dgm:pt modelId="{E2958CF0-80A1-4942-856B-E75BDD7E35E4}">
      <dgm:prSet/>
      <dgm:spPr/>
      <dgm:t>
        <a:bodyPr/>
        <a:lstStyle/>
        <a:p>
          <a:r>
            <a:rPr lang="fr-FR"/>
            <a:t>Gestion médiocre de la crise interne du régime sous la présidence de Rohani</a:t>
          </a:r>
          <a:endParaRPr lang="en-US"/>
        </a:p>
      </dgm:t>
    </dgm:pt>
    <dgm:pt modelId="{E9054FE3-AC08-434B-9184-3066150B3F8B}" type="parTrans" cxnId="{29E993C0-DB2E-4AD3-B398-14A47E10D8C7}">
      <dgm:prSet/>
      <dgm:spPr/>
      <dgm:t>
        <a:bodyPr/>
        <a:lstStyle/>
        <a:p>
          <a:endParaRPr lang="en-US"/>
        </a:p>
      </dgm:t>
    </dgm:pt>
    <dgm:pt modelId="{D8159342-E320-4392-A7FE-B741EF202F7E}" type="sibTrans" cxnId="{29E993C0-DB2E-4AD3-B398-14A47E10D8C7}">
      <dgm:prSet/>
      <dgm:spPr/>
      <dgm:t>
        <a:bodyPr/>
        <a:lstStyle/>
        <a:p>
          <a:endParaRPr lang="en-US"/>
        </a:p>
      </dgm:t>
    </dgm:pt>
    <dgm:pt modelId="{1DDB4916-0B8A-4B37-8632-E774E04513FC}">
      <dgm:prSet/>
      <dgm:spPr/>
      <dgm:t>
        <a:bodyPr/>
        <a:lstStyle/>
        <a:p>
          <a:r>
            <a:rPr lang="fr-FR"/>
            <a:t>Les risques connus et potentiels pour la désignation du troisième guide</a:t>
          </a:r>
          <a:endParaRPr lang="en-US"/>
        </a:p>
      </dgm:t>
    </dgm:pt>
    <dgm:pt modelId="{000050E3-9CCB-4B4C-822F-104BB1D4531C}" type="parTrans" cxnId="{99334AFB-E8FF-46BD-96E2-1145D6BF8DC8}">
      <dgm:prSet/>
      <dgm:spPr/>
      <dgm:t>
        <a:bodyPr/>
        <a:lstStyle/>
        <a:p>
          <a:endParaRPr lang="en-US"/>
        </a:p>
      </dgm:t>
    </dgm:pt>
    <dgm:pt modelId="{1A0D74D1-0B80-4A80-966B-EC8A23CDC61D}" type="sibTrans" cxnId="{99334AFB-E8FF-46BD-96E2-1145D6BF8DC8}">
      <dgm:prSet/>
      <dgm:spPr/>
      <dgm:t>
        <a:bodyPr/>
        <a:lstStyle/>
        <a:p>
          <a:endParaRPr lang="en-US"/>
        </a:p>
      </dgm:t>
    </dgm:pt>
    <dgm:pt modelId="{3BE08749-DD0A-4A87-8F0B-FA77E30817FA}">
      <dgm:prSet/>
      <dgm:spPr/>
      <dgm:t>
        <a:bodyPr/>
        <a:lstStyle/>
        <a:p>
          <a:r>
            <a:rPr lang="fr-FR" b="1"/>
            <a:t>Sans le troisième guide suprême : fin de la république islamique d’Iran ?</a:t>
          </a:r>
          <a:endParaRPr lang="en-US"/>
        </a:p>
      </dgm:t>
    </dgm:pt>
    <dgm:pt modelId="{4D0D68FC-6D48-4B9C-BBE6-66531FA822E6}" type="parTrans" cxnId="{E8EE4AE3-3284-43AB-B92F-0B1836AB3960}">
      <dgm:prSet/>
      <dgm:spPr/>
      <dgm:t>
        <a:bodyPr/>
        <a:lstStyle/>
        <a:p>
          <a:endParaRPr lang="en-US"/>
        </a:p>
      </dgm:t>
    </dgm:pt>
    <dgm:pt modelId="{08BEF696-FAF7-41FB-81F7-8DCF574B4BD5}" type="sibTrans" cxnId="{E8EE4AE3-3284-43AB-B92F-0B1836AB3960}">
      <dgm:prSet/>
      <dgm:spPr/>
      <dgm:t>
        <a:bodyPr/>
        <a:lstStyle/>
        <a:p>
          <a:endParaRPr lang="en-US"/>
        </a:p>
      </dgm:t>
    </dgm:pt>
    <dgm:pt modelId="{1139C996-94C3-49A5-B2B0-F3362633C809}" type="pres">
      <dgm:prSet presAssocID="{C65D7039-422A-437E-8362-E27D74C9E58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81722B3D-E4C9-4A9A-90D2-1B9461140206}" type="pres">
      <dgm:prSet presAssocID="{972A9043-8A03-41B8-8199-F8189538AD3B}" presName="thickLine" presStyleLbl="alignNode1" presStyleIdx="0" presStyleCnt="4"/>
      <dgm:spPr/>
    </dgm:pt>
    <dgm:pt modelId="{A125A871-EA1F-4CA6-BC3C-3ED2845C58DC}" type="pres">
      <dgm:prSet presAssocID="{972A9043-8A03-41B8-8199-F8189538AD3B}" presName="horz1" presStyleCnt="0"/>
      <dgm:spPr/>
    </dgm:pt>
    <dgm:pt modelId="{41AF438C-AD9E-4415-85FE-B677DD0E702C}" type="pres">
      <dgm:prSet presAssocID="{972A9043-8A03-41B8-8199-F8189538AD3B}" presName="tx1" presStyleLbl="revTx" presStyleIdx="0" presStyleCnt="4"/>
      <dgm:spPr/>
      <dgm:t>
        <a:bodyPr/>
        <a:lstStyle/>
        <a:p>
          <a:endParaRPr lang="fr-FR"/>
        </a:p>
      </dgm:t>
    </dgm:pt>
    <dgm:pt modelId="{C967275E-C66D-4BBD-80D4-66429127CE33}" type="pres">
      <dgm:prSet presAssocID="{972A9043-8A03-41B8-8199-F8189538AD3B}" presName="vert1" presStyleCnt="0"/>
      <dgm:spPr/>
    </dgm:pt>
    <dgm:pt modelId="{4DA9FAA6-5CCB-4CF9-83A4-BAC095F1A579}" type="pres">
      <dgm:prSet presAssocID="{E2958CF0-80A1-4942-856B-E75BDD7E35E4}" presName="thickLine" presStyleLbl="alignNode1" presStyleIdx="1" presStyleCnt="4"/>
      <dgm:spPr/>
    </dgm:pt>
    <dgm:pt modelId="{2C2B41C0-7534-49E3-B966-0E0D9ADE5720}" type="pres">
      <dgm:prSet presAssocID="{E2958CF0-80A1-4942-856B-E75BDD7E35E4}" presName="horz1" presStyleCnt="0"/>
      <dgm:spPr/>
    </dgm:pt>
    <dgm:pt modelId="{42B2B1A5-EABF-4896-B40E-649B464E5579}" type="pres">
      <dgm:prSet presAssocID="{E2958CF0-80A1-4942-856B-E75BDD7E35E4}" presName="tx1" presStyleLbl="revTx" presStyleIdx="1" presStyleCnt="4"/>
      <dgm:spPr/>
      <dgm:t>
        <a:bodyPr/>
        <a:lstStyle/>
        <a:p>
          <a:endParaRPr lang="fr-FR"/>
        </a:p>
      </dgm:t>
    </dgm:pt>
    <dgm:pt modelId="{42D99099-8002-4DAD-A22B-EEB327E49026}" type="pres">
      <dgm:prSet presAssocID="{E2958CF0-80A1-4942-856B-E75BDD7E35E4}" presName="vert1" presStyleCnt="0"/>
      <dgm:spPr/>
    </dgm:pt>
    <dgm:pt modelId="{57EA0D00-FD98-4158-A33A-3CB021FB9030}" type="pres">
      <dgm:prSet presAssocID="{1DDB4916-0B8A-4B37-8632-E774E04513FC}" presName="thickLine" presStyleLbl="alignNode1" presStyleIdx="2" presStyleCnt="4"/>
      <dgm:spPr/>
    </dgm:pt>
    <dgm:pt modelId="{2036D315-A983-4540-8DF3-31346C44392D}" type="pres">
      <dgm:prSet presAssocID="{1DDB4916-0B8A-4B37-8632-E774E04513FC}" presName="horz1" presStyleCnt="0"/>
      <dgm:spPr/>
    </dgm:pt>
    <dgm:pt modelId="{15FFD96C-AAB1-4B02-8E23-68F23B13FA6A}" type="pres">
      <dgm:prSet presAssocID="{1DDB4916-0B8A-4B37-8632-E774E04513FC}" presName="tx1" presStyleLbl="revTx" presStyleIdx="2" presStyleCnt="4"/>
      <dgm:spPr/>
      <dgm:t>
        <a:bodyPr/>
        <a:lstStyle/>
        <a:p>
          <a:endParaRPr lang="fr-FR"/>
        </a:p>
      </dgm:t>
    </dgm:pt>
    <dgm:pt modelId="{BD86970B-6F6B-4D39-AA08-87CD40F6504F}" type="pres">
      <dgm:prSet presAssocID="{1DDB4916-0B8A-4B37-8632-E774E04513FC}" presName="vert1" presStyleCnt="0"/>
      <dgm:spPr/>
    </dgm:pt>
    <dgm:pt modelId="{A54DE5A6-5829-4E23-9E46-7DF37F393653}" type="pres">
      <dgm:prSet presAssocID="{3BE08749-DD0A-4A87-8F0B-FA77E30817FA}" presName="thickLine" presStyleLbl="alignNode1" presStyleIdx="3" presStyleCnt="4"/>
      <dgm:spPr/>
    </dgm:pt>
    <dgm:pt modelId="{132B7A2A-4979-4296-B180-8A53DEE9567E}" type="pres">
      <dgm:prSet presAssocID="{3BE08749-DD0A-4A87-8F0B-FA77E30817FA}" presName="horz1" presStyleCnt="0"/>
      <dgm:spPr/>
    </dgm:pt>
    <dgm:pt modelId="{ED5246A8-08BC-4607-977C-7BA1472D9B77}" type="pres">
      <dgm:prSet presAssocID="{3BE08749-DD0A-4A87-8F0B-FA77E30817FA}" presName="tx1" presStyleLbl="revTx" presStyleIdx="3" presStyleCnt="4"/>
      <dgm:spPr/>
      <dgm:t>
        <a:bodyPr/>
        <a:lstStyle/>
        <a:p>
          <a:endParaRPr lang="fr-FR"/>
        </a:p>
      </dgm:t>
    </dgm:pt>
    <dgm:pt modelId="{E8DEC3EC-C4B2-471E-B680-64CBA433E97D}" type="pres">
      <dgm:prSet presAssocID="{3BE08749-DD0A-4A87-8F0B-FA77E30817FA}" presName="vert1" presStyleCnt="0"/>
      <dgm:spPr/>
    </dgm:pt>
  </dgm:ptLst>
  <dgm:cxnLst>
    <dgm:cxn modelId="{6CF07B17-2C3C-42FB-A965-DC7FC0C41A0A}" type="presOf" srcId="{E2958CF0-80A1-4942-856B-E75BDD7E35E4}" destId="{42B2B1A5-EABF-4896-B40E-649B464E5579}" srcOrd="0" destOrd="0" presId="urn:microsoft.com/office/officeart/2008/layout/LinedList"/>
    <dgm:cxn modelId="{FAF5B460-8716-4504-9170-FEB60F542327}" type="presOf" srcId="{3BE08749-DD0A-4A87-8F0B-FA77E30817FA}" destId="{ED5246A8-08BC-4607-977C-7BA1472D9B77}" srcOrd="0" destOrd="0" presId="urn:microsoft.com/office/officeart/2008/layout/LinedList"/>
    <dgm:cxn modelId="{0FAEDA81-D504-425D-9E41-D2FAC870849D}" type="presOf" srcId="{972A9043-8A03-41B8-8199-F8189538AD3B}" destId="{41AF438C-AD9E-4415-85FE-B677DD0E702C}" srcOrd="0" destOrd="0" presId="urn:microsoft.com/office/officeart/2008/layout/LinedList"/>
    <dgm:cxn modelId="{354A43E8-1180-4524-B5AD-903A2A0082CF}" type="presOf" srcId="{C65D7039-422A-437E-8362-E27D74C9E581}" destId="{1139C996-94C3-49A5-B2B0-F3362633C809}" srcOrd="0" destOrd="0" presId="urn:microsoft.com/office/officeart/2008/layout/LinedList"/>
    <dgm:cxn modelId="{99334AFB-E8FF-46BD-96E2-1145D6BF8DC8}" srcId="{C65D7039-422A-437E-8362-E27D74C9E581}" destId="{1DDB4916-0B8A-4B37-8632-E774E04513FC}" srcOrd="2" destOrd="0" parTransId="{000050E3-9CCB-4B4C-822F-104BB1D4531C}" sibTransId="{1A0D74D1-0B80-4A80-966B-EC8A23CDC61D}"/>
    <dgm:cxn modelId="{29E993C0-DB2E-4AD3-B398-14A47E10D8C7}" srcId="{C65D7039-422A-437E-8362-E27D74C9E581}" destId="{E2958CF0-80A1-4942-856B-E75BDD7E35E4}" srcOrd="1" destOrd="0" parTransId="{E9054FE3-AC08-434B-9184-3066150B3F8B}" sibTransId="{D8159342-E320-4392-A7FE-B741EF202F7E}"/>
    <dgm:cxn modelId="{C47991C8-0DAB-4A27-BF99-A91640E4A578}" type="presOf" srcId="{1DDB4916-0B8A-4B37-8632-E774E04513FC}" destId="{15FFD96C-AAB1-4B02-8E23-68F23B13FA6A}" srcOrd="0" destOrd="0" presId="urn:microsoft.com/office/officeart/2008/layout/LinedList"/>
    <dgm:cxn modelId="{E8EE4AE3-3284-43AB-B92F-0B1836AB3960}" srcId="{C65D7039-422A-437E-8362-E27D74C9E581}" destId="{3BE08749-DD0A-4A87-8F0B-FA77E30817FA}" srcOrd="3" destOrd="0" parTransId="{4D0D68FC-6D48-4B9C-BBE6-66531FA822E6}" sibTransId="{08BEF696-FAF7-41FB-81F7-8DCF574B4BD5}"/>
    <dgm:cxn modelId="{705714F2-50E8-4788-828C-89F58310F59D}" srcId="{C65D7039-422A-437E-8362-E27D74C9E581}" destId="{972A9043-8A03-41B8-8199-F8189538AD3B}" srcOrd="0" destOrd="0" parTransId="{D1370A6C-16FF-4EB7-9360-F7FE009212FC}" sibTransId="{285202D9-D8A0-4C99-9D46-D141E2A6926A}"/>
    <dgm:cxn modelId="{BFF40984-13EA-46A9-BA78-063E48E7D378}" type="presParOf" srcId="{1139C996-94C3-49A5-B2B0-F3362633C809}" destId="{81722B3D-E4C9-4A9A-90D2-1B9461140206}" srcOrd="0" destOrd="0" presId="urn:microsoft.com/office/officeart/2008/layout/LinedList"/>
    <dgm:cxn modelId="{E251D652-B3EA-431A-9424-F8AF1F28ED38}" type="presParOf" srcId="{1139C996-94C3-49A5-B2B0-F3362633C809}" destId="{A125A871-EA1F-4CA6-BC3C-3ED2845C58DC}" srcOrd="1" destOrd="0" presId="urn:microsoft.com/office/officeart/2008/layout/LinedList"/>
    <dgm:cxn modelId="{44184E96-8F9A-4C29-B1EB-0D0C0D22512C}" type="presParOf" srcId="{A125A871-EA1F-4CA6-BC3C-3ED2845C58DC}" destId="{41AF438C-AD9E-4415-85FE-B677DD0E702C}" srcOrd="0" destOrd="0" presId="urn:microsoft.com/office/officeart/2008/layout/LinedList"/>
    <dgm:cxn modelId="{045A2A22-5D1A-4F44-BC23-4100794C5A4C}" type="presParOf" srcId="{A125A871-EA1F-4CA6-BC3C-3ED2845C58DC}" destId="{C967275E-C66D-4BBD-80D4-66429127CE33}" srcOrd="1" destOrd="0" presId="urn:microsoft.com/office/officeart/2008/layout/LinedList"/>
    <dgm:cxn modelId="{6BBA7B21-A8CA-478D-A68E-0408C5CCECC1}" type="presParOf" srcId="{1139C996-94C3-49A5-B2B0-F3362633C809}" destId="{4DA9FAA6-5CCB-4CF9-83A4-BAC095F1A579}" srcOrd="2" destOrd="0" presId="urn:microsoft.com/office/officeart/2008/layout/LinedList"/>
    <dgm:cxn modelId="{59C5C888-423A-442D-B105-EFBA2A270329}" type="presParOf" srcId="{1139C996-94C3-49A5-B2B0-F3362633C809}" destId="{2C2B41C0-7534-49E3-B966-0E0D9ADE5720}" srcOrd="3" destOrd="0" presId="urn:microsoft.com/office/officeart/2008/layout/LinedList"/>
    <dgm:cxn modelId="{98F2E332-2465-46A8-A4E1-9B944E6C3696}" type="presParOf" srcId="{2C2B41C0-7534-49E3-B966-0E0D9ADE5720}" destId="{42B2B1A5-EABF-4896-B40E-649B464E5579}" srcOrd="0" destOrd="0" presId="urn:microsoft.com/office/officeart/2008/layout/LinedList"/>
    <dgm:cxn modelId="{47564580-B8ED-46FF-AACD-4251955DB13B}" type="presParOf" srcId="{2C2B41C0-7534-49E3-B966-0E0D9ADE5720}" destId="{42D99099-8002-4DAD-A22B-EEB327E49026}" srcOrd="1" destOrd="0" presId="urn:microsoft.com/office/officeart/2008/layout/LinedList"/>
    <dgm:cxn modelId="{5BFDC17A-0B55-447C-9286-8D6754771824}" type="presParOf" srcId="{1139C996-94C3-49A5-B2B0-F3362633C809}" destId="{57EA0D00-FD98-4158-A33A-3CB021FB9030}" srcOrd="4" destOrd="0" presId="urn:microsoft.com/office/officeart/2008/layout/LinedList"/>
    <dgm:cxn modelId="{4402BB14-88A3-48B7-9679-BBA11AE5819E}" type="presParOf" srcId="{1139C996-94C3-49A5-B2B0-F3362633C809}" destId="{2036D315-A983-4540-8DF3-31346C44392D}" srcOrd="5" destOrd="0" presId="urn:microsoft.com/office/officeart/2008/layout/LinedList"/>
    <dgm:cxn modelId="{A7D6F167-F628-4869-8815-CF4CF43EDE5A}" type="presParOf" srcId="{2036D315-A983-4540-8DF3-31346C44392D}" destId="{15FFD96C-AAB1-4B02-8E23-68F23B13FA6A}" srcOrd="0" destOrd="0" presId="urn:microsoft.com/office/officeart/2008/layout/LinedList"/>
    <dgm:cxn modelId="{8DB820B6-1267-40F6-9220-6C9DB2DDF1CE}" type="presParOf" srcId="{2036D315-A983-4540-8DF3-31346C44392D}" destId="{BD86970B-6F6B-4D39-AA08-87CD40F6504F}" srcOrd="1" destOrd="0" presId="urn:microsoft.com/office/officeart/2008/layout/LinedList"/>
    <dgm:cxn modelId="{7CBDC85B-3205-4A71-86BE-673929F2FCDB}" type="presParOf" srcId="{1139C996-94C3-49A5-B2B0-F3362633C809}" destId="{A54DE5A6-5829-4E23-9E46-7DF37F393653}" srcOrd="6" destOrd="0" presId="urn:microsoft.com/office/officeart/2008/layout/LinedList"/>
    <dgm:cxn modelId="{A836E73B-7790-4AE6-9E70-ECECA4C3D8E3}" type="presParOf" srcId="{1139C996-94C3-49A5-B2B0-F3362633C809}" destId="{132B7A2A-4979-4296-B180-8A53DEE9567E}" srcOrd="7" destOrd="0" presId="urn:microsoft.com/office/officeart/2008/layout/LinedList"/>
    <dgm:cxn modelId="{44EBF198-6961-4EB4-AADF-DAF85A32F724}" type="presParOf" srcId="{132B7A2A-4979-4296-B180-8A53DEE9567E}" destId="{ED5246A8-08BC-4607-977C-7BA1472D9B77}" srcOrd="0" destOrd="0" presId="urn:microsoft.com/office/officeart/2008/layout/LinedList"/>
    <dgm:cxn modelId="{FFD7FF6A-028D-494F-90A1-1972D11D129A}" type="presParOf" srcId="{132B7A2A-4979-4296-B180-8A53DEE9567E}" destId="{E8DEC3EC-C4B2-471E-B680-64CBA433E97D}" srcOrd="1" destOrd="0" presId="urn:microsoft.com/office/officeart/2008/layout/LinedList"/>
  </dgm:cxnLst>
  <dgm:bg>
    <a:solidFill>
      <a:schemeClr val="bg1"/>
    </a:solidFill>
  </dgm:bg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B83973-7083-43E8-9264-508709C8C29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6FE170D-5C94-40B2-8D57-109A0C7874FB}">
      <dgm:prSet phldrT="[Text]" custT="1"/>
      <dgm:spPr>
        <a:solidFill>
          <a:schemeClr val="tx2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/>
          </a:r>
          <a:br>
            <a:rPr lang="en-US" sz="1800" b="1" noProof="0" dirty="0" smtClean="0"/>
          </a:br>
          <a:r>
            <a:rPr lang="en-US" sz="1800" b="1" noProof="0" dirty="0" smtClean="0"/>
            <a:t>The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Islamic</a:t>
          </a:r>
          <a:br>
            <a:rPr lang="en-US" sz="1800" b="1" noProof="0" dirty="0" smtClean="0"/>
          </a:br>
          <a:r>
            <a:rPr lang="en-US" sz="1800" b="1" noProof="0" dirty="0" smtClean="0"/>
            <a:t>Republic’s </a:t>
          </a:r>
          <a:br>
            <a:rPr lang="en-US" sz="1800" b="1" noProof="0" dirty="0" smtClean="0"/>
          </a:br>
          <a:r>
            <a:rPr lang="en-US" sz="1800" b="1" noProof="0" dirty="0" smtClean="0"/>
            <a:t>ideological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nature</a:t>
          </a:r>
          <a:endParaRPr lang="en-US" sz="1800" b="1" noProof="0" dirty="0"/>
        </a:p>
      </dgm:t>
    </dgm:pt>
    <dgm:pt modelId="{7D8E8A64-44FF-45CF-A807-881FB1AB9716}" type="parTrans" cxnId="{64B0188A-36F4-4995-9772-7F30C688CEBF}">
      <dgm:prSet/>
      <dgm:spPr/>
      <dgm:t>
        <a:bodyPr/>
        <a:lstStyle/>
        <a:p>
          <a:endParaRPr lang="en-US" noProof="0" dirty="0"/>
        </a:p>
      </dgm:t>
    </dgm:pt>
    <dgm:pt modelId="{90CBC9FE-76CE-462C-AD75-9D18682F275D}" type="sibTrans" cxnId="{64B0188A-36F4-4995-9772-7F30C688CEBF}">
      <dgm:prSet/>
      <dgm:spPr/>
      <dgm:t>
        <a:bodyPr/>
        <a:lstStyle/>
        <a:p>
          <a:endParaRPr lang="en-US" noProof="0" dirty="0"/>
        </a:p>
      </dgm:t>
    </dgm:pt>
    <dgm:pt modelId="{2B3CFC08-6B1A-4E7D-B5EF-DE8CF3E4AF28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Macro-economic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and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financial instability </a:t>
          </a:r>
          <a:endParaRPr lang="en-US" sz="1800" b="1" noProof="0" dirty="0"/>
        </a:p>
      </dgm:t>
    </dgm:pt>
    <dgm:pt modelId="{5B89D769-25C7-44D1-BF0D-0F4AAFEA4086}" type="parTrans" cxnId="{20EE91DB-30A1-4568-A9EC-8FE3F714EC7B}">
      <dgm:prSet/>
      <dgm:spPr/>
      <dgm:t>
        <a:bodyPr/>
        <a:lstStyle/>
        <a:p>
          <a:endParaRPr lang="en-US" noProof="0" dirty="0"/>
        </a:p>
      </dgm:t>
    </dgm:pt>
    <dgm:pt modelId="{E7608671-A8FD-4361-8E3E-1DE7D1DA04DD}" type="sibTrans" cxnId="{20EE91DB-30A1-4568-A9EC-8FE3F714EC7B}">
      <dgm:prSet/>
      <dgm:spPr/>
      <dgm:t>
        <a:bodyPr/>
        <a:lstStyle/>
        <a:p>
          <a:endParaRPr lang="en-US" noProof="0" dirty="0"/>
        </a:p>
      </dgm:t>
    </dgm:pt>
    <dgm:pt modelId="{582F96D1-6921-4C26-A59B-EA5E3BE967A0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G</a:t>
          </a:r>
          <a:r>
            <a:rPr lang="en-US" sz="1800" b="1" baseline="0" noProof="0" dirty="0" smtClean="0"/>
            <a:t>eopolitical tensions</a:t>
          </a:r>
          <a:endParaRPr lang="en-US" sz="1800" b="1" noProof="0" dirty="0"/>
        </a:p>
      </dgm:t>
    </dgm:pt>
    <dgm:pt modelId="{11C31E9B-3F16-47CB-BD4E-68DF7CA8847F}" type="parTrans" cxnId="{959A0014-E86E-4984-8BE2-85BAAC45D2A9}">
      <dgm:prSet/>
      <dgm:spPr/>
      <dgm:t>
        <a:bodyPr/>
        <a:lstStyle/>
        <a:p>
          <a:endParaRPr lang="en-US" noProof="0" dirty="0"/>
        </a:p>
      </dgm:t>
    </dgm:pt>
    <dgm:pt modelId="{FAD157FD-489B-4618-95DD-95AFF04973B0}" type="sibTrans" cxnId="{959A0014-E86E-4984-8BE2-85BAAC45D2A9}">
      <dgm:prSet/>
      <dgm:spPr/>
      <dgm:t>
        <a:bodyPr/>
        <a:lstStyle/>
        <a:p>
          <a:endParaRPr lang="en-US" noProof="0" dirty="0"/>
        </a:p>
      </dgm:t>
    </dgm:pt>
    <dgm:pt modelId="{D1095785-5828-4875-81AF-C343DA6F09D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Misinformation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and </a:t>
          </a:r>
        </a:p>
        <a:p>
          <a:pPr>
            <a:spcAft>
              <a:spcPts val="0"/>
            </a:spcAft>
          </a:pPr>
          <a:r>
            <a:rPr lang="en-US" sz="1800" b="1" noProof="0" dirty="0" smtClean="0"/>
            <a:t>communication challenges</a:t>
          </a:r>
          <a:endParaRPr lang="en-US" sz="1800" b="1" noProof="0" dirty="0"/>
        </a:p>
      </dgm:t>
    </dgm:pt>
    <dgm:pt modelId="{24A06FFE-3A41-4B04-961B-5507D787B66D}" type="parTrans" cxnId="{B6DBC54B-4799-491C-B3EC-BEC624FCD497}">
      <dgm:prSet/>
      <dgm:spPr/>
      <dgm:t>
        <a:bodyPr/>
        <a:lstStyle/>
        <a:p>
          <a:endParaRPr lang="en-US" noProof="0" dirty="0"/>
        </a:p>
      </dgm:t>
    </dgm:pt>
    <dgm:pt modelId="{19F5B8C6-211C-49B9-B1D7-764936FF6C6A}" type="sibTrans" cxnId="{B6DBC54B-4799-491C-B3EC-BEC624FCD497}">
      <dgm:prSet/>
      <dgm:spPr/>
      <dgm:t>
        <a:bodyPr/>
        <a:lstStyle/>
        <a:p>
          <a:endParaRPr lang="en-US" noProof="0" dirty="0"/>
        </a:p>
      </dgm:t>
    </dgm:pt>
    <dgm:pt modelId="{1BC03C05-A199-4211-BECA-4BFE8DFBDA58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800" b="1" noProof="0" dirty="0" smtClean="0"/>
            <a:t>Legal complexities</a:t>
          </a:r>
          <a:endParaRPr lang="en-US" sz="1800" b="1" noProof="0" dirty="0"/>
        </a:p>
      </dgm:t>
    </dgm:pt>
    <dgm:pt modelId="{F44A9BF5-27AA-44F7-A225-7777415E2330}" type="parTrans" cxnId="{E1B2B321-96B7-4808-9575-090A9BA82BED}">
      <dgm:prSet/>
      <dgm:spPr/>
      <dgm:t>
        <a:bodyPr/>
        <a:lstStyle/>
        <a:p>
          <a:endParaRPr lang="en-US" noProof="0" dirty="0"/>
        </a:p>
      </dgm:t>
    </dgm:pt>
    <dgm:pt modelId="{9123888A-34E8-4EE5-8996-6F5FF4C09CED}" type="sibTrans" cxnId="{E1B2B321-96B7-4808-9575-090A9BA82BED}">
      <dgm:prSet/>
      <dgm:spPr/>
      <dgm:t>
        <a:bodyPr/>
        <a:lstStyle/>
        <a:p>
          <a:endParaRPr lang="en-US" noProof="0" dirty="0"/>
        </a:p>
      </dgm:t>
    </dgm:pt>
    <dgm:pt modelId="{39014005-1E4B-4193-93BC-36E172D801C7}" type="pres">
      <dgm:prSet presAssocID="{02B83973-7083-43E8-9264-508709C8C293}" presName="Name0" presStyleCnt="0">
        <dgm:presLayoutVars>
          <dgm:dir/>
          <dgm:animLvl val="lvl"/>
          <dgm:resizeHandles val="exact"/>
        </dgm:presLayoutVars>
      </dgm:prSet>
      <dgm:spPr/>
    </dgm:pt>
    <dgm:pt modelId="{95D956B6-95DF-4297-80B3-C0E3233143C4}" type="pres">
      <dgm:prSet presAssocID="{86FE170D-5C94-40B2-8D57-109A0C7874FB}" presName="Name8" presStyleCnt="0"/>
      <dgm:spPr/>
    </dgm:pt>
    <dgm:pt modelId="{F95293C2-557D-4158-90F8-B550B57A8FD3}" type="pres">
      <dgm:prSet presAssocID="{86FE170D-5C94-40B2-8D57-109A0C7874FB}" presName="level" presStyleLbl="node1" presStyleIdx="0" presStyleCnt="5" custScaleX="97322" custLinFactNeighborX="115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769CDD-446E-4826-ACAD-42C1866921DA}" type="pres">
      <dgm:prSet presAssocID="{86FE170D-5C94-40B2-8D57-109A0C7874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924C88-DF38-497B-8E60-A33C8EE06820}" type="pres">
      <dgm:prSet presAssocID="{2B3CFC08-6B1A-4E7D-B5EF-DE8CF3E4AF28}" presName="Name8" presStyleCnt="0"/>
      <dgm:spPr/>
    </dgm:pt>
    <dgm:pt modelId="{271ACE3F-A4FA-442A-87F8-8F2D74BF2ACF}" type="pres">
      <dgm:prSet presAssocID="{2B3CFC08-6B1A-4E7D-B5EF-DE8CF3E4AF28}" presName="level" presStyleLbl="node1" presStyleIdx="1" presStyleCnt="5" custScaleX="98068" custScaleY="54143" custLinFactNeighborX="1039" custLinFactNeighborY="2007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A330994-3B4E-437A-A689-6ECAC630AF8C}" type="pres">
      <dgm:prSet presAssocID="{2B3CFC08-6B1A-4E7D-B5EF-DE8CF3E4AF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85418C-0DFA-45CD-9457-E88623951B5A}" type="pres">
      <dgm:prSet presAssocID="{582F96D1-6921-4C26-A59B-EA5E3BE967A0}" presName="Name8" presStyleCnt="0"/>
      <dgm:spPr/>
    </dgm:pt>
    <dgm:pt modelId="{911060E2-C873-469A-954A-EE2AAADBA15E}" type="pres">
      <dgm:prSet presAssocID="{582F96D1-6921-4C26-A59B-EA5E3BE967A0}" presName="level" presStyleLbl="node1" presStyleIdx="2" presStyleCnt="5" custScaleX="97368" custScaleY="40295" custLinFactNeighborX="865" custLinFactNeighborY="201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0C9D26-E711-4976-8F97-02F8684C1448}" type="pres">
      <dgm:prSet presAssocID="{582F96D1-6921-4C26-A59B-EA5E3BE967A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694554-6450-4A82-858D-B0391CF48AEA}" type="pres">
      <dgm:prSet presAssocID="{1BC03C05-A199-4211-BECA-4BFE8DFBDA58}" presName="Name8" presStyleCnt="0"/>
      <dgm:spPr/>
    </dgm:pt>
    <dgm:pt modelId="{63CFCBFE-C16F-4466-B3F8-1477660DD281}" type="pres">
      <dgm:prSet presAssocID="{1BC03C05-A199-4211-BECA-4BFE8DFBDA58}" presName="level" presStyleLbl="node1" presStyleIdx="3" presStyleCnt="5" custScaleX="98284" custScaleY="52924" custLinFactNeighborX="870" custLinFactNeighborY="121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943E5E-8BC0-49A7-AA1E-D8F768C85504}" type="pres">
      <dgm:prSet presAssocID="{1BC03C05-A199-4211-BECA-4BFE8DFBDA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8E608D-7F49-4F19-9EAB-BB01244D183E}" type="pres">
      <dgm:prSet presAssocID="{D1095785-5828-4875-81AF-C343DA6F09D2}" presName="Name8" presStyleCnt="0"/>
      <dgm:spPr/>
    </dgm:pt>
    <dgm:pt modelId="{3A83AD08-753D-49DE-A70A-733B08DC3322}" type="pres">
      <dgm:prSet presAssocID="{D1095785-5828-4875-81AF-C343DA6F09D2}" presName="level" presStyleLbl="node1" presStyleIdx="4" presStyleCnt="5" custScaleX="97411" custScaleY="49322" custLinFactNeighborX="922" custLinFactNeighborY="390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6C33B7-AD3E-44BE-8298-38BAC8AFF1ED}" type="pres">
      <dgm:prSet presAssocID="{D1095785-5828-4875-81AF-C343DA6F09D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1946E8-C5B1-460F-B05B-0B3853CAE78E}" type="presOf" srcId="{582F96D1-6921-4C26-A59B-EA5E3BE967A0}" destId="{AF0C9D26-E711-4976-8F97-02F8684C1448}" srcOrd="1" destOrd="0" presId="urn:microsoft.com/office/officeart/2005/8/layout/pyramid1"/>
    <dgm:cxn modelId="{D022CC59-759F-4F55-A06E-9A3C1173CA39}" type="presOf" srcId="{1BC03C05-A199-4211-BECA-4BFE8DFBDA58}" destId="{63CFCBFE-C16F-4466-B3F8-1477660DD281}" srcOrd="0" destOrd="0" presId="urn:microsoft.com/office/officeart/2005/8/layout/pyramid1"/>
    <dgm:cxn modelId="{959A0014-E86E-4984-8BE2-85BAAC45D2A9}" srcId="{02B83973-7083-43E8-9264-508709C8C293}" destId="{582F96D1-6921-4C26-A59B-EA5E3BE967A0}" srcOrd="2" destOrd="0" parTransId="{11C31E9B-3F16-47CB-BD4E-68DF7CA8847F}" sibTransId="{FAD157FD-489B-4618-95DD-95AFF04973B0}"/>
    <dgm:cxn modelId="{B6DBC54B-4799-491C-B3EC-BEC624FCD497}" srcId="{02B83973-7083-43E8-9264-508709C8C293}" destId="{D1095785-5828-4875-81AF-C343DA6F09D2}" srcOrd="4" destOrd="0" parTransId="{24A06FFE-3A41-4B04-961B-5507D787B66D}" sibTransId="{19F5B8C6-211C-49B9-B1D7-764936FF6C6A}"/>
    <dgm:cxn modelId="{97784CF0-CB5E-4136-8E81-F0ED8472362D}" type="presOf" srcId="{D1095785-5828-4875-81AF-C343DA6F09D2}" destId="{3A83AD08-753D-49DE-A70A-733B08DC3322}" srcOrd="0" destOrd="0" presId="urn:microsoft.com/office/officeart/2005/8/layout/pyramid1"/>
    <dgm:cxn modelId="{E1B2B321-96B7-4808-9575-090A9BA82BED}" srcId="{02B83973-7083-43E8-9264-508709C8C293}" destId="{1BC03C05-A199-4211-BECA-4BFE8DFBDA58}" srcOrd="3" destOrd="0" parTransId="{F44A9BF5-27AA-44F7-A225-7777415E2330}" sibTransId="{9123888A-34E8-4EE5-8996-6F5FF4C09CED}"/>
    <dgm:cxn modelId="{6A1FEAA8-92A5-414D-85B9-F23228EA7E11}" type="presOf" srcId="{86FE170D-5C94-40B2-8D57-109A0C7874FB}" destId="{55769CDD-446E-4826-ACAD-42C1866921DA}" srcOrd="1" destOrd="0" presId="urn:microsoft.com/office/officeart/2005/8/layout/pyramid1"/>
    <dgm:cxn modelId="{A502712A-1733-40DE-962C-7176ECAEFC48}" type="presOf" srcId="{2B3CFC08-6B1A-4E7D-B5EF-DE8CF3E4AF28}" destId="{271ACE3F-A4FA-442A-87F8-8F2D74BF2ACF}" srcOrd="0" destOrd="0" presId="urn:microsoft.com/office/officeart/2005/8/layout/pyramid1"/>
    <dgm:cxn modelId="{B8143C45-0943-44B0-B85E-003524E9CB73}" type="presOf" srcId="{02B83973-7083-43E8-9264-508709C8C293}" destId="{39014005-1E4B-4193-93BC-36E172D801C7}" srcOrd="0" destOrd="0" presId="urn:microsoft.com/office/officeart/2005/8/layout/pyramid1"/>
    <dgm:cxn modelId="{20EE91DB-30A1-4568-A9EC-8FE3F714EC7B}" srcId="{02B83973-7083-43E8-9264-508709C8C293}" destId="{2B3CFC08-6B1A-4E7D-B5EF-DE8CF3E4AF28}" srcOrd="1" destOrd="0" parTransId="{5B89D769-25C7-44D1-BF0D-0F4AAFEA4086}" sibTransId="{E7608671-A8FD-4361-8E3E-1DE7D1DA04DD}"/>
    <dgm:cxn modelId="{9250BF60-9F74-4D42-9D1B-15C94009F40E}" type="presOf" srcId="{2B3CFC08-6B1A-4E7D-B5EF-DE8CF3E4AF28}" destId="{BA330994-3B4E-437A-A689-6ECAC630AF8C}" srcOrd="1" destOrd="0" presId="urn:microsoft.com/office/officeart/2005/8/layout/pyramid1"/>
    <dgm:cxn modelId="{A70160DB-E1DC-450E-9335-659B8A45CFFA}" type="presOf" srcId="{86FE170D-5C94-40B2-8D57-109A0C7874FB}" destId="{F95293C2-557D-4158-90F8-B550B57A8FD3}" srcOrd="0" destOrd="0" presId="urn:microsoft.com/office/officeart/2005/8/layout/pyramid1"/>
    <dgm:cxn modelId="{CA951EF8-2048-44D8-8074-9802B5845E22}" type="presOf" srcId="{D1095785-5828-4875-81AF-C343DA6F09D2}" destId="{B56C33B7-AD3E-44BE-8298-38BAC8AFF1ED}" srcOrd="1" destOrd="0" presId="urn:microsoft.com/office/officeart/2005/8/layout/pyramid1"/>
    <dgm:cxn modelId="{70A381BD-CB1A-486F-B51B-DE8DC7283808}" type="presOf" srcId="{582F96D1-6921-4C26-A59B-EA5E3BE967A0}" destId="{911060E2-C873-469A-954A-EE2AAADBA15E}" srcOrd="0" destOrd="0" presId="urn:microsoft.com/office/officeart/2005/8/layout/pyramid1"/>
    <dgm:cxn modelId="{64B0188A-36F4-4995-9772-7F30C688CEBF}" srcId="{02B83973-7083-43E8-9264-508709C8C293}" destId="{86FE170D-5C94-40B2-8D57-109A0C7874FB}" srcOrd="0" destOrd="0" parTransId="{7D8E8A64-44FF-45CF-A807-881FB1AB9716}" sibTransId="{90CBC9FE-76CE-462C-AD75-9D18682F275D}"/>
    <dgm:cxn modelId="{01359A10-4897-43C6-8BBD-1891FC9A907B}" type="presOf" srcId="{1BC03C05-A199-4211-BECA-4BFE8DFBDA58}" destId="{48943E5E-8BC0-49A7-AA1E-D8F768C85504}" srcOrd="1" destOrd="0" presId="urn:microsoft.com/office/officeart/2005/8/layout/pyramid1"/>
    <dgm:cxn modelId="{369144D8-3DA7-41D8-8836-1697952FA10D}" type="presParOf" srcId="{39014005-1E4B-4193-93BC-36E172D801C7}" destId="{95D956B6-95DF-4297-80B3-C0E3233143C4}" srcOrd="0" destOrd="0" presId="urn:microsoft.com/office/officeart/2005/8/layout/pyramid1"/>
    <dgm:cxn modelId="{23296CAC-07B0-428E-B115-B9C54363B09A}" type="presParOf" srcId="{95D956B6-95DF-4297-80B3-C0E3233143C4}" destId="{F95293C2-557D-4158-90F8-B550B57A8FD3}" srcOrd="0" destOrd="0" presId="urn:microsoft.com/office/officeart/2005/8/layout/pyramid1"/>
    <dgm:cxn modelId="{B7CFF403-5252-421B-B75D-E00DBC43CEE7}" type="presParOf" srcId="{95D956B6-95DF-4297-80B3-C0E3233143C4}" destId="{55769CDD-446E-4826-ACAD-42C1866921DA}" srcOrd="1" destOrd="0" presId="urn:microsoft.com/office/officeart/2005/8/layout/pyramid1"/>
    <dgm:cxn modelId="{A2923CD2-8814-476C-8795-7AB354429C1F}" type="presParOf" srcId="{39014005-1E4B-4193-93BC-36E172D801C7}" destId="{0B924C88-DF38-497B-8E60-A33C8EE06820}" srcOrd="1" destOrd="0" presId="urn:microsoft.com/office/officeart/2005/8/layout/pyramid1"/>
    <dgm:cxn modelId="{AEF2F9AA-75C3-4350-AA4B-E9941AE7422F}" type="presParOf" srcId="{0B924C88-DF38-497B-8E60-A33C8EE06820}" destId="{271ACE3F-A4FA-442A-87F8-8F2D74BF2ACF}" srcOrd="0" destOrd="0" presId="urn:microsoft.com/office/officeart/2005/8/layout/pyramid1"/>
    <dgm:cxn modelId="{7B90CF68-3697-405B-AC8F-B4BABF9C302F}" type="presParOf" srcId="{0B924C88-DF38-497B-8E60-A33C8EE06820}" destId="{BA330994-3B4E-437A-A689-6ECAC630AF8C}" srcOrd="1" destOrd="0" presId="urn:microsoft.com/office/officeart/2005/8/layout/pyramid1"/>
    <dgm:cxn modelId="{7F745090-95A7-4480-82B6-E9B37D5546B0}" type="presParOf" srcId="{39014005-1E4B-4193-93BC-36E172D801C7}" destId="{1785418C-0DFA-45CD-9457-E88623951B5A}" srcOrd="2" destOrd="0" presId="urn:microsoft.com/office/officeart/2005/8/layout/pyramid1"/>
    <dgm:cxn modelId="{F0C79DF2-7FCA-4B76-AC28-9D13F72A16E3}" type="presParOf" srcId="{1785418C-0DFA-45CD-9457-E88623951B5A}" destId="{911060E2-C873-469A-954A-EE2AAADBA15E}" srcOrd="0" destOrd="0" presId="urn:microsoft.com/office/officeart/2005/8/layout/pyramid1"/>
    <dgm:cxn modelId="{D6840AC9-BD02-4170-B0CB-DF1E65CA2096}" type="presParOf" srcId="{1785418C-0DFA-45CD-9457-E88623951B5A}" destId="{AF0C9D26-E711-4976-8F97-02F8684C1448}" srcOrd="1" destOrd="0" presId="urn:microsoft.com/office/officeart/2005/8/layout/pyramid1"/>
    <dgm:cxn modelId="{69AC8E6C-089C-4A23-814D-EA7A021B31C5}" type="presParOf" srcId="{39014005-1E4B-4193-93BC-36E172D801C7}" destId="{56694554-6450-4A82-858D-B0391CF48AEA}" srcOrd="3" destOrd="0" presId="urn:microsoft.com/office/officeart/2005/8/layout/pyramid1"/>
    <dgm:cxn modelId="{2E9ECD8E-A0B9-471A-B69E-B56F6FB77630}" type="presParOf" srcId="{56694554-6450-4A82-858D-B0391CF48AEA}" destId="{63CFCBFE-C16F-4466-B3F8-1477660DD281}" srcOrd="0" destOrd="0" presId="urn:microsoft.com/office/officeart/2005/8/layout/pyramid1"/>
    <dgm:cxn modelId="{EE1D474C-6843-4600-BEE2-587A0728DC1C}" type="presParOf" srcId="{56694554-6450-4A82-858D-B0391CF48AEA}" destId="{48943E5E-8BC0-49A7-AA1E-D8F768C85504}" srcOrd="1" destOrd="0" presId="urn:microsoft.com/office/officeart/2005/8/layout/pyramid1"/>
    <dgm:cxn modelId="{7C4FA6D4-91C3-4300-80DC-490E931F932D}" type="presParOf" srcId="{39014005-1E4B-4193-93BC-36E172D801C7}" destId="{728E608D-7F49-4F19-9EAB-BB01244D183E}" srcOrd="4" destOrd="0" presId="urn:microsoft.com/office/officeart/2005/8/layout/pyramid1"/>
    <dgm:cxn modelId="{F5EEF087-61AD-4307-ADED-DBA12DBF4165}" type="presParOf" srcId="{728E608D-7F49-4F19-9EAB-BB01244D183E}" destId="{3A83AD08-753D-49DE-A70A-733B08DC3322}" srcOrd="0" destOrd="0" presId="urn:microsoft.com/office/officeart/2005/8/layout/pyramid1"/>
    <dgm:cxn modelId="{3710943D-5879-4E9B-9C42-CC40BFDF94B4}" type="presParOf" srcId="{728E608D-7F49-4F19-9EAB-BB01244D183E}" destId="{B56C33B7-AD3E-44BE-8298-38BAC8AFF1E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4CD49-8FBD-4DC0-AEE1-C47FC9D72B8D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0A14709E-7C2E-4C06-B20F-8ACAFB2E5D6D}">
      <dgm:prSet/>
      <dgm:spPr/>
      <dgm:t>
        <a:bodyPr/>
        <a:lstStyle/>
        <a:p>
          <a:r>
            <a:rPr lang="fr-FR" b="1"/>
            <a:t>Gestion du changement  de l’intérieur </a:t>
          </a:r>
          <a:r>
            <a:rPr lang="fr-FR"/>
            <a:t>par les leaders du régime : Un changement constitutionnel , Un effondrement monumental et soudain du système de l’intérieur , Un coup d’état assumé ou rampant des gardiens de la révolution </a:t>
          </a:r>
          <a:endParaRPr lang="en-US"/>
        </a:p>
      </dgm:t>
    </dgm:pt>
    <dgm:pt modelId="{076D6D10-0B71-47ED-B2FE-5F57F475D167}" type="parTrans" cxnId="{5557D0FE-290C-4020-AA71-35732309FB87}">
      <dgm:prSet/>
      <dgm:spPr/>
      <dgm:t>
        <a:bodyPr/>
        <a:lstStyle/>
        <a:p>
          <a:endParaRPr lang="en-US"/>
        </a:p>
      </dgm:t>
    </dgm:pt>
    <dgm:pt modelId="{1FC6A673-EB2C-4B1B-9ACC-D92E81DB5DFC}" type="sibTrans" cxnId="{5557D0FE-290C-4020-AA71-35732309FB87}">
      <dgm:prSet/>
      <dgm:spPr/>
      <dgm:t>
        <a:bodyPr/>
        <a:lstStyle/>
        <a:p>
          <a:endParaRPr lang="en-US"/>
        </a:p>
      </dgm:t>
    </dgm:pt>
    <dgm:pt modelId="{CA2D16DE-AD82-43EC-ACB9-8B0815FD92B3}">
      <dgm:prSet/>
      <dgm:spPr/>
      <dgm:t>
        <a:bodyPr/>
        <a:lstStyle/>
        <a:p>
          <a:r>
            <a:rPr lang="fr-FR"/>
            <a:t>l’aile ultra conservateur: De liquidation institutionnel des réformateurs et le renforcement des ultra conservateur à la nécessité d’un président militaire</a:t>
          </a:r>
          <a:endParaRPr lang="en-US"/>
        </a:p>
      </dgm:t>
    </dgm:pt>
    <dgm:pt modelId="{ECD98297-C82E-40B1-94AB-45976CE3D23B}" type="parTrans" cxnId="{BAAD8049-2C5B-43C4-B30F-F069517B82DA}">
      <dgm:prSet/>
      <dgm:spPr/>
      <dgm:t>
        <a:bodyPr/>
        <a:lstStyle/>
        <a:p>
          <a:endParaRPr lang="en-US"/>
        </a:p>
      </dgm:t>
    </dgm:pt>
    <dgm:pt modelId="{A90C6227-5897-4BC0-AE1F-D8E07B715485}" type="sibTrans" cxnId="{BAAD8049-2C5B-43C4-B30F-F069517B82DA}">
      <dgm:prSet/>
      <dgm:spPr/>
      <dgm:t>
        <a:bodyPr/>
        <a:lstStyle/>
        <a:p>
          <a:endParaRPr lang="en-US"/>
        </a:p>
      </dgm:t>
    </dgm:pt>
    <dgm:pt modelId="{BDEE80CC-5707-4C4D-8B82-53DCE9224933}">
      <dgm:prSet/>
      <dgm:spPr/>
      <dgm:t>
        <a:bodyPr/>
        <a:lstStyle/>
        <a:p>
          <a:r>
            <a:rPr lang="fr-FR"/>
            <a:t>L’aile « réformateur », affaiblissement électorale pour la promesse non tenue de JCPOA et la recherche d’un compromis avec les conservateurs </a:t>
          </a:r>
          <a:endParaRPr lang="en-US"/>
        </a:p>
      </dgm:t>
    </dgm:pt>
    <dgm:pt modelId="{4ECE1857-151B-4B6D-B591-99E39301BAF8}" type="parTrans" cxnId="{1734465F-1F4D-4F30-AC70-E7BFE8D34013}">
      <dgm:prSet/>
      <dgm:spPr/>
      <dgm:t>
        <a:bodyPr/>
        <a:lstStyle/>
        <a:p>
          <a:endParaRPr lang="en-US"/>
        </a:p>
      </dgm:t>
    </dgm:pt>
    <dgm:pt modelId="{0976BDC7-AB4A-4C2F-9D25-F7A6AE3F3648}" type="sibTrans" cxnId="{1734465F-1F4D-4F30-AC70-E7BFE8D34013}">
      <dgm:prSet/>
      <dgm:spPr/>
      <dgm:t>
        <a:bodyPr/>
        <a:lstStyle/>
        <a:p>
          <a:endParaRPr lang="en-US"/>
        </a:p>
      </dgm:t>
    </dgm:pt>
    <dgm:pt modelId="{8F6AF231-26C3-474F-AFD6-24AD34522E0A}">
      <dgm:prSet/>
      <dgm:spPr/>
      <dgm:t>
        <a:bodyPr/>
        <a:lstStyle/>
        <a:p>
          <a:r>
            <a:rPr lang="fr-FR"/>
            <a:t>Les  « députés » issues du  Corps des Gardiens de la Révolution Islamique ( GRI):</a:t>
          </a:r>
          <a:endParaRPr lang="en-US"/>
        </a:p>
      </dgm:t>
    </dgm:pt>
    <dgm:pt modelId="{41219E03-CEAE-45C7-9521-B08346DDA067}" type="parTrans" cxnId="{125DAC3E-04BC-4469-9EC3-7A5BD478045D}">
      <dgm:prSet/>
      <dgm:spPr/>
      <dgm:t>
        <a:bodyPr/>
        <a:lstStyle/>
        <a:p>
          <a:endParaRPr lang="en-US"/>
        </a:p>
      </dgm:t>
    </dgm:pt>
    <dgm:pt modelId="{D61494AD-D6CE-46BD-9A2B-C4621B0C5D82}" type="sibTrans" cxnId="{125DAC3E-04BC-4469-9EC3-7A5BD478045D}">
      <dgm:prSet/>
      <dgm:spPr/>
      <dgm:t>
        <a:bodyPr/>
        <a:lstStyle/>
        <a:p>
          <a:endParaRPr lang="en-US"/>
        </a:p>
      </dgm:t>
    </dgm:pt>
    <dgm:pt modelId="{0C66D6F4-A15B-4469-B639-4C2F986938EA}">
      <dgm:prSet/>
      <dgm:spPr/>
      <dgm:t>
        <a:bodyPr/>
        <a:lstStyle/>
        <a:p>
          <a:r>
            <a:rPr lang="fr-FR"/>
            <a:t>Coup d’état militaire en faveur du 3eme guide</a:t>
          </a:r>
          <a:endParaRPr lang="en-US"/>
        </a:p>
      </dgm:t>
    </dgm:pt>
    <dgm:pt modelId="{C6079E9A-0FB6-48DD-BDC2-7DF91291448F}" type="parTrans" cxnId="{DBF10361-1C70-45E5-807C-C2CA20C8A977}">
      <dgm:prSet/>
      <dgm:spPr/>
      <dgm:t>
        <a:bodyPr/>
        <a:lstStyle/>
        <a:p>
          <a:endParaRPr lang="en-US"/>
        </a:p>
      </dgm:t>
    </dgm:pt>
    <dgm:pt modelId="{FE533838-3BC9-4E61-B78B-D64AECBA4B52}" type="sibTrans" cxnId="{DBF10361-1C70-45E5-807C-C2CA20C8A977}">
      <dgm:prSet/>
      <dgm:spPr/>
      <dgm:t>
        <a:bodyPr/>
        <a:lstStyle/>
        <a:p>
          <a:endParaRPr lang="en-US"/>
        </a:p>
      </dgm:t>
    </dgm:pt>
    <dgm:pt modelId="{38B9FD39-57BF-4DBB-AB95-AEB0B44826F8}">
      <dgm:prSet/>
      <dgm:spPr/>
      <dgm:t>
        <a:bodyPr/>
        <a:lstStyle/>
        <a:p>
          <a:r>
            <a:rPr lang="fr-FR"/>
            <a:t>Coup d’état militaire  pour stabiliser les conquêtes régionales ( par l’appui d’une puissance étrangère)</a:t>
          </a:r>
          <a:endParaRPr lang="en-US"/>
        </a:p>
      </dgm:t>
    </dgm:pt>
    <dgm:pt modelId="{2BAE86B3-8374-4137-BA8B-69A8BB50C87F}" type="parTrans" cxnId="{583C1FB1-F985-4348-9389-7FE228E6985F}">
      <dgm:prSet/>
      <dgm:spPr/>
      <dgm:t>
        <a:bodyPr/>
        <a:lstStyle/>
        <a:p>
          <a:endParaRPr lang="en-US"/>
        </a:p>
      </dgm:t>
    </dgm:pt>
    <dgm:pt modelId="{1EA878B5-0E0F-4AF6-BFAD-93C0C9B13680}" type="sibTrans" cxnId="{583C1FB1-F985-4348-9389-7FE228E6985F}">
      <dgm:prSet/>
      <dgm:spPr/>
      <dgm:t>
        <a:bodyPr/>
        <a:lstStyle/>
        <a:p>
          <a:endParaRPr lang="en-US"/>
        </a:p>
      </dgm:t>
    </dgm:pt>
    <dgm:pt modelId="{E602CC0B-AFD2-485D-8803-D36F5C3EAEF5}">
      <dgm:prSet/>
      <dgm:spPr/>
      <dgm:t>
        <a:bodyPr/>
        <a:lstStyle/>
        <a:p>
          <a:r>
            <a:rPr lang="fr-FR" b="1"/>
            <a:t>Nouveau leadership </a:t>
          </a:r>
          <a:r>
            <a:rPr lang="fr-FR"/>
            <a:t>issu de la société civile organisée et la désobéissance civile et citoyenne (mouvements des droits humains; ouvriers et différentes catégories socio-professionnelles; des biens perdus; pour le retrait du voile obligatoire; pour trouver des solutions durables contre les catastrophes environnementales </a:t>
          </a:r>
          <a:r>
            <a:rPr lang="en-US"/>
            <a:t>…</a:t>
          </a:r>
          <a:r>
            <a:rPr lang="fr-FR"/>
            <a:t>)</a:t>
          </a:r>
          <a:endParaRPr lang="en-US"/>
        </a:p>
      </dgm:t>
    </dgm:pt>
    <dgm:pt modelId="{A2D59461-9E55-4231-8689-9CEEFFD089DC}" type="parTrans" cxnId="{8F63632B-4540-4EFB-BB9E-2CA3258AD675}">
      <dgm:prSet/>
      <dgm:spPr/>
      <dgm:t>
        <a:bodyPr/>
        <a:lstStyle/>
        <a:p>
          <a:endParaRPr lang="en-US"/>
        </a:p>
      </dgm:t>
    </dgm:pt>
    <dgm:pt modelId="{5254A936-C138-47A4-AF62-EA290CF24612}" type="sibTrans" cxnId="{8F63632B-4540-4EFB-BB9E-2CA3258AD675}">
      <dgm:prSet/>
      <dgm:spPr/>
      <dgm:t>
        <a:bodyPr/>
        <a:lstStyle/>
        <a:p>
          <a:endParaRPr lang="en-US"/>
        </a:p>
      </dgm:t>
    </dgm:pt>
    <dgm:pt modelId="{F1A58807-0494-4A7C-BDC0-A168104DFC82}" type="pres">
      <dgm:prSet presAssocID="{C524CD49-8FBD-4DC0-AEE1-C47FC9D72B8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F32DD20D-69F1-4734-B978-01BB763824C1}" type="pres">
      <dgm:prSet presAssocID="{0A14709E-7C2E-4C06-B20F-8ACAFB2E5D6D}" presName="thickLine" presStyleLbl="alignNode1" presStyleIdx="0" presStyleCnt="7"/>
      <dgm:spPr/>
    </dgm:pt>
    <dgm:pt modelId="{3AAFE5AC-E425-4643-9280-000F79FF3197}" type="pres">
      <dgm:prSet presAssocID="{0A14709E-7C2E-4C06-B20F-8ACAFB2E5D6D}" presName="horz1" presStyleCnt="0"/>
      <dgm:spPr/>
    </dgm:pt>
    <dgm:pt modelId="{82CAC681-25DB-4F30-AF73-7A832A65C6F5}" type="pres">
      <dgm:prSet presAssocID="{0A14709E-7C2E-4C06-B20F-8ACAFB2E5D6D}" presName="tx1" presStyleLbl="revTx" presStyleIdx="0" presStyleCnt="7"/>
      <dgm:spPr/>
      <dgm:t>
        <a:bodyPr/>
        <a:lstStyle/>
        <a:p>
          <a:endParaRPr lang="fr-FR"/>
        </a:p>
      </dgm:t>
    </dgm:pt>
    <dgm:pt modelId="{C4EBAC93-1E04-4B85-83B3-6B872D5E11AD}" type="pres">
      <dgm:prSet presAssocID="{0A14709E-7C2E-4C06-B20F-8ACAFB2E5D6D}" presName="vert1" presStyleCnt="0"/>
      <dgm:spPr/>
    </dgm:pt>
    <dgm:pt modelId="{2736E72C-215C-499A-9FCE-BE42B7037529}" type="pres">
      <dgm:prSet presAssocID="{CA2D16DE-AD82-43EC-ACB9-8B0815FD92B3}" presName="thickLine" presStyleLbl="alignNode1" presStyleIdx="1" presStyleCnt="7"/>
      <dgm:spPr/>
    </dgm:pt>
    <dgm:pt modelId="{F0F3C71A-67BB-4F2E-ADFF-70C0ED7B4137}" type="pres">
      <dgm:prSet presAssocID="{CA2D16DE-AD82-43EC-ACB9-8B0815FD92B3}" presName="horz1" presStyleCnt="0"/>
      <dgm:spPr/>
    </dgm:pt>
    <dgm:pt modelId="{DD8C07D0-3605-468A-9187-DE5405A934E1}" type="pres">
      <dgm:prSet presAssocID="{CA2D16DE-AD82-43EC-ACB9-8B0815FD92B3}" presName="tx1" presStyleLbl="revTx" presStyleIdx="1" presStyleCnt="7"/>
      <dgm:spPr/>
      <dgm:t>
        <a:bodyPr/>
        <a:lstStyle/>
        <a:p>
          <a:endParaRPr lang="fr-FR"/>
        </a:p>
      </dgm:t>
    </dgm:pt>
    <dgm:pt modelId="{0D7A9E00-588C-4ECF-8523-76F44F79BAE2}" type="pres">
      <dgm:prSet presAssocID="{CA2D16DE-AD82-43EC-ACB9-8B0815FD92B3}" presName="vert1" presStyleCnt="0"/>
      <dgm:spPr/>
    </dgm:pt>
    <dgm:pt modelId="{B03ACEC0-B590-4C2B-BD1A-4BC86865BECD}" type="pres">
      <dgm:prSet presAssocID="{BDEE80CC-5707-4C4D-8B82-53DCE9224933}" presName="thickLine" presStyleLbl="alignNode1" presStyleIdx="2" presStyleCnt="7"/>
      <dgm:spPr/>
    </dgm:pt>
    <dgm:pt modelId="{D44A0CDB-79B5-401E-9EDD-DB5DEA0C84FE}" type="pres">
      <dgm:prSet presAssocID="{BDEE80CC-5707-4C4D-8B82-53DCE9224933}" presName="horz1" presStyleCnt="0"/>
      <dgm:spPr/>
    </dgm:pt>
    <dgm:pt modelId="{31F34616-7A35-4010-BEB3-15CC7B58275C}" type="pres">
      <dgm:prSet presAssocID="{BDEE80CC-5707-4C4D-8B82-53DCE9224933}" presName="tx1" presStyleLbl="revTx" presStyleIdx="2" presStyleCnt="7"/>
      <dgm:spPr/>
      <dgm:t>
        <a:bodyPr/>
        <a:lstStyle/>
        <a:p>
          <a:endParaRPr lang="fr-FR"/>
        </a:p>
      </dgm:t>
    </dgm:pt>
    <dgm:pt modelId="{0C2E7D3C-DD7B-4FE0-A3F3-083259F64AE7}" type="pres">
      <dgm:prSet presAssocID="{BDEE80CC-5707-4C4D-8B82-53DCE9224933}" presName="vert1" presStyleCnt="0"/>
      <dgm:spPr/>
    </dgm:pt>
    <dgm:pt modelId="{B38CE782-FEE6-4B08-ABFC-3F232688E56F}" type="pres">
      <dgm:prSet presAssocID="{8F6AF231-26C3-474F-AFD6-24AD34522E0A}" presName="thickLine" presStyleLbl="alignNode1" presStyleIdx="3" presStyleCnt="7"/>
      <dgm:spPr/>
    </dgm:pt>
    <dgm:pt modelId="{14814FD4-5C9E-406F-9D2A-3051EEA81529}" type="pres">
      <dgm:prSet presAssocID="{8F6AF231-26C3-474F-AFD6-24AD34522E0A}" presName="horz1" presStyleCnt="0"/>
      <dgm:spPr/>
    </dgm:pt>
    <dgm:pt modelId="{4160826F-30CD-466C-871E-A014A044ABAF}" type="pres">
      <dgm:prSet presAssocID="{8F6AF231-26C3-474F-AFD6-24AD34522E0A}" presName="tx1" presStyleLbl="revTx" presStyleIdx="3" presStyleCnt="7"/>
      <dgm:spPr/>
      <dgm:t>
        <a:bodyPr/>
        <a:lstStyle/>
        <a:p>
          <a:endParaRPr lang="fr-FR"/>
        </a:p>
      </dgm:t>
    </dgm:pt>
    <dgm:pt modelId="{C3E55581-BCA5-4832-93A4-C8CD40E8998C}" type="pres">
      <dgm:prSet presAssocID="{8F6AF231-26C3-474F-AFD6-24AD34522E0A}" presName="vert1" presStyleCnt="0"/>
      <dgm:spPr/>
    </dgm:pt>
    <dgm:pt modelId="{B87C2841-23B5-42A6-96FE-9D9EF54DDCCF}" type="pres">
      <dgm:prSet presAssocID="{0C66D6F4-A15B-4469-B639-4C2F986938EA}" presName="thickLine" presStyleLbl="alignNode1" presStyleIdx="4" presStyleCnt="7"/>
      <dgm:spPr/>
    </dgm:pt>
    <dgm:pt modelId="{561626C3-60BB-4F0E-9645-00792617628A}" type="pres">
      <dgm:prSet presAssocID="{0C66D6F4-A15B-4469-B639-4C2F986938EA}" presName="horz1" presStyleCnt="0"/>
      <dgm:spPr/>
    </dgm:pt>
    <dgm:pt modelId="{85B562DB-1B6D-46E9-88DA-35A09A606E43}" type="pres">
      <dgm:prSet presAssocID="{0C66D6F4-A15B-4469-B639-4C2F986938EA}" presName="tx1" presStyleLbl="revTx" presStyleIdx="4" presStyleCnt="7"/>
      <dgm:spPr/>
      <dgm:t>
        <a:bodyPr/>
        <a:lstStyle/>
        <a:p>
          <a:endParaRPr lang="fr-FR"/>
        </a:p>
      </dgm:t>
    </dgm:pt>
    <dgm:pt modelId="{639A9436-91DE-460E-8155-97946C2C54C9}" type="pres">
      <dgm:prSet presAssocID="{0C66D6F4-A15B-4469-B639-4C2F986938EA}" presName="vert1" presStyleCnt="0"/>
      <dgm:spPr/>
    </dgm:pt>
    <dgm:pt modelId="{CE3BA915-F0C5-4D33-B455-9655C48708CB}" type="pres">
      <dgm:prSet presAssocID="{38B9FD39-57BF-4DBB-AB95-AEB0B44826F8}" presName="thickLine" presStyleLbl="alignNode1" presStyleIdx="5" presStyleCnt="7"/>
      <dgm:spPr/>
    </dgm:pt>
    <dgm:pt modelId="{B16780AA-D89E-46D2-B017-2DAEEDDFEA9C}" type="pres">
      <dgm:prSet presAssocID="{38B9FD39-57BF-4DBB-AB95-AEB0B44826F8}" presName="horz1" presStyleCnt="0"/>
      <dgm:spPr/>
    </dgm:pt>
    <dgm:pt modelId="{612FD560-838B-44D4-ABB5-DAA9F554B9FA}" type="pres">
      <dgm:prSet presAssocID="{38B9FD39-57BF-4DBB-AB95-AEB0B44826F8}" presName="tx1" presStyleLbl="revTx" presStyleIdx="5" presStyleCnt="7"/>
      <dgm:spPr/>
      <dgm:t>
        <a:bodyPr/>
        <a:lstStyle/>
        <a:p>
          <a:endParaRPr lang="fr-FR"/>
        </a:p>
      </dgm:t>
    </dgm:pt>
    <dgm:pt modelId="{85AAFB9F-9C8C-4A6B-A5DB-AD2E0734C40A}" type="pres">
      <dgm:prSet presAssocID="{38B9FD39-57BF-4DBB-AB95-AEB0B44826F8}" presName="vert1" presStyleCnt="0"/>
      <dgm:spPr/>
    </dgm:pt>
    <dgm:pt modelId="{02C7D149-EB38-4B80-AEC1-0D8C1AC01185}" type="pres">
      <dgm:prSet presAssocID="{E602CC0B-AFD2-485D-8803-D36F5C3EAEF5}" presName="thickLine" presStyleLbl="alignNode1" presStyleIdx="6" presStyleCnt="7"/>
      <dgm:spPr/>
    </dgm:pt>
    <dgm:pt modelId="{9E2F16D0-2C91-463F-8562-202D8CFB5B6D}" type="pres">
      <dgm:prSet presAssocID="{E602CC0B-AFD2-485D-8803-D36F5C3EAEF5}" presName="horz1" presStyleCnt="0"/>
      <dgm:spPr/>
    </dgm:pt>
    <dgm:pt modelId="{BD490FF4-8AA6-43C1-ADE0-69E49FA27F3A}" type="pres">
      <dgm:prSet presAssocID="{E602CC0B-AFD2-485D-8803-D36F5C3EAEF5}" presName="tx1" presStyleLbl="revTx" presStyleIdx="6" presStyleCnt="7"/>
      <dgm:spPr/>
      <dgm:t>
        <a:bodyPr/>
        <a:lstStyle/>
        <a:p>
          <a:endParaRPr lang="fr-FR"/>
        </a:p>
      </dgm:t>
    </dgm:pt>
    <dgm:pt modelId="{01572CBD-F236-49FC-8643-14201A0C6B99}" type="pres">
      <dgm:prSet presAssocID="{E602CC0B-AFD2-485D-8803-D36F5C3EAEF5}" presName="vert1" presStyleCnt="0"/>
      <dgm:spPr/>
    </dgm:pt>
  </dgm:ptLst>
  <dgm:cxnLst>
    <dgm:cxn modelId="{8F63632B-4540-4EFB-BB9E-2CA3258AD675}" srcId="{C524CD49-8FBD-4DC0-AEE1-C47FC9D72B8D}" destId="{E602CC0B-AFD2-485D-8803-D36F5C3EAEF5}" srcOrd="6" destOrd="0" parTransId="{A2D59461-9E55-4231-8689-9CEEFFD089DC}" sibTransId="{5254A936-C138-47A4-AF62-EA290CF24612}"/>
    <dgm:cxn modelId="{80A84365-433F-4B2D-B0F2-4863608BD48D}" type="presOf" srcId="{38B9FD39-57BF-4DBB-AB95-AEB0B44826F8}" destId="{612FD560-838B-44D4-ABB5-DAA9F554B9FA}" srcOrd="0" destOrd="0" presId="urn:microsoft.com/office/officeart/2008/layout/LinedList"/>
    <dgm:cxn modelId="{EAD17D30-67EA-4416-85B0-9AB0A4044E88}" type="presOf" srcId="{BDEE80CC-5707-4C4D-8B82-53DCE9224933}" destId="{31F34616-7A35-4010-BEB3-15CC7B58275C}" srcOrd="0" destOrd="0" presId="urn:microsoft.com/office/officeart/2008/layout/LinedList"/>
    <dgm:cxn modelId="{6754169A-1318-474B-9AAC-02916CCECECD}" type="presOf" srcId="{C524CD49-8FBD-4DC0-AEE1-C47FC9D72B8D}" destId="{F1A58807-0494-4A7C-BDC0-A168104DFC82}" srcOrd="0" destOrd="0" presId="urn:microsoft.com/office/officeart/2008/layout/LinedList"/>
    <dgm:cxn modelId="{BAAD8049-2C5B-43C4-B30F-F069517B82DA}" srcId="{C524CD49-8FBD-4DC0-AEE1-C47FC9D72B8D}" destId="{CA2D16DE-AD82-43EC-ACB9-8B0815FD92B3}" srcOrd="1" destOrd="0" parTransId="{ECD98297-C82E-40B1-94AB-45976CE3D23B}" sibTransId="{A90C6227-5897-4BC0-AE1F-D8E07B715485}"/>
    <dgm:cxn modelId="{E23F2A6F-F25D-4D09-94A7-2648197C5CD6}" type="presOf" srcId="{E602CC0B-AFD2-485D-8803-D36F5C3EAEF5}" destId="{BD490FF4-8AA6-43C1-ADE0-69E49FA27F3A}" srcOrd="0" destOrd="0" presId="urn:microsoft.com/office/officeart/2008/layout/LinedList"/>
    <dgm:cxn modelId="{5557D0FE-290C-4020-AA71-35732309FB87}" srcId="{C524CD49-8FBD-4DC0-AEE1-C47FC9D72B8D}" destId="{0A14709E-7C2E-4C06-B20F-8ACAFB2E5D6D}" srcOrd="0" destOrd="0" parTransId="{076D6D10-0B71-47ED-B2FE-5F57F475D167}" sibTransId="{1FC6A673-EB2C-4B1B-9ACC-D92E81DB5DFC}"/>
    <dgm:cxn modelId="{1734465F-1F4D-4F30-AC70-E7BFE8D34013}" srcId="{C524CD49-8FBD-4DC0-AEE1-C47FC9D72B8D}" destId="{BDEE80CC-5707-4C4D-8B82-53DCE9224933}" srcOrd="2" destOrd="0" parTransId="{4ECE1857-151B-4B6D-B591-99E39301BAF8}" sibTransId="{0976BDC7-AB4A-4C2F-9D25-F7A6AE3F3648}"/>
    <dgm:cxn modelId="{BA39A0E8-86A8-454C-A43C-D825010AF007}" type="presOf" srcId="{8F6AF231-26C3-474F-AFD6-24AD34522E0A}" destId="{4160826F-30CD-466C-871E-A014A044ABAF}" srcOrd="0" destOrd="0" presId="urn:microsoft.com/office/officeart/2008/layout/LinedList"/>
    <dgm:cxn modelId="{D95C27E4-4F1D-4627-8B8C-846DCD6CABCA}" type="presOf" srcId="{CA2D16DE-AD82-43EC-ACB9-8B0815FD92B3}" destId="{DD8C07D0-3605-468A-9187-DE5405A934E1}" srcOrd="0" destOrd="0" presId="urn:microsoft.com/office/officeart/2008/layout/LinedList"/>
    <dgm:cxn modelId="{125DAC3E-04BC-4469-9EC3-7A5BD478045D}" srcId="{C524CD49-8FBD-4DC0-AEE1-C47FC9D72B8D}" destId="{8F6AF231-26C3-474F-AFD6-24AD34522E0A}" srcOrd="3" destOrd="0" parTransId="{41219E03-CEAE-45C7-9521-B08346DDA067}" sibTransId="{D61494AD-D6CE-46BD-9A2B-C4621B0C5D82}"/>
    <dgm:cxn modelId="{99D6CB20-B038-4BEC-AB6E-A1F612B5B985}" type="presOf" srcId="{0A14709E-7C2E-4C06-B20F-8ACAFB2E5D6D}" destId="{82CAC681-25DB-4F30-AF73-7A832A65C6F5}" srcOrd="0" destOrd="0" presId="urn:microsoft.com/office/officeart/2008/layout/LinedList"/>
    <dgm:cxn modelId="{73144F55-4BBA-4F29-B019-796121EABE1C}" type="presOf" srcId="{0C66D6F4-A15B-4469-B639-4C2F986938EA}" destId="{85B562DB-1B6D-46E9-88DA-35A09A606E43}" srcOrd="0" destOrd="0" presId="urn:microsoft.com/office/officeart/2008/layout/LinedList"/>
    <dgm:cxn modelId="{DBF10361-1C70-45E5-807C-C2CA20C8A977}" srcId="{C524CD49-8FBD-4DC0-AEE1-C47FC9D72B8D}" destId="{0C66D6F4-A15B-4469-B639-4C2F986938EA}" srcOrd="4" destOrd="0" parTransId="{C6079E9A-0FB6-48DD-BDC2-7DF91291448F}" sibTransId="{FE533838-3BC9-4E61-B78B-D64AECBA4B52}"/>
    <dgm:cxn modelId="{583C1FB1-F985-4348-9389-7FE228E6985F}" srcId="{C524CD49-8FBD-4DC0-AEE1-C47FC9D72B8D}" destId="{38B9FD39-57BF-4DBB-AB95-AEB0B44826F8}" srcOrd="5" destOrd="0" parTransId="{2BAE86B3-8374-4137-BA8B-69A8BB50C87F}" sibTransId="{1EA878B5-0E0F-4AF6-BFAD-93C0C9B13680}"/>
    <dgm:cxn modelId="{B8FBD4A6-3C1D-4BE6-A4F6-F3024E5CBACE}" type="presParOf" srcId="{F1A58807-0494-4A7C-BDC0-A168104DFC82}" destId="{F32DD20D-69F1-4734-B978-01BB763824C1}" srcOrd="0" destOrd="0" presId="urn:microsoft.com/office/officeart/2008/layout/LinedList"/>
    <dgm:cxn modelId="{542883D9-9205-4CB1-B3DF-2117508C1B74}" type="presParOf" srcId="{F1A58807-0494-4A7C-BDC0-A168104DFC82}" destId="{3AAFE5AC-E425-4643-9280-000F79FF3197}" srcOrd="1" destOrd="0" presId="urn:microsoft.com/office/officeart/2008/layout/LinedList"/>
    <dgm:cxn modelId="{3BC094C8-6071-46F5-AF94-8371F233D994}" type="presParOf" srcId="{3AAFE5AC-E425-4643-9280-000F79FF3197}" destId="{82CAC681-25DB-4F30-AF73-7A832A65C6F5}" srcOrd="0" destOrd="0" presId="urn:microsoft.com/office/officeart/2008/layout/LinedList"/>
    <dgm:cxn modelId="{0887CE9B-A165-4A70-B795-C038C065B441}" type="presParOf" srcId="{3AAFE5AC-E425-4643-9280-000F79FF3197}" destId="{C4EBAC93-1E04-4B85-83B3-6B872D5E11AD}" srcOrd="1" destOrd="0" presId="urn:microsoft.com/office/officeart/2008/layout/LinedList"/>
    <dgm:cxn modelId="{7077795B-3CFE-412A-A3AE-BB5EED568223}" type="presParOf" srcId="{F1A58807-0494-4A7C-BDC0-A168104DFC82}" destId="{2736E72C-215C-499A-9FCE-BE42B7037529}" srcOrd="2" destOrd="0" presId="urn:microsoft.com/office/officeart/2008/layout/LinedList"/>
    <dgm:cxn modelId="{44E7E886-DC41-43D2-ABA8-9A44E960F0A5}" type="presParOf" srcId="{F1A58807-0494-4A7C-BDC0-A168104DFC82}" destId="{F0F3C71A-67BB-4F2E-ADFF-70C0ED7B4137}" srcOrd="3" destOrd="0" presId="urn:microsoft.com/office/officeart/2008/layout/LinedList"/>
    <dgm:cxn modelId="{D3E83156-8158-44FE-BB93-8C7CEE670B3A}" type="presParOf" srcId="{F0F3C71A-67BB-4F2E-ADFF-70C0ED7B4137}" destId="{DD8C07D0-3605-468A-9187-DE5405A934E1}" srcOrd="0" destOrd="0" presId="urn:microsoft.com/office/officeart/2008/layout/LinedList"/>
    <dgm:cxn modelId="{E0FA2F0D-31C3-465C-AC70-77DE3F119E45}" type="presParOf" srcId="{F0F3C71A-67BB-4F2E-ADFF-70C0ED7B4137}" destId="{0D7A9E00-588C-4ECF-8523-76F44F79BAE2}" srcOrd="1" destOrd="0" presId="urn:microsoft.com/office/officeart/2008/layout/LinedList"/>
    <dgm:cxn modelId="{1605C682-037A-470F-9D02-5561AEF208AC}" type="presParOf" srcId="{F1A58807-0494-4A7C-BDC0-A168104DFC82}" destId="{B03ACEC0-B590-4C2B-BD1A-4BC86865BECD}" srcOrd="4" destOrd="0" presId="urn:microsoft.com/office/officeart/2008/layout/LinedList"/>
    <dgm:cxn modelId="{B49C271B-5DAD-4F14-89A1-348271109250}" type="presParOf" srcId="{F1A58807-0494-4A7C-BDC0-A168104DFC82}" destId="{D44A0CDB-79B5-401E-9EDD-DB5DEA0C84FE}" srcOrd="5" destOrd="0" presId="urn:microsoft.com/office/officeart/2008/layout/LinedList"/>
    <dgm:cxn modelId="{A7FC3307-F129-4409-B286-CFB3AFDFD48E}" type="presParOf" srcId="{D44A0CDB-79B5-401E-9EDD-DB5DEA0C84FE}" destId="{31F34616-7A35-4010-BEB3-15CC7B58275C}" srcOrd="0" destOrd="0" presId="urn:microsoft.com/office/officeart/2008/layout/LinedList"/>
    <dgm:cxn modelId="{20AD0B17-35E3-47FA-8119-A3676499DFAE}" type="presParOf" srcId="{D44A0CDB-79B5-401E-9EDD-DB5DEA0C84FE}" destId="{0C2E7D3C-DD7B-4FE0-A3F3-083259F64AE7}" srcOrd="1" destOrd="0" presId="urn:microsoft.com/office/officeart/2008/layout/LinedList"/>
    <dgm:cxn modelId="{D28AAA13-A0C2-4DAD-953A-D465BFAA1B88}" type="presParOf" srcId="{F1A58807-0494-4A7C-BDC0-A168104DFC82}" destId="{B38CE782-FEE6-4B08-ABFC-3F232688E56F}" srcOrd="6" destOrd="0" presId="urn:microsoft.com/office/officeart/2008/layout/LinedList"/>
    <dgm:cxn modelId="{0EB8A434-912B-495D-BE48-45F606F5C790}" type="presParOf" srcId="{F1A58807-0494-4A7C-BDC0-A168104DFC82}" destId="{14814FD4-5C9E-406F-9D2A-3051EEA81529}" srcOrd="7" destOrd="0" presId="urn:microsoft.com/office/officeart/2008/layout/LinedList"/>
    <dgm:cxn modelId="{BA8329C8-7407-48FB-B17F-0E843F3516EF}" type="presParOf" srcId="{14814FD4-5C9E-406F-9D2A-3051EEA81529}" destId="{4160826F-30CD-466C-871E-A014A044ABAF}" srcOrd="0" destOrd="0" presId="urn:microsoft.com/office/officeart/2008/layout/LinedList"/>
    <dgm:cxn modelId="{12164C4B-07B2-46EB-9FD8-7F42AB187AE8}" type="presParOf" srcId="{14814FD4-5C9E-406F-9D2A-3051EEA81529}" destId="{C3E55581-BCA5-4832-93A4-C8CD40E8998C}" srcOrd="1" destOrd="0" presId="urn:microsoft.com/office/officeart/2008/layout/LinedList"/>
    <dgm:cxn modelId="{DAF28BF1-8811-429D-8B8E-3B3614BA4497}" type="presParOf" srcId="{F1A58807-0494-4A7C-BDC0-A168104DFC82}" destId="{B87C2841-23B5-42A6-96FE-9D9EF54DDCCF}" srcOrd="8" destOrd="0" presId="urn:microsoft.com/office/officeart/2008/layout/LinedList"/>
    <dgm:cxn modelId="{8390FA74-CAF2-4444-875D-9C39C20C331C}" type="presParOf" srcId="{F1A58807-0494-4A7C-BDC0-A168104DFC82}" destId="{561626C3-60BB-4F0E-9645-00792617628A}" srcOrd="9" destOrd="0" presId="urn:microsoft.com/office/officeart/2008/layout/LinedList"/>
    <dgm:cxn modelId="{B52ACDA0-C636-435D-AD18-D881A858B32D}" type="presParOf" srcId="{561626C3-60BB-4F0E-9645-00792617628A}" destId="{85B562DB-1B6D-46E9-88DA-35A09A606E43}" srcOrd="0" destOrd="0" presId="urn:microsoft.com/office/officeart/2008/layout/LinedList"/>
    <dgm:cxn modelId="{AF419788-7F2D-49B9-AC91-39448FD7639A}" type="presParOf" srcId="{561626C3-60BB-4F0E-9645-00792617628A}" destId="{639A9436-91DE-460E-8155-97946C2C54C9}" srcOrd="1" destOrd="0" presId="urn:microsoft.com/office/officeart/2008/layout/LinedList"/>
    <dgm:cxn modelId="{38B95DDD-FD2B-445E-9708-168D6471BF85}" type="presParOf" srcId="{F1A58807-0494-4A7C-BDC0-A168104DFC82}" destId="{CE3BA915-F0C5-4D33-B455-9655C48708CB}" srcOrd="10" destOrd="0" presId="urn:microsoft.com/office/officeart/2008/layout/LinedList"/>
    <dgm:cxn modelId="{58727C91-9D87-473E-ABDE-795C61968FD2}" type="presParOf" srcId="{F1A58807-0494-4A7C-BDC0-A168104DFC82}" destId="{B16780AA-D89E-46D2-B017-2DAEEDDFEA9C}" srcOrd="11" destOrd="0" presId="urn:microsoft.com/office/officeart/2008/layout/LinedList"/>
    <dgm:cxn modelId="{08BC63C7-48D9-4DC9-8C3E-46FFDCA0748F}" type="presParOf" srcId="{B16780AA-D89E-46D2-B017-2DAEEDDFEA9C}" destId="{612FD560-838B-44D4-ABB5-DAA9F554B9FA}" srcOrd="0" destOrd="0" presId="urn:microsoft.com/office/officeart/2008/layout/LinedList"/>
    <dgm:cxn modelId="{8E9EB0FE-179D-4FCC-A0CC-508FD4366E32}" type="presParOf" srcId="{B16780AA-D89E-46D2-B017-2DAEEDDFEA9C}" destId="{85AAFB9F-9C8C-4A6B-A5DB-AD2E0734C40A}" srcOrd="1" destOrd="0" presId="urn:microsoft.com/office/officeart/2008/layout/LinedList"/>
    <dgm:cxn modelId="{8B0D8E96-E68B-4F5B-BD3E-D5107D0E2CB9}" type="presParOf" srcId="{F1A58807-0494-4A7C-BDC0-A168104DFC82}" destId="{02C7D149-EB38-4B80-AEC1-0D8C1AC01185}" srcOrd="12" destOrd="0" presId="urn:microsoft.com/office/officeart/2008/layout/LinedList"/>
    <dgm:cxn modelId="{52E51533-2BDC-45F4-B047-BA3C3823C73C}" type="presParOf" srcId="{F1A58807-0494-4A7C-BDC0-A168104DFC82}" destId="{9E2F16D0-2C91-463F-8562-202D8CFB5B6D}" srcOrd="13" destOrd="0" presId="urn:microsoft.com/office/officeart/2008/layout/LinedList"/>
    <dgm:cxn modelId="{296A8A05-3CE1-4A51-ACEF-DC94EEB9E3C2}" type="presParOf" srcId="{9E2F16D0-2C91-463F-8562-202D8CFB5B6D}" destId="{BD490FF4-8AA6-43C1-ADE0-69E49FA27F3A}" srcOrd="0" destOrd="0" presId="urn:microsoft.com/office/officeart/2008/layout/LinedList"/>
    <dgm:cxn modelId="{BB15B978-EF35-42DC-B795-0B7951C255A7}" type="presParOf" srcId="{9E2F16D0-2C91-463F-8562-202D8CFB5B6D}" destId="{01572CBD-F236-49FC-8643-14201A0C6B9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293C2-557D-4158-90F8-B550B57A8FD3}">
      <dsp:nvSpPr>
        <dsp:cNvPr id="0" name=""/>
        <dsp:cNvSpPr/>
      </dsp:nvSpPr>
      <dsp:spPr>
        <a:xfrm>
          <a:off x="2653014" y="0"/>
          <a:ext cx="2560585" cy="1844591"/>
        </a:xfrm>
        <a:prstGeom prst="trapezoid">
          <a:avLst>
            <a:gd name="adj" fmla="val 71318"/>
          </a:avLst>
        </a:prstGeom>
        <a:solidFill>
          <a:schemeClr val="tx2">
            <a:lumMod val="20000"/>
            <a:lumOff val="8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/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The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Islamic</a:t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Republic’s </a:t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ideological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nature</a:t>
          </a:r>
          <a:endParaRPr lang="en-US" sz="1800" b="1" kern="1200" noProof="0" dirty="0"/>
        </a:p>
      </dsp:txBody>
      <dsp:txXfrm>
        <a:off x="2653014" y="0"/>
        <a:ext cx="2560585" cy="1844591"/>
      </dsp:txXfrm>
    </dsp:sp>
    <dsp:sp modelId="{271ACE3F-A4FA-442A-87F8-8F2D74BF2ACF}">
      <dsp:nvSpPr>
        <dsp:cNvPr id="0" name=""/>
        <dsp:cNvSpPr/>
      </dsp:nvSpPr>
      <dsp:spPr>
        <a:xfrm>
          <a:off x="1956473" y="1848557"/>
          <a:ext cx="3977217" cy="998717"/>
        </a:xfrm>
        <a:prstGeom prst="trapezoid">
          <a:avLst>
            <a:gd name="adj" fmla="val 71318"/>
          </a:avLst>
        </a:prstGeom>
        <a:solidFill>
          <a:schemeClr val="tx2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Macro-economic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and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financial instability </a:t>
          </a:r>
          <a:endParaRPr lang="en-US" sz="1800" b="1" kern="1200" noProof="0" dirty="0"/>
        </a:p>
      </dsp:txBody>
      <dsp:txXfrm>
        <a:off x="2652486" y="1848557"/>
        <a:ext cx="2585191" cy="998717"/>
      </dsp:txXfrm>
    </dsp:sp>
    <dsp:sp modelId="{911060E2-C873-469A-954A-EE2AAADBA15E}">
      <dsp:nvSpPr>
        <dsp:cNvPr id="0" name=""/>
        <dsp:cNvSpPr/>
      </dsp:nvSpPr>
      <dsp:spPr>
        <a:xfrm>
          <a:off x="1456643" y="2880477"/>
          <a:ext cx="4981104" cy="743278"/>
        </a:xfrm>
        <a:prstGeom prst="trapezoid">
          <a:avLst>
            <a:gd name="adj" fmla="val 71318"/>
          </a:avLst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accent1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G</a:t>
          </a:r>
          <a:r>
            <a:rPr lang="en-US" sz="1800" b="1" kern="1200" baseline="0" noProof="0" dirty="0" smtClean="0"/>
            <a:t>eopolitical tensions</a:t>
          </a:r>
          <a:endParaRPr lang="en-US" sz="1800" b="1" kern="1200" noProof="0" dirty="0"/>
        </a:p>
      </dsp:txBody>
      <dsp:txXfrm>
        <a:off x="2328336" y="2880477"/>
        <a:ext cx="3237717" cy="743278"/>
      </dsp:txXfrm>
    </dsp:sp>
    <dsp:sp modelId="{63CFCBFE-C16F-4466-B3F8-1477660DD281}">
      <dsp:nvSpPr>
        <dsp:cNvPr id="0" name=""/>
        <dsp:cNvSpPr/>
      </dsp:nvSpPr>
      <dsp:spPr>
        <a:xfrm>
          <a:off x="761303" y="3608924"/>
          <a:ext cx="6396524" cy="976231"/>
        </a:xfrm>
        <a:prstGeom prst="trapezoid">
          <a:avLst>
            <a:gd name="adj" fmla="val 71318"/>
          </a:avLst>
        </a:prstGeom>
        <a:solidFill>
          <a:schemeClr val="tx2">
            <a:lumMod val="60000"/>
            <a:lumOff val="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Legal complexities</a:t>
          </a:r>
          <a:endParaRPr lang="en-US" sz="1800" b="1" kern="1200" noProof="0" dirty="0"/>
        </a:p>
      </dsp:txBody>
      <dsp:txXfrm>
        <a:off x="1880695" y="3608924"/>
        <a:ext cx="4157740" cy="976231"/>
      </dsp:txXfrm>
    </dsp:sp>
    <dsp:sp modelId="{3A83AD08-753D-49DE-A70A-733B08DC3322}">
      <dsp:nvSpPr>
        <dsp:cNvPr id="0" name=""/>
        <dsp:cNvSpPr/>
      </dsp:nvSpPr>
      <dsp:spPr>
        <a:xfrm>
          <a:off x="173017" y="4562818"/>
          <a:ext cx="7603794" cy="909789"/>
        </a:xfrm>
        <a:prstGeom prst="trapezoid">
          <a:avLst>
            <a:gd name="adj" fmla="val 71318"/>
          </a:avLst>
        </a:prstGeom>
        <a:solidFill>
          <a:schemeClr val="tx2">
            <a:lumMod val="20000"/>
            <a:lumOff val="8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Misinformation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and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communication challenges</a:t>
          </a:r>
          <a:endParaRPr lang="en-US" sz="1800" b="1" kern="1200" noProof="0" dirty="0"/>
        </a:p>
      </dsp:txBody>
      <dsp:txXfrm>
        <a:off x="1503681" y="4562818"/>
        <a:ext cx="4942466" cy="909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3A66C-555A-42B0-BC1A-32887431500D}">
      <dsp:nvSpPr>
        <dsp:cNvPr id="0" name=""/>
        <dsp:cNvSpPr/>
      </dsp:nvSpPr>
      <dsp:spPr>
        <a:xfrm>
          <a:off x="117637" y="1229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La vraie situation économique de la R.I.I. avant et après l’accord de JCPOA.</a:t>
          </a:r>
          <a:endParaRPr lang="en-US" sz="1300" kern="1200"/>
        </a:p>
      </dsp:txBody>
      <dsp:txXfrm>
        <a:off x="117637" y="1229"/>
        <a:ext cx="2062839" cy="1237703"/>
      </dsp:txXfrm>
    </dsp:sp>
    <dsp:sp modelId="{D28055E0-17F0-4ABC-BC6E-D15B25D55BDD}">
      <dsp:nvSpPr>
        <dsp:cNvPr id="0" name=""/>
        <dsp:cNvSpPr/>
      </dsp:nvSpPr>
      <dsp:spPr>
        <a:xfrm>
          <a:off x="2386760" y="1229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L’accès à l’information financière et juridique : levier essentiel pour tout partenariat et développement économique.</a:t>
          </a:r>
          <a:endParaRPr lang="en-US" sz="1300" kern="1200"/>
        </a:p>
      </dsp:txBody>
      <dsp:txXfrm>
        <a:off x="2386760" y="1229"/>
        <a:ext cx="2062839" cy="1237703"/>
      </dsp:txXfrm>
    </dsp:sp>
    <dsp:sp modelId="{C360A9E3-243F-42A4-B1CE-16E41F4C6DC2}">
      <dsp:nvSpPr>
        <dsp:cNvPr id="0" name=""/>
        <dsp:cNvSpPr/>
      </dsp:nvSpPr>
      <dsp:spPr>
        <a:xfrm>
          <a:off x="117637" y="1445216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Quel modèle de croissance économique pour la R.I.I ? Plan A, plan B… et plan C !</a:t>
          </a:r>
          <a:endParaRPr lang="en-US" sz="1300" kern="1200"/>
        </a:p>
      </dsp:txBody>
      <dsp:txXfrm>
        <a:off x="117637" y="1445216"/>
        <a:ext cx="2062839" cy="1237703"/>
      </dsp:txXfrm>
    </dsp:sp>
    <dsp:sp modelId="{4588A549-180C-4403-BBFA-3C56479BD10E}">
      <dsp:nvSpPr>
        <dsp:cNvPr id="0" name=""/>
        <dsp:cNvSpPr/>
      </dsp:nvSpPr>
      <dsp:spPr>
        <a:xfrm>
          <a:off x="2386760" y="1445216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La rhétorique de « l’économie de la résistance » ? Et sa source de financement ?</a:t>
          </a:r>
          <a:endParaRPr lang="en-US" sz="1300" kern="1200"/>
        </a:p>
      </dsp:txBody>
      <dsp:txXfrm>
        <a:off x="2386760" y="1445216"/>
        <a:ext cx="2062839" cy="1237703"/>
      </dsp:txXfrm>
    </dsp:sp>
    <dsp:sp modelId="{839A895A-A893-42E2-859F-48521CB443B8}">
      <dsp:nvSpPr>
        <dsp:cNvPr id="0" name=""/>
        <dsp:cNvSpPr/>
      </dsp:nvSpPr>
      <dsp:spPr>
        <a:xfrm>
          <a:off x="117637" y="2889204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Sortir de la récession par une politique d’ouverture économique et la détente régionale.</a:t>
          </a:r>
          <a:endParaRPr lang="en-US" sz="1300" kern="1200"/>
        </a:p>
      </dsp:txBody>
      <dsp:txXfrm>
        <a:off x="117637" y="2889204"/>
        <a:ext cx="2062839" cy="1237703"/>
      </dsp:txXfrm>
    </dsp:sp>
    <dsp:sp modelId="{9EC66F76-3DEA-4D3A-9141-55051EBE7723}">
      <dsp:nvSpPr>
        <dsp:cNvPr id="0" name=""/>
        <dsp:cNvSpPr/>
      </dsp:nvSpPr>
      <dsp:spPr>
        <a:xfrm>
          <a:off x="2386760" y="2889204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Vers la stabilité macroéconomique ? Comment transformer ce cercle vicieux en cercle vertueux?</a:t>
          </a:r>
          <a:endParaRPr lang="en-US" sz="1300" kern="1200"/>
        </a:p>
      </dsp:txBody>
      <dsp:txXfrm>
        <a:off x="2386760" y="2889204"/>
        <a:ext cx="2062839" cy="1237703"/>
      </dsp:txXfrm>
    </dsp:sp>
    <dsp:sp modelId="{B35ED825-BAA4-480F-8DF0-835E701F6B5E}">
      <dsp:nvSpPr>
        <dsp:cNvPr id="0" name=""/>
        <dsp:cNvSpPr/>
      </dsp:nvSpPr>
      <dsp:spPr>
        <a:xfrm>
          <a:off x="117637" y="4333192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Instauration d’un régime de lois et sécuriser la croissance économique par une transparence totale, proposition de FATF pour sortir de la liste noire.</a:t>
          </a:r>
          <a:endParaRPr lang="en-US" sz="1300" kern="1200"/>
        </a:p>
      </dsp:txBody>
      <dsp:txXfrm>
        <a:off x="117637" y="4333192"/>
        <a:ext cx="2062839" cy="1237703"/>
      </dsp:txXfrm>
    </dsp:sp>
    <dsp:sp modelId="{96491989-5CC8-4CBF-B151-3A00AF2A48CF}">
      <dsp:nvSpPr>
        <dsp:cNvPr id="0" name=""/>
        <dsp:cNvSpPr/>
      </dsp:nvSpPr>
      <dsp:spPr>
        <a:xfrm>
          <a:off x="2386760" y="4333192"/>
          <a:ext cx="2062839" cy="1237703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/>
            <a:t>U-E, son partenariat avec la R.I.I. et le respect des droits fondamentaux. </a:t>
          </a:r>
          <a:endParaRPr lang="en-US" sz="1300" kern="1200"/>
        </a:p>
      </dsp:txBody>
      <dsp:txXfrm>
        <a:off x="2386760" y="4333192"/>
        <a:ext cx="2062839" cy="12377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62C16-C7AE-4A7B-899F-6E81F5DE14E2}">
      <dsp:nvSpPr>
        <dsp:cNvPr id="0" name=""/>
        <dsp:cNvSpPr/>
      </dsp:nvSpPr>
      <dsp:spPr>
        <a:xfrm>
          <a:off x="117637" y="1229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0" kern="1200" dirty="0"/>
            <a:t>2013</a:t>
          </a:r>
          <a:endParaRPr lang="en-US" sz="2500" b="0" kern="1200" dirty="0"/>
        </a:p>
      </dsp:txBody>
      <dsp:txXfrm>
        <a:off x="117637" y="1229"/>
        <a:ext cx="2062839" cy="1237703"/>
      </dsp:txXfrm>
    </dsp:sp>
    <dsp:sp modelId="{E181D895-B8AA-4380-946C-1F2E1A356CCC}">
      <dsp:nvSpPr>
        <dsp:cNvPr id="0" name=""/>
        <dsp:cNvSpPr/>
      </dsp:nvSpPr>
      <dsp:spPr>
        <a:xfrm>
          <a:off x="2386760" y="1229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0" kern="1200" dirty="0"/>
            <a:t>67 000 milliards  de  tomans</a:t>
          </a:r>
          <a:endParaRPr lang="en-US" sz="2500" b="0" kern="1200" dirty="0"/>
        </a:p>
      </dsp:txBody>
      <dsp:txXfrm>
        <a:off x="2386760" y="1229"/>
        <a:ext cx="2062839" cy="1237703"/>
      </dsp:txXfrm>
    </dsp:sp>
    <dsp:sp modelId="{CE74BE44-4F5E-495E-8542-764ADD3CAFEE}">
      <dsp:nvSpPr>
        <dsp:cNvPr id="0" name=""/>
        <dsp:cNvSpPr/>
      </dsp:nvSpPr>
      <dsp:spPr>
        <a:xfrm>
          <a:off x="117637" y="1445216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/>
            <a:t>2014</a:t>
          </a:r>
          <a:endParaRPr lang="en-US" sz="2500" kern="1200"/>
        </a:p>
      </dsp:txBody>
      <dsp:txXfrm>
        <a:off x="117637" y="1445216"/>
        <a:ext cx="2062839" cy="1237703"/>
      </dsp:txXfrm>
    </dsp:sp>
    <dsp:sp modelId="{9CA93477-A9E1-411B-BC7E-109360E2FA13}">
      <dsp:nvSpPr>
        <dsp:cNvPr id="0" name=""/>
        <dsp:cNvSpPr/>
      </dsp:nvSpPr>
      <dsp:spPr>
        <a:xfrm>
          <a:off x="2386760" y="1445216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72 000 milliards  de  tomans</a:t>
          </a:r>
          <a:endParaRPr lang="en-US" sz="2500" kern="1200" dirty="0"/>
        </a:p>
      </dsp:txBody>
      <dsp:txXfrm>
        <a:off x="2386760" y="1445216"/>
        <a:ext cx="2062839" cy="1237703"/>
      </dsp:txXfrm>
    </dsp:sp>
    <dsp:sp modelId="{2A6A813F-35CA-45AF-A159-930EAF390673}">
      <dsp:nvSpPr>
        <dsp:cNvPr id="0" name=""/>
        <dsp:cNvSpPr/>
      </dsp:nvSpPr>
      <dsp:spPr>
        <a:xfrm>
          <a:off x="117637" y="2889204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/>
            <a:t>2015</a:t>
          </a:r>
          <a:endParaRPr lang="en-US" sz="2500" kern="1200"/>
        </a:p>
      </dsp:txBody>
      <dsp:txXfrm>
        <a:off x="117637" y="2889204"/>
        <a:ext cx="2062839" cy="1237703"/>
      </dsp:txXfrm>
    </dsp:sp>
    <dsp:sp modelId="{8780B0C7-3330-41FD-B2F5-B1EDA5351753}">
      <dsp:nvSpPr>
        <dsp:cNvPr id="0" name=""/>
        <dsp:cNvSpPr/>
      </dsp:nvSpPr>
      <dsp:spPr>
        <a:xfrm>
          <a:off x="2386760" y="2889204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/>
            <a:t>91 000 milliards  de  tomans</a:t>
          </a:r>
          <a:endParaRPr lang="en-US" sz="2500" kern="1200" dirty="0"/>
        </a:p>
      </dsp:txBody>
      <dsp:txXfrm>
        <a:off x="2386760" y="2889204"/>
        <a:ext cx="2062839" cy="1237703"/>
      </dsp:txXfrm>
    </dsp:sp>
    <dsp:sp modelId="{95817608-1534-49A1-962F-3FF4E1C26BC0}">
      <dsp:nvSpPr>
        <dsp:cNvPr id="0" name=""/>
        <dsp:cNvSpPr/>
      </dsp:nvSpPr>
      <dsp:spPr>
        <a:xfrm>
          <a:off x="117637" y="4333192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/>
            <a:t>2016</a:t>
          </a:r>
          <a:endParaRPr lang="en-US" sz="2500" kern="1200"/>
        </a:p>
      </dsp:txBody>
      <dsp:txXfrm>
        <a:off x="117637" y="4333192"/>
        <a:ext cx="2062839" cy="1237703"/>
      </dsp:txXfrm>
    </dsp:sp>
    <dsp:sp modelId="{866B7801-EA10-4FFB-B04A-612ECA71632E}">
      <dsp:nvSpPr>
        <dsp:cNvPr id="0" name=""/>
        <dsp:cNvSpPr/>
      </dsp:nvSpPr>
      <dsp:spPr>
        <a:xfrm>
          <a:off x="2386760" y="4333192"/>
          <a:ext cx="2062839" cy="123770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/>
            <a:t>100 000 milHards  de  tomans</a:t>
          </a:r>
          <a:endParaRPr lang="en-US" sz="2500" kern="1200"/>
        </a:p>
      </dsp:txBody>
      <dsp:txXfrm>
        <a:off x="2386760" y="4333192"/>
        <a:ext cx="2062839" cy="12377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22B3D-E4C9-4A9A-90D2-1B9461140206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AF438C-AD9E-4415-85FE-B677DD0E702C}">
      <dsp:nvSpPr>
        <dsp:cNvPr id="0" name=""/>
        <dsp:cNvSpPr/>
      </dsp:nvSpPr>
      <dsp:spPr>
        <a:xfrm>
          <a:off x="0" y="0"/>
          <a:ext cx="7886700" cy="1020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/>
            <a:t>Les discriminations judiciaires et policières (liberté de parole, d’expression, d’association, liberté de conscience, pluralisme et démocratie</a:t>
          </a:r>
          <a:r>
            <a:rPr lang="en-US" sz="2000" kern="1200"/>
            <a:t>…</a:t>
          </a:r>
          <a:r>
            <a:rPr lang="fr-FR" sz="2000" kern="1200"/>
            <a:t>) nullement basées sur le pouvoir de la majorité et le respect des minorités. </a:t>
          </a:r>
          <a:endParaRPr lang="en-US" sz="2000" kern="1200"/>
        </a:p>
      </dsp:txBody>
      <dsp:txXfrm>
        <a:off x="0" y="0"/>
        <a:ext cx="7886700" cy="1020243"/>
      </dsp:txXfrm>
    </dsp:sp>
    <dsp:sp modelId="{4DA9FAA6-5CCB-4CF9-83A4-BAC095F1A579}">
      <dsp:nvSpPr>
        <dsp:cNvPr id="0" name=""/>
        <dsp:cNvSpPr/>
      </dsp:nvSpPr>
      <dsp:spPr>
        <a:xfrm>
          <a:off x="0" y="1020243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B2B1A5-EABF-4896-B40E-649B464E5579}">
      <dsp:nvSpPr>
        <dsp:cNvPr id="0" name=""/>
        <dsp:cNvSpPr/>
      </dsp:nvSpPr>
      <dsp:spPr>
        <a:xfrm>
          <a:off x="0" y="1020243"/>
          <a:ext cx="7886700" cy="1020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/>
            <a:t>Gestion médiocre de la crise interne du régime sous la présidence de Rohani</a:t>
          </a:r>
          <a:endParaRPr lang="en-US" sz="2000" kern="1200"/>
        </a:p>
      </dsp:txBody>
      <dsp:txXfrm>
        <a:off x="0" y="1020243"/>
        <a:ext cx="7886700" cy="1020243"/>
      </dsp:txXfrm>
    </dsp:sp>
    <dsp:sp modelId="{57EA0D00-FD98-4158-A33A-3CB021FB9030}">
      <dsp:nvSpPr>
        <dsp:cNvPr id="0" name=""/>
        <dsp:cNvSpPr/>
      </dsp:nvSpPr>
      <dsp:spPr>
        <a:xfrm>
          <a:off x="0" y="2040487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FD96C-AAB1-4B02-8E23-68F23B13FA6A}">
      <dsp:nvSpPr>
        <dsp:cNvPr id="0" name=""/>
        <dsp:cNvSpPr/>
      </dsp:nvSpPr>
      <dsp:spPr>
        <a:xfrm>
          <a:off x="0" y="2040487"/>
          <a:ext cx="7886700" cy="1020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/>
            <a:t>Les risques connus et potentiels pour la désignation du troisième guide</a:t>
          </a:r>
          <a:endParaRPr lang="en-US" sz="2000" kern="1200"/>
        </a:p>
      </dsp:txBody>
      <dsp:txXfrm>
        <a:off x="0" y="2040487"/>
        <a:ext cx="7886700" cy="1020243"/>
      </dsp:txXfrm>
    </dsp:sp>
    <dsp:sp modelId="{A54DE5A6-5829-4E23-9E46-7DF37F393653}">
      <dsp:nvSpPr>
        <dsp:cNvPr id="0" name=""/>
        <dsp:cNvSpPr/>
      </dsp:nvSpPr>
      <dsp:spPr>
        <a:xfrm>
          <a:off x="0" y="3060730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5246A8-08BC-4607-977C-7BA1472D9B77}">
      <dsp:nvSpPr>
        <dsp:cNvPr id="0" name=""/>
        <dsp:cNvSpPr/>
      </dsp:nvSpPr>
      <dsp:spPr>
        <a:xfrm>
          <a:off x="0" y="3060730"/>
          <a:ext cx="7886700" cy="1020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/>
            <a:t>Sans le troisième guide suprême : fin de la république islamique d’Iran ?</a:t>
          </a:r>
          <a:endParaRPr lang="en-US" sz="2000" kern="1200"/>
        </a:p>
      </dsp:txBody>
      <dsp:txXfrm>
        <a:off x="0" y="3060730"/>
        <a:ext cx="7886700" cy="10202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293C2-557D-4158-90F8-B550B57A8FD3}">
      <dsp:nvSpPr>
        <dsp:cNvPr id="0" name=""/>
        <dsp:cNvSpPr/>
      </dsp:nvSpPr>
      <dsp:spPr>
        <a:xfrm>
          <a:off x="2653014" y="0"/>
          <a:ext cx="2560585" cy="1844591"/>
        </a:xfrm>
        <a:prstGeom prst="trapezoid">
          <a:avLst>
            <a:gd name="adj" fmla="val 71318"/>
          </a:avLst>
        </a:prstGeom>
        <a:solidFill>
          <a:schemeClr val="tx2">
            <a:lumMod val="20000"/>
            <a:lumOff val="80000"/>
          </a:schemeClr>
        </a:solidFill>
        <a:ln w="28575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/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The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Islamic</a:t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Republic’s </a:t>
          </a:r>
          <a:br>
            <a:rPr lang="en-US" sz="1800" b="1" kern="1200" noProof="0" dirty="0" smtClean="0"/>
          </a:br>
          <a:r>
            <a:rPr lang="en-US" sz="1800" b="1" kern="1200" noProof="0" dirty="0" smtClean="0"/>
            <a:t>ideological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nature</a:t>
          </a:r>
          <a:endParaRPr lang="en-US" sz="1800" b="1" kern="1200" noProof="0" dirty="0"/>
        </a:p>
      </dsp:txBody>
      <dsp:txXfrm>
        <a:off x="2653014" y="0"/>
        <a:ext cx="2560585" cy="1844591"/>
      </dsp:txXfrm>
    </dsp:sp>
    <dsp:sp modelId="{271ACE3F-A4FA-442A-87F8-8F2D74BF2ACF}">
      <dsp:nvSpPr>
        <dsp:cNvPr id="0" name=""/>
        <dsp:cNvSpPr/>
      </dsp:nvSpPr>
      <dsp:spPr>
        <a:xfrm>
          <a:off x="1956473" y="1881612"/>
          <a:ext cx="3977217" cy="998717"/>
        </a:xfrm>
        <a:prstGeom prst="trapezoid">
          <a:avLst>
            <a:gd name="adj" fmla="val 71318"/>
          </a:avLst>
        </a:prstGeom>
        <a:solidFill>
          <a:schemeClr val="tx2">
            <a:lumMod val="40000"/>
            <a:lumOff val="6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Macro-economic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and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financial instability </a:t>
          </a:r>
          <a:endParaRPr lang="en-US" sz="1800" b="1" kern="1200" noProof="0" dirty="0"/>
        </a:p>
      </dsp:txBody>
      <dsp:txXfrm>
        <a:off x="2652486" y="1881612"/>
        <a:ext cx="2585191" cy="998717"/>
      </dsp:txXfrm>
    </dsp:sp>
    <dsp:sp modelId="{911060E2-C873-469A-954A-EE2AAADBA15E}">
      <dsp:nvSpPr>
        <dsp:cNvPr id="0" name=""/>
        <dsp:cNvSpPr/>
      </dsp:nvSpPr>
      <dsp:spPr>
        <a:xfrm>
          <a:off x="1456643" y="2880477"/>
          <a:ext cx="4981104" cy="743278"/>
        </a:xfrm>
        <a:prstGeom prst="trapezoid">
          <a:avLst>
            <a:gd name="adj" fmla="val 71318"/>
          </a:avLst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accent1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G</a:t>
          </a:r>
          <a:r>
            <a:rPr lang="en-US" sz="1800" b="1" kern="1200" baseline="0" noProof="0" dirty="0" smtClean="0"/>
            <a:t>eopolitical tensions</a:t>
          </a:r>
          <a:endParaRPr lang="en-US" sz="1800" b="1" kern="1200" noProof="0" dirty="0"/>
        </a:p>
      </dsp:txBody>
      <dsp:txXfrm>
        <a:off x="2328336" y="2880477"/>
        <a:ext cx="3237717" cy="743278"/>
      </dsp:txXfrm>
    </dsp:sp>
    <dsp:sp modelId="{63CFCBFE-C16F-4466-B3F8-1477660DD281}">
      <dsp:nvSpPr>
        <dsp:cNvPr id="0" name=""/>
        <dsp:cNvSpPr/>
      </dsp:nvSpPr>
      <dsp:spPr>
        <a:xfrm>
          <a:off x="761303" y="3608924"/>
          <a:ext cx="6396524" cy="976231"/>
        </a:xfrm>
        <a:prstGeom prst="trapezoid">
          <a:avLst>
            <a:gd name="adj" fmla="val 71318"/>
          </a:avLst>
        </a:prstGeom>
        <a:solidFill>
          <a:schemeClr val="tx2">
            <a:lumMod val="60000"/>
            <a:lumOff val="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Legal complexities</a:t>
          </a:r>
          <a:endParaRPr lang="en-US" sz="1800" b="1" kern="1200" noProof="0" dirty="0"/>
        </a:p>
      </dsp:txBody>
      <dsp:txXfrm>
        <a:off x="1880695" y="3608924"/>
        <a:ext cx="4157740" cy="976231"/>
      </dsp:txXfrm>
    </dsp:sp>
    <dsp:sp modelId="{3A83AD08-753D-49DE-A70A-733B08DC3322}">
      <dsp:nvSpPr>
        <dsp:cNvPr id="0" name=""/>
        <dsp:cNvSpPr/>
      </dsp:nvSpPr>
      <dsp:spPr>
        <a:xfrm>
          <a:off x="173017" y="4562818"/>
          <a:ext cx="7603794" cy="909789"/>
        </a:xfrm>
        <a:prstGeom prst="trapezoid">
          <a:avLst>
            <a:gd name="adj" fmla="val 71318"/>
          </a:avLst>
        </a:prstGeom>
        <a:solidFill>
          <a:schemeClr val="tx2">
            <a:lumMod val="20000"/>
            <a:lumOff val="8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Misinformation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and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noProof="0" dirty="0" smtClean="0"/>
            <a:t>communication challenges</a:t>
          </a:r>
          <a:endParaRPr lang="en-US" sz="1800" b="1" kern="1200" noProof="0" dirty="0"/>
        </a:p>
      </dsp:txBody>
      <dsp:txXfrm>
        <a:off x="1503681" y="4562818"/>
        <a:ext cx="4942466" cy="9097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DD20D-69F1-4734-B978-01BB763824C1}">
      <dsp:nvSpPr>
        <dsp:cNvPr id="0" name=""/>
        <dsp:cNvSpPr/>
      </dsp:nvSpPr>
      <dsp:spPr>
        <a:xfrm>
          <a:off x="0" y="680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CAC681-25DB-4F30-AF73-7A832A65C6F5}">
      <dsp:nvSpPr>
        <dsp:cNvPr id="0" name=""/>
        <dsp:cNvSpPr/>
      </dsp:nvSpPr>
      <dsp:spPr>
        <a:xfrm>
          <a:off x="0" y="680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/>
            <a:t>Gestion du changement  de l’intérieur </a:t>
          </a:r>
          <a:r>
            <a:rPr lang="fr-FR" sz="1100" kern="1200"/>
            <a:t>par les leaders du régime : Un changement constitutionnel , Un effondrement monumental et soudain du système de l’intérieur , Un coup d’état assumé ou rampant des gardiens de la révolution </a:t>
          </a:r>
          <a:endParaRPr lang="en-US" sz="1100" kern="1200"/>
        </a:p>
      </dsp:txBody>
      <dsp:txXfrm>
        <a:off x="0" y="680"/>
        <a:ext cx="4701778" cy="795823"/>
      </dsp:txXfrm>
    </dsp:sp>
    <dsp:sp modelId="{2736E72C-215C-499A-9FCE-BE42B7037529}">
      <dsp:nvSpPr>
        <dsp:cNvPr id="0" name=""/>
        <dsp:cNvSpPr/>
      </dsp:nvSpPr>
      <dsp:spPr>
        <a:xfrm>
          <a:off x="0" y="796503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8C07D0-3605-468A-9187-DE5405A934E1}">
      <dsp:nvSpPr>
        <dsp:cNvPr id="0" name=""/>
        <dsp:cNvSpPr/>
      </dsp:nvSpPr>
      <dsp:spPr>
        <a:xfrm>
          <a:off x="0" y="796503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/>
            <a:t>l’aile ultra conservateur: De liquidation institutionnel des réformateurs et le renforcement des ultra conservateur à la nécessité d’un président militaire</a:t>
          </a:r>
          <a:endParaRPr lang="en-US" sz="1100" kern="1200"/>
        </a:p>
      </dsp:txBody>
      <dsp:txXfrm>
        <a:off x="0" y="796503"/>
        <a:ext cx="4701778" cy="795823"/>
      </dsp:txXfrm>
    </dsp:sp>
    <dsp:sp modelId="{B03ACEC0-B590-4C2B-BD1A-4BC86865BECD}">
      <dsp:nvSpPr>
        <dsp:cNvPr id="0" name=""/>
        <dsp:cNvSpPr/>
      </dsp:nvSpPr>
      <dsp:spPr>
        <a:xfrm>
          <a:off x="0" y="1592327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F34616-7A35-4010-BEB3-15CC7B58275C}">
      <dsp:nvSpPr>
        <dsp:cNvPr id="0" name=""/>
        <dsp:cNvSpPr/>
      </dsp:nvSpPr>
      <dsp:spPr>
        <a:xfrm>
          <a:off x="0" y="1592327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/>
            <a:t>L’aile « réformateur », affaiblissement électorale pour la promesse non tenue de JCPOA et la recherche d’un compromis avec les conservateurs </a:t>
          </a:r>
          <a:endParaRPr lang="en-US" sz="1100" kern="1200"/>
        </a:p>
      </dsp:txBody>
      <dsp:txXfrm>
        <a:off x="0" y="1592327"/>
        <a:ext cx="4701778" cy="795823"/>
      </dsp:txXfrm>
    </dsp:sp>
    <dsp:sp modelId="{B38CE782-FEE6-4B08-ABFC-3F232688E56F}">
      <dsp:nvSpPr>
        <dsp:cNvPr id="0" name=""/>
        <dsp:cNvSpPr/>
      </dsp:nvSpPr>
      <dsp:spPr>
        <a:xfrm>
          <a:off x="0" y="2388150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60826F-30CD-466C-871E-A014A044ABAF}">
      <dsp:nvSpPr>
        <dsp:cNvPr id="0" name=""/>
        <dsp:cNvSpPr/>
      </dsp:nvSpPr>
      <dsp:spPr>
        <a:xfrm>
          <a:off x="0" y="2388150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/>
            <a:t>Les  « députés » issues du  Corps des Gardiens de la Révolution Islamique ( GRI):</a:t>
          </a:r>
          <a:endParaRPr lang="en-US" sz="1100" kern="1200"/>
        </a:p>
      </dsp:txBody>
      <dsp:txXfrm>
        <a:off x="0" y="2388150"/>
        <a:ext cx="4701778" cy="795823"/>
      </dsp:txXfrm>
    </dsp:sp>
    <dsp:sp modelId="{B87C2841-23B5-42A6-96FE-9D9EF54DDCCF}">
      <dsp:nvSpPr>
        <dsp:cNvPr id="0" name=""/>
        <dsp:cNvSpPr/>
      </dsp:nvSpPr>
      <dsp:spPr>
        <a:xfrm>
          <a:off x="0" y="3183974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B562DB-1B6D-46E9-88DA-35A09A606E43}">
      <dsp:nvSpPr>
        <dsp:cNvPr id="0" name=""/>
        <dsp:cNvSpPr/>
      </dsp:nvSpPr>
      <dsp:spPr>
        <a:xfrm>
          <a:off x="0" y="3183974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/>
            <a:t>Coup d’état militaire en faveur du 3eme guide</a:t>
          </a:r>
          <a:endParaRPr lang="en-US" sz="1100" kern="1200"/>
        </a:p>
      </dsp:txBody>
      <dsp:txXfrm>
        <a:off x="0" y="3183974"/>
        <a:ext cx="4701778" cy="795823"/>
      </dsp:txXfrm>
    </dsp:sp>
    <dsp:sp modelId="{CE3BA915-F0C5-4D33-B455-9655C48708CB}">
      <dsp:nvSpPr>
        <dsp:cNvPr id="0" name=""/>
        <dsp:cNvSpPr/>
      </dsp:nvSpPr>
      <dsp:spPr>
        <a:xfrm>
          <a:off x="0" y="3979797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2FD560-838B-44D4-ABB5-DAA9F554B9FA}">
      <dsp:nvSpPr>
        <dsp:cNvPr id="0" name=""/>
        <dsp:cNvSpPr/>
      </dsp:nvSpPr>
      <dsp:spPr>
        <a:xfrm>
          <a:off x="0" y="3979797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/>
            <a:t>Coup d’état militaire  pour stabiliser les conquêtes régionales ( par l’appui d’une puissance étrangère)</a:t>
          </a:r>
          <a:endParaRPr lang="en-US" sz="1100" kern="1200"/>
        </a:p>
      </dsp:txBody>
      <dsp:txXfrm>
        <a:off x="0" y="3979797"/>
        <a:ext cx="4701778" cy="795823"/>
      </dsp:txXfrm>
    </dsp:sp>
    <dsp:sp modelId="{02C7D149-EB38-4B80-AEC1-0D8C1AC01185}">
      <dsp:nvSpPr>
        <dsp:cNvPr id="0" name=""/>
        <dsp:cNvSpPr/>
      </dsp:nvSpPr>
      <dsp:spPr>
        <a:xfrm>
          <a:off x="0" y="4775621"/>
          <a:ext cx="4701778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490FF4-8AA6-43C1-ADE0-69E49FA27F3A}">
      <dsp:nvSpPr>
        <dsp:cNvPr id="0" name=""/>
        <dsp:cNvSpPr/>
      </dsp:nvSpPr>
      <dsp:spPr>
        <a:xfrm>
          <a:off x="0" y="4775621"/>
          <a:ext cx="4701778" cy="795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/>
            <a:t>Nouveau leadership </a:t>
          </a:r>
          <a:r>
            <a:rPr lang="fr-FR" sz="1100" kern="1200"/>
            <a:t>issu de la société civile organisée et la désobéissance civile et citoyenne (mouvements des droits humains; ouvriers et différentes catégories socio-professionnelles; des biens perdus; pour le retrait du voile obligatoire; pour trouver des solutions durables contre les catastrophes environnementales </a:t>
          </a:r>
          <a:r>
            <a:rPr lang="en-US" sz="1100" kern="1200"/>
            <a:t>…</a:t>
          </a:r>
          <a:r>
            <a:rPr lang="fr-FR" sz="1100" kern="1200"/>
            <a:t>)</a:t>
          </a:r>
          <a:endParaRPr lang="en-US" sz="1100" kern="1200"/>
        </a:p>
      </dsp:txBody>
      <dsp:txXfrm>
        <a:off x="0" y="4775621"/>
        <a:ext cx="4701778" cy="795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C9888-DDDA-473D-812C-9DB9130B3A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F2FAA-433B-48AA-93A8-C60E3D14CC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703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860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1725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7591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3446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9312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5172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1031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6897" algn="l" defTabSz="9117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5929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6952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5898A-A7C2-4877-A958-995FF02ACF94}" type="slidenum">
              <a:rPr lang="fr-FR" smtClean="0">
                <a:solidFill>
                  <a:prstClr val="black"/>
                </a:solidFill>
              </a:rPr>
              <a:pPr/>
              <a:t>26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22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Géopolitique régionale et course </a:t>
            </a:r>
            <a:r>
              <a:rPr lang="fr-FR"/>
              <a:t>à l’atome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F2FAA-433B-48AA-93A8-C60E3D14CC63}" type="slidenum">
              <a:rPr lang="fr-FR" smtClean="0">
                <a:solidFill>
                  <a:prstClr val="black"/>
                </a:solidFill>
              </a:rPr>
              <a:pPr/>
              <a:t>28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9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5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9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5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1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7069-19BF-4D82-A5A9-3A26D7760A39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63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35E-7F66-42C7-B9B2-9CB96F5C914C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0801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1" y="2126041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47" y="3840523"/>
            <a:ext cx="6400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92A9E-A7B2-49DF-9C1D-28A298D6FA7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3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5387-5E6B-4722-8A8E-2D806B250D5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58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7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7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327E5-EC79-46EA-8CAA-52A3B3C0FAE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6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2AC66-842B-4658-883B-283DF478C40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1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6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6039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46" y="3840523"/>
            <a:ext cx="6400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6" y="6378004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004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5C91D-6DBB-47C0-80DE-B1E86181E49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8004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2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6" y="6378004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004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AF245-9ED7-43DD-AA6A-2DED6548DEE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8004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96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75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75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109006" y="6378004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8004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07C63-722A-4D26-9B16-8FFE2276BEA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8004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8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109006" y="6378004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457200" y="6378004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B453F-F752-4D8B-86B6-001971F5E6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583680" y="6378004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11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6" y="6378004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8004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6AA-1333-4B92-AF4A-4821523DA59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8004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9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06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06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50506-6C7A-4A55-9EB2-24DCCF524791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5085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D38C739-FC4E-4AF8-B2C1-E79B656E8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D0D165C-9F48-4CC6-B3F1-114CD959F8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1F9A186-10B6-427D-A61E-428B7CAF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2B9DE58-6581-439A-8EAB-5E40BC1D9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4BD75D3D-3567-4D52-9687-463EF7F53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0813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347E487-F7FB-4BA2-93DD-9B5DF7290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54F5D18-0194-4028-9122-661DD254E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4F69039-9D72-4076-9C62-C18ACE5D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31F0061-EF5A-473E-B1A1-54F0DCD8D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3FD4737-BBB2-4097-95F1-F89C032D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91322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615958E-2E2A-4DBA-8863-C21570F8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F221DA29-E42F-470E-8D7F-3A88F627E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CC0EDC1-5FBB-491B-A8F7-2FDEA4322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9756EF5-366C-42F5-AF9A-FB857030B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DF31629-A83C-40ED-95A9-15D96359D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749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453DD34-BA32-4C68-85CB-764C684AA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1C21427F-A738-4AFB-BF29-23FD025DE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A591F061-0B7B-473C-B885-1BBEEBE5E0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6EAC9F58-26DF-4D7C-B79C-85E856494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F586AA0F-BDAE-4A8D-8E3A-6D02BD3D5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232C24DC-326C-4CB9-B72B-A281BB5A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41853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EB39405-3C49-483C-A556-8160CAEFE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B7F6C806-1842-436E-9805-048F16EB8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793E7B81-3EB0-42D4-8EFD-9EEE85CFA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CE08FC91-DA3E-47D3-B5CE-F1F1E27E9B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9A7A9395-863D-4917-9875-81E3A544AC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E2A8D6BE-EA4B-4AF8-BE2E-F902ECF3D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4CB417F9-332F-4743-BB7D-3E69A9BD9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9DA1999D-4EEB-46E8-9499-FF6E3A409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90455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BB400E2-612D-4162-A394-4647E1680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B04EAF8D-0644-439E-A665-42250003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C920A609-F560-4D1C-9631-5EDDA199B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2702C842-5BE6-4B6F-944C-4FB8749AF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0229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DE974808-D643-4A0E-AD52-DD32E2970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D33470AB-7E0D-4503-BBE2-59029381F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6FEDD943-A92B-4E45-BAE9-4D354A713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0443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16D4CF9-E0A2-4889-A949-7D91E9B34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790D3401-FE49-409A-A500-FEE0ACEE9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59227EC8-88F6-4694-B4CF-E45F8560B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16F1140D-BF6E-4046-94CC-D0E156CEE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C659EF66-3A64-495B-8310-5443D18C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58986881-EF32-4BB7-B9AA-C16D0DD4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16868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F9AAC47-14D2-4B7F-BAD2-E2F9EAD22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0594FC41-9FC9-4903-814D-D4E3708034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B713FAD1-4D81-4F28-9CA6-63B5EC147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4BC428EF-8D7E-46BA-AF78-7CDCEC3BF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BDFCA367-3D4C-4C4F-878C-FCC30E55E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43ED5B92-A875-48EB-8AEC-5745DE829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3327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026F64E-296F-48F2-8953-9CDCCCE78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CFC1E5F2-0EF6-4DCA-897F-CC759D047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7EAA566-A3A0-4552-B7E0-99CB5DC37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A46B185-CF07-4939-B0A4-B1F2C250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031AA20-D251-46E8-9BA0-FB0153CFC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74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5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9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5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1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D04F-A1CE-49F3-A0D0-793F3CA9553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8676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A3345E06-D785-4ED3-8E7A-6F14ED3A84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4ED0C76-BE1D-4A61-B4E6-243C31455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F25D072-E332-4F25-AD69-EE925C778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B6F7384-5D3A-4696-AD31-E95AFA1E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EEBE0AE-5DE6-42A8-82AA-51404199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401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2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188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3153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967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613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63090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71048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9666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8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7810-22E7-4796-849D-15AF10BEF39C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3340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64357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91721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0408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5406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24493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2269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8023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2800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14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705"/>
            <a:ext cx="7772400" cy="2505075"/>
          </a:xfrm>
        </p:spPr>
        <p:txBody>
          <a:bodyPr anchor="b"/>
          <a:lstStyle>
            <a:lvl1pPr algn="ctr" defTabSz="91172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834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7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5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93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5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10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8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221C-C525-4727-AF68-242D6F6B6A00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9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3751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5273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6218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34226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6826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3753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3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27045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37181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930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95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58E1-3B09-42FA-A542-8E8EB17EE080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1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2211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7757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909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8229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96403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4445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49797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3757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07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5374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58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69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FE85-7A5A-4CA0-82CB-AD6A8D19E27F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1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96325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75628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7211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9860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55415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247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7851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1091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91651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4212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0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B5CDA-3F2B-418D-B0BD-C38D90B02225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1813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44627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8945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4462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5122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5277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8005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639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2720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7144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115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71F7-C9A8-4180-B289-96C6318A2FE2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4206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3525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15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95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16" y="3840496"/>
            <a:ext cx="6400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57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4764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57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432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56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56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7957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42635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583680" y="6377957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22736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57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4321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79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1" y="3840480"/>
            <a:ext cx="6400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1141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4704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7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122" y="266702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76" y="273155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122" y="2438505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0960-486B-43C3-9255-5A7280F29963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37827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15373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67440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8"/>
            <a:ext cx="7772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9" y="3840488"/>
            <a:ext cx="64007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06247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6486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9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6583680" y="637794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8583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6583680" y="637794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2584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4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9427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02988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64893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3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DBB3-F88A-4FA2-870B-F73C9603F73E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707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8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8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5860" indent="0">
              <a:buNone/>
              <a:defRPr sz="2800"/>
            </a:lvl2pPr>
            <a:lvl3pPr marL="911725" indent="0">
              <a:buNone/>
              <a:defRPr sz="2400"/>
            </a:lvl3pPr>
            <a:lvl4pPr marL="1367591" indent="0">
              <a:buNone/>
              <a:defRPr sz="2000"/>
            </a:lvl4pPr>
            <a:lvl5pPr marL="1823446" indent="0">
              <a:buNone/>
              <a:defRPr sz="2000"/>
            </a:lvl5pPr>
            <a:lvl6pPr marL="2279312" indent="0">
              <a:buNone/>
              <a:defRPr sz="2000"/>
            </a:lvl6pPr>
            <a:lvl7pPr marL="2735172" indent="0">
              <a:buNone/>
              <a:defRPr sz="2000"/>
            </a:lvl7pPr>
            <a:lvl8pPr marL="3191031" indent="0">
              <a:buNone/>
              <a:defRPr sz="2000"/>
            </a:lvl8pPr>
            <a:lvl9pPr marL="3646897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8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9A984-523A-45F0-AB97-0BA9810035F5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505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7603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0531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38554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18020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1263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76086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6123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37630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0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98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6DA7-A280-4C97-968D-E0082DFBD49F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426925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84431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5608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30580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4678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2639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86956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247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00399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2954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26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5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5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9767A-E296-4DB2-B55A-41655E94BA99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02053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0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7999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205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7012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07448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30218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3073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9018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4723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58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5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9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5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1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37202-C7CC-4466-8737-415FF7785AC5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3656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5113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643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716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95413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9959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5830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8494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5498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04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104CC-C42B-43BA-99AE-0B1356713802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03170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671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678660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3718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1700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2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13320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390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749911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75014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41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35"/>
            <a:ext cx="7772400" cy="2505075"/>
          </a:xfrm>
        </p:spPr>
        <p:txBody>
          <a:bodyPr anchor="b"/>
          <a:lstStyle>
            <a:lvl1pPr algn="ctr" defTabSz="91172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5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7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5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93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5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10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8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EE7E-EC72-4122-AB78-0BEC0161CF27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9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42359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597347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2784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5855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91749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52820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42221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4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475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63743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31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5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B558-B6DD-4F58-92FC-212A29AE6C9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1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66831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533778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033524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89802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406095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028757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42925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6536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5386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9007" y="6377979"/>
            <a:ext cx="2926079" cy="27699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79"/>
            <a:ext cx="2103120" cy="27699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F5442-F78B-408F-9D48-4002BF042CF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583680" y="6377979"/>
            <a:ext cx="2103120" cy="27699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1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34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7A36-0C20-483A-83D4-006B80884420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1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0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152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8700F-06CB-49A9-8834-749DB3FCD5C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79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B874-CAEB-4DD9-8362-A351A81FD9FE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701"/>
            <a:ext cx="7772400" cy="2505075"/>
          </a:xfrm>
        </p:spPr>
        <p:txBody>
          <a:bodyPr anchor="b"/>
          <a:lstStyle>
            <a:lvl1pPr algn="ctr" defTabSz="91172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83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7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5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93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5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10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8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5C62-2DE4-40D1-90CE-D3FCF5438A36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9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52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121" y="266702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41" y="273085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121" y="2438435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E002-9038-4C23-83CF-E062DCC60B25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17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8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8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5860" indent="0">
              <a:buNone/>
              <a:defRPr sz="2800"/>
            </a:lvl2pPr>
            <a:lvl3pPr marL="911725" indent="0">
              <a:buNone/>
              <a:defRPr sz="2400"/>
            </a:lvl3pPr>
            <a:lvl4pPr marL="1367591" indent="0">
              <a:buNone/>
              <a:defRPr sz="2000"/>
            </a:lvl4pPr>
            <a:lvl5pPr marL="1823446" indent="0">
              <a:buNone/>
              <a:defRPr sz="2000"/>
            </a:lvl5pPr>
            <a:lvl6pPr marL="2279312" indent="0">
              <a:buNone/>
              <a:defRPr sz="2000"/>
            </a:lvl6pPr>
            <a:lvl7pPr marL="2735172" indent="0">
              <a:buNone/>
              <a:defRPr sz="2000"/>
            </a:lvl7pPr>
            <a:lvl8pPr marL="3191031" indent="0">
              <a:buNone/>
              <a:defRPr sz="2000"/>
            </a:lvl8pPr>
            <a:lvl9pPr marL="3646897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8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D917-CD26-4EC0-A181-FC7098608074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136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F828-6626-4C98-97E8-558002019501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478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0056B-2B05-4F07-A413-B991D7CC4F0E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780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5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9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5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1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789AD-0706-4814-ADB5-D33FEC896177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4114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0322-42B1-4704-98C9-E67CBF9AD43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95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87"/>
            <a:ext cx="7772400" cy="2505075"/>
          </a:xfrm>
        </p:spPr>
        <p:txBody>
          <a:bodyPr anchor="b"/>
          <a:lstStyle>
            <a:lvl1pPr algn="ctr" defTabSz="911725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816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7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5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93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5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10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8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89D1-1696-4396-9CD1-30AA4F871AA8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9" y="3924303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7447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7C2C-2C72-49B9-89BE-4B2C1730C062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1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25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6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8C35C-8832-4600-B9D7-6DFA6DE8475B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1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164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9E734-5B9F-4975-B035-EDD8CAD9365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13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91E-6E96-4A40-AD76-364E39DC0110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1" y="1600200"/>
            <a:ext cx="4041648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1237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24E0-425D-4C23-B00B-8D9DA016AB31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377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122" y="266702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64" y="273137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122" y="2438487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218E3-DB18-40E2-A0B7-F8540A240F22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590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8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8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5860" indent="0">
              <a:buNone/>
              <a:defRPr sz="2800"/>
            </a:lvl2pPr>
            <a:lvl3pPr marL="911725" indent="0">
              <a:buNone/>
              <a:defRPr sz="2400"/>
            </a:lvl3pPr>
            <a:lvl4pPr marL="1367591" indent="0">
              <a:buNone/>
              <a:defRPr sz="2000"/>
            </a:lvl4pPr>
            <a:lvl5pPr marL="1823446" indent="0">
              <a:buNone/>
              <a:defRPr sz="2000"/>
            </a:lvl5pPr>
            <a:lvl6pPr marL="2279312" indent="0">
              <a:buNone/>
              <a:defRPr sz="2000"/>
            </a:lvl6pPr>
            <a:lvl7pPr marL="2735172" indent="0">
              <a:buNone/>
              <a:defRPr sz="2000"/>
            </a:lvl7pPr>
            <a:lvl8pPr marL="3191031" indent="0">
              <a:buNone/>
              <a:defRPr sz="2000"/>
            </a:lvl8pPr>
            <a:lvl9pPr marL="3646897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8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6122-7888-4767-8772-47FCA141164D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242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6B08-4E2B-4987-9EAC-3C423BD029C8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58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6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6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D464B-DB2F-457B-A85F-9DE257E9469A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34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84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4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0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1362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61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6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2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100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677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7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7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88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67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53B78-0951-4BF1-AECF-547798B12F26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1" y="2212848"/>
            <a:ext cx="4041648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8"/>
            <a:ext cx="4041648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3027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2582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745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35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10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3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538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778" indent="0">
              <a:buNone/>
              <a:defRPr sz="2800"/>
            </a:lvl2pPr>
            <a:lvl3pPr marL="911560" indent="0">
              <a:buNone/>
              <a:defRPr sz="2400"/>
            </a:lvl3pPr>
            <a:lvl4pPr marL="1367349" indent="0">
              <a:buNone/>
              <a:defRPr sz="2000"/>
            </a:lvl4pPr>
            <a:lvl5pPr marL="1823118" indent="0">
              <a:buNone/>
              <a:defRPr sz="2000"/>
            </a:lvl5pPr>
            <a:lvl6pPr marL="2278904" indent="0">
              <a:buNone/>
              <a:defRPr sz="2000"/>
            </a:lvl6pPr>
            <a:lvl7pPr marL="2734684" indent="0">
              <a:buNone/>
              <a:defRPr sz="2000"/>
            </a:lvl7pPr>
            <a:lvl8pPr marL="3190456" indent="0">
              <a:buNone/>
              <a:defRPr sz="2000"/>
            </a:lvl8pPr>
            <a:lvl9pPr marL="3646242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369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797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67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67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396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84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4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0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477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15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6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2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714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0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5C69-BA65-4637-8A2B-AA499177C036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4286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7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7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2452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8484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268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35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10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3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959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778" indent="0">
              <a:buNone/>
              <a:defRPr sz="2800"/>
            </a:lvl2pPr>
            <a:lvl3pPr marL="911560" indent="0">
              <a:buNone/>
              <a:defRPr sz="2400"/>
            </a:lvl3pPr>
            <a:lvl4pPr marL="1367349" indent="0">
              <a:buNone/>
              <a:defRPr sz="2000"/>
            </a:lvl4pPr>
            <a:lvl5pPr marL="1823118" indent="0">
              <a:buNone/>
              <a:defRPr sz="2000"/>
            </a:lvl5pPr>
            <a:lvl6pPr marL="2278904" indent="0">
              <a:buNone/>
              <a:defRPr sz="2000"/>
            </a:lvl6pPr>
            <a:lvl7pPr marL="2734684" indent="0">
              <a:buNone/>
              <a:defRPr sz="2000"/>
            </a:lvl7pPr>
            <a:lvl8pPr marL="3190456" indent="0">
              <a:buNone/>
              <a:defRPr sz="2000"/>
            </a:lvl8pPr>
            <a:lvl9pPr marL="3646242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3994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928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67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67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504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DDE0395-E29F-4FC9-A4E0-8F6BB12AA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00042C64-7052-4DE3-A7AF-B68ED7B9C2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5860" indent="0" algn="ctr">
              <a:buNone/>
              <a:defRPr sz="2000"/>
            </a:lvl2pPr>
            <a:lvl3pPr marL="911725" indent="0" algn="ctr">
              <a:buNone/>
              <a:defRPr sz="1800"/>
            </a:lvl3pPr>
            <a:lvl4pPr marL="1367591" indent="0" algn="ctr">
              <a:buNone/>
              <a:defRPr sz="1600"/>
            </a:lvl4pPr>
            <a:lvl5pPr marL="1823446" indent="0" algn="ctr">
              <a:buNone/>
              <a:defRPr sz="1600"/>
            </a:lvl5pPr>
            <a:lvl6pPr marL="2279312" indent="0" algn="ctr">
              <a:buNone/>
              <a:defRPr sz="1600"/>
            </a:lvl6pPr>
            <a:lvl7pPr marL="2735172" indent="0" algn="ctr">
              <a:buNone/>
              <a:defRPr sz="1600"/>
            </a:lvl7pPr>
            <a:lvl8pPr marL="3191031" indent="0" algn="ctr">
              <a:buNone/>
              <a:defRPr sz="1600"/>
            </a:lvl8pPr>
            <a:lvl9pPr marL="3646897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1442A1B-E2C6-4E43-8ED2-BF613FBA6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6D8BEA2-F3A6-4B0A-8B65-FE741A6D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D744FE8-B4BE-432A-89E9-0F1AD02D1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94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BEDD1BF-DC9C-41B7-BF8A-5B88209F4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FB42B003-1E79-4596-B289-68E9FABF3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4FBB01B2-C64A-40E2-AB97-F6396149B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368AC412-70C5-4009-B3C2-6CD4B809C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6269B02-9113-417C-BA8E-6A796746D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4937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DDEDE44-15C0-4105-AD08-45269E347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92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B01FBFF0-B497-4A2A-9C72-FC9F4E675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517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8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17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675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3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93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51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10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68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ABED18C-35CA-4C1D-8AA7-C6558D4F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C565F15-B247-4A75-B4FD-8ECD747DF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7B31897C-B44A-486A-A93F-08D94E9B2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34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5433-6861-498F-B218-6AAD23386979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0320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1466999-CDF7-4826-9466-9AB9D0E2B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EF70FB0-6A70-4E5D-A242-A390DC872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9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79103F27-5CB6-4919-A0F3-F85E16395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1" y="1825629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866D7341-AA14-402E-8B22-A97F409E0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882A3521-1812-40AB-B437-AD219D58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9BB2F2A0-2EA2-4357-BA08-96FE491C1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136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C55B94D-8964-4DD3-8B71-3B880516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62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91EF17F8-6C96-413B-BEC0-91B456518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3664D8FA-909D-4D2C-9E87-D794DC8B4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BA6C30C4-43E7-4A6B-ADAA-4A53D7A3C6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5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60" indent="0">
              <a:buNone/>
              <a:defRPr sz="2000" b="1"/>
            </a:lvl2pPr>
            <a:lvl3pPr marL="911725" indent="0">
              <a:buNone/>
              <a:defRPr sz="1800" b="1"/>
            </a:lvl3pPr>
            <a:lvl4pPr marL="1367591" indent="0">
              <a:buNone/>
              <a:defRPr sz="1600" b="1"/>
            </a:lvl4pPr>
            <a:lvl5pPr marL="1823446" indent="0">
              <a:buNone/>
              <a:defRPr sz="1600" b="1"/>
            </a:lvl5pPr>
            <a:lvl6pPr marL="2279312" indent="0">
              <a:buNone/>
              <a:defRPr sz="1600" b="1"/>
            </a:lvl6pPr>
            <a:lvl7pPr marL="2735172" indent="0">
              <a:buNone/>
              <a:defRPr sz="1600" b="1"/>
            </a:lvl7pPr>
            <a:lvl8pPr marL="3191031" indent="0">
              <a:buNone/>
              <a:defRPr sz="1600" b="1"/>
            </a:lvl8pPr>
            <a:lvl9pPr marL="3646897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A3C9C77B-330A-4F9E-9860-0F4FB77E5B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5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6B173759-8743-4632-AD20-0B78BF760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87A08CAD-4BBB-4F98-8B6D-C14AF1EAB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2E16CFAE-7434-46F6-BB4A-3B06FFFBC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279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77F3CD2-398D-4B77-8093-E426294E4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74BA10B7-40F6-4D08-8C81-65EB1083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855A1EC3-AA95-4A20-BA02-EF9796A81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98970B15-763A-4804-B18B-59EEB265D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799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87DEB16-A30D-4D19-9AC8-FE5069CD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A04057C2-C0F2-43EF-BA33-0A5925C64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F2F1520F-2D26-4558-928F-94A6B7007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999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F720081-EC72-4B25-A894-880864BA2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10263D5-E780-4CBA-A0EB-6BBC9213F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7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60016FE-14B8-4A44-A2F6-3FEBDEF18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860" indent="0">
              <a:buNone/>
              <a:defRPr sz="1400"/>
            </a:lvl2pPr>
            <a:lvl3pPr marL="911725" indent="0">
              <a:buNone/>
              <a:defRPr sz="1200"/>
            </a:lvl3pPr>
            <a:lvl4pPr marL="1367591" indent="0">
              <a:buNone/>
              <a:defRPr sz="1000"/>
            </a:lvl4pPr>
            <a:lvl5pPr marL="1823446" indent="0">
              <a:buNone/>
              <a:defRPr sz="1000"/>
            </a:lvl5pPr>
            <a:lvl6pPr marL="2279312" indent="0">
              <a:buNone/>
              <a:defRPr sz="1000"/>
            </a:lvl6pPr>
            <a:lvl7pPr marL="2735172" indent="0">
              <a:buNone/>
              <a:defRPr sz="1000"/>
            </a:lvl7pPr>
            <a:lvl8pPr marL="3191031" indent="0">
              <a:buNone/>
              <a:defRPr sz="1000"/>
            </a:lvl8pPr>
            <a:lvl9pPr marL="3646897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94CA06EA-C45F-4801-8E13-44581A5B8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4B4D7CC5-858A-439A-9614-568A69C99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ED668955-22F0-4A56-AF91-538BB285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038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E123BC2-8E15-4EE0-95A2-2ADC2F832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06A71075-5F78-4853-A269-76BC4A885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79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5860" indent="0">
              <a:buNone/>
              <a:defRPr sz="2800"/>
            </a:lvl2pPr>
            <a:lvl3pPr marL="911725" indent="0">
              <a:buNone/>
              <a:defRPr sz="2400"/>
            </a:lvl3pPr>
            <a:lvl4pPr marL="1367591" indent="0">
              <a:buNone/>
              <a:defRPr sz="2000"/>
            </a:lvl4pPr>
            <a:lvl5pPr marL="1823446" indent="0">
              <a:buNone/>
              <a:defRPr sz="2000"/>
            </a:lvl5pPr>
            <a:lvl6pPr marL="2279312" indent="0">
              <a:buNone/>
              <a:defRPr sz="2000"/>
            </a:lvl6pPr>
            <a:lvl7pPr marL="2735172" indent="0">
              <a:buNone/>
              <a:defRPr sz="2000"/>
            </a:lvl7pPr>
            <a:lvl8pPr marL="3191031" indent="0">
              <a:buNone/>
              <a:defRPr sz="2000"/>
            </a:lvl8pPr>
            <a:lvl9pPr marL="3646897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0E51EF09-EFC4-4C65-9BFE-63F966469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860" indent="0">
              <a:buNone/>
              <a:defRPr sz="1400"/>
            </a:lvl2pPr>
            <a:lvl3pPr marL="911725" indent="0">
              <a:buNone/>
              <a:defRPr sz="1200"/>
            </a:lvl3pPr>
            <a:lvl4pPr marL="1367591" indent="0">
              <a:buNone/>
              <a:defRPr sz="1000"/>
            </a:lvl4pPr>
            <a:lvl5pPr marL="1823446" indent="0">
              <a:buNone/>
              <a:defRPr sz="1000"/>
            </a:lvl5pPr>
            <a:lvl6pPr marL="2279312" indent="0">
              <a:buNone/>
              <a:defRPr sz="1000"/>
            </a:lvl6pPr>
            <a:lvl7pPr marL="2735172" indent="0">
              <a:buNone/>
              <a:defRPr sz="1000"/>
            </a:lvl7pPr>
            <a:lvl8pPr marL="3191031" indent="0">
              <a:buNone/>
              <a:defRPr sz="1000"/>
            </a:lvl8pPr>
            <a:lvl9pPr marL="3646897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532D296D-79DD-46CB-B001-8768D587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19E9CB3B-204A-4907-9ACE-DA9F4ADCA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65B28C25-55C0-4D8C-9577-F7D53C9C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979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DF2118C-82F8-4896-BF43-9E7D3B5B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D62A361E-30E9-430A-8991-B4706C15C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AEADBD3C-FF07-43AE-AE96-2775B3389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CF7BD7D-DD34-433F-9E72-CF810EA5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ED2999E-DAEF-4186-A82C-8F9C75F07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303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0D62AA9B-619E-4CC4-8B42-E98E500278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D60B602A-A83A-465A-B8D1-BDB89F20A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D46D0D8E-23A7-4576-AC86-FFE199E7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782C11D-A02C-4372-9855-59EA45B6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846C144-06E4-43A9-9908-8F412BBE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158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84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4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0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058F-7E09-40BC-A4C4-E4C55623FD1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8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2DE5-6C86-4986-B104-97D09C90D01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9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122" y="266702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71" y="273151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122" y="2438501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4D35-A767-4DD9-B742-98FC87D492D8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709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6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2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F68CE-3A43-499A-940B-992E0F55E2E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5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BFF7-CAF5-4EBD-96C7-ECD99EAAC2F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5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7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7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12D8-0C8A-48E9-9F95-A99B80858FB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58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80B-CCAB-4DD6-9F89-740997894AD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8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83CA-876D-4DB5-8955-3495D5A6695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35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10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3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43DE-2AA8-473F-8F77-9D5C2602DE3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14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778" indent="0">
              <a:buNone/>
              <a:defRPr sz="2800"/>
            </a:lvl2pPr>
            <a:lvl3pPr marL="911560" indent="0">
              <a:buNone/>
              <a:defRPr sz="2400"/>
            </a:lvl3pPr>
            <a:lvl4pPr marL="1367349" indent="0">
              <a:buNone/>
              <a:defRPr sz="2000"/>
            </a:lvl4pPr>
            <a:lvl5pPr marL="1823118" indent="0">
              <a:buNone/>
              <a:defRPr sz="2000"/>
            </a:lvl5pPr>
            <a:lvl6pPr marL="2278904" indent="0">
              <a:buNone/>
              <a:defRPr sz="2000"/>
            </a:lvl6pPr>
            <a:lvl7pPr marL="2734684" indent="0">
              <a:buNone/>
              <a:defRPr sz="2000"/>
            </a:lvl7pPr>
            <a:lvl8pPr marL="3190456" indent="0">
              <a:buNone/>
              <a:defRPr sz="2000"/>
            </a:lvl8pPr>
            <a:lvl9pPr marL="3646242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397DF-5838-4E94-AC80-D1A1F35DC3D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7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4308-76A3-4920-97EA-8A4B18B5B0D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1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67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67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F986-0783-4176-8A27-7D6CF275BA1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69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84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1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3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4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0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6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058F-7E09-40BC-A4C4-E4C55623FD1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8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8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5860" indent="0">
              <a:buNone/>
              <a:defRPr sz="2800"/>
            </a:lvl2pPr>
            <a:lvl3pPr marL="911725" indent="0">
              <a:buNone/>
              <a:defRPr sz="2400"/>
            </a:lvl3pPr>
            <a:lvl4pPr marL="1367591" indent="0">
              <a:buNone/>
              <a:defRPr sz="2000"/>
            </a:lvl4pPr>
            <a:lvl5pPr marL="1823446" indent="0">
              <a:buNone/>
              <a:defRPr sz="2000"/>
            </a:lvl5pPr>
            <a:lvl6pPr marL="2279312" indent="0">
              <a:buNone/>
              <a:defRPr sz="2000"/>
            </a:lvl6pPr>
            <a:lvl7pPr marL="2735172" indent="0">
              <a:buNone/>
              <a:defRPr sz="2000"/>
            </a:lvl7pPr>
            <a:lvl8pPr marL="3191031" indent="0">
              <a:buNone/>
              <a:defRPr sz="2000"/>
            </a:lvl8pPr>
            <a:lvl9pPr marL="3646897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8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5860" indent="0">
              <a:buNone/>
              <a:defRPr sz="1200"/>
            </a:lvl2pPr>
            <a:lvl3pPr marL="911725" indent="0">
              <a:buNone/>
              <a:defRPr sz="1000"/>
            </a:lvl3pPr>
            <a:lvl4pPr marL="1367591" indent="0">
              <a:buNone/>
              <a:defRPr sz="900"/>
            </a:lvl4pPr>
            <a:lvl5pPr marL="1823446" indent="0">
              <a:buNone/>
              <a:defRPr sz="900"/>
            </a:lvl5pPr>
            <a:lvl6pPr marL="2279312" indent="0">
              <a:buNone/>
              <a:defRPr sz="900"/>
            </a:lvl6pPr>
            <a:lvl7pPr marL="2735172" indent="0">
              <a:buNone/>
              <a:defRPr sz="900"/>
            </a:lvl7pPr>
            <a:lvl8pPr marL="3191031" indent="0">
              <a:buNone/>
              <a:defRPr sz="900"/>
            </a:lvl8pPr>
            <a:lvl9pPr marL="3646897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DE9B-B678-474D-AD89-5B3F13AB3D1A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98468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2DE5-6C86-4986-B104-97D09C90D01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28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4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9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6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2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F68CE-3A43-499A-940B-992E0F55E2E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76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3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BFF7-CAF5-4EBD-96C7-ECD99EAAC2F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7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78" indent="0">
              <a:buNone/>
              <a:defRPr sz="2000" b="1"/>
            </a:lvl2pPr>
            <a:lvl3pPr marL="911560" indent="0">
              <a:buNone/>
              <a:defRPr sz="1800" b="1"/>
            </a:lvl3pPr>
            <a:lvl4pPr marL="1367349" indent="0">
              <a:buNone/>
              <a:defRPr sz="1600" b="1"/>
            </a:lvl4pPr>
            <a:lvl5pPr marL="1823118" indent="0">
              <a:buNone/>
              <a:defRPr sz="1600" b="1"/>
            </a:lvl5pPr>
            <a:lvl6pPr marL="2278904" indent="0">
              <a:buNone/>
              <a:defRPr sz="1600" b="1"/>
            </a:lvl6pPr>
            <a:lvl7pPr marL="2734684" indent="0">
              <a:buNone/>
              <a:defRPr sz="1600" b="1"/>
            </a:lvl7pPr>
            <a:lvl8pPr marL="3190456" indent="0">
              <a:buNone/>
              <a:defRPr sz="1600" b="1"/>
            </a:lvl8pPr>
            <a:lvl9pPr marL="3646242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72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12D8-0C8A-48E9-9F95-A99B80858FB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3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D980B-CCAB-4DD6-9F89-740997894AD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2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383CA-876D-4DB5-8955-3495D5A6695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1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35" y="27305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10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3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A43DE-2AA8-473F-8F77-9D5C2602DE3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0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778" indent="0">
              <a:buNone/>
              <a:defRPr sz="2800"/>
            </a:lvl2pPr>
            <a:lvl3pPr marL="911560" indent="0">
              <a:buNone/>
              <a:defRPr sz="2400"/>
            </a:lvl3pPr>
            <a:lvl4pPr marL="1367349" indent="0">
              <a:buNone/>
              <a:defRPr sz="2000"/>
            </a:lvl4pPr>
            <a:lvl5pPr marL="1823118" indent="0">
              <a:buNone/>
              <a:defRPr sz="2000"/>
            </a:lvl5pPr>
            <a:lvl6pPr marL="2278904" indent="0">
              <a:buNone/>
              <a:defRPr sz="2000"/>
            </a:lvl6pPr>
            <a:lvl7pPr marL="2734684" indent="0">
              <a:buNone/>
              <a:defRPr sz="2000"/>
            </a:lvl7pPr>
            <a:lvl8pPr marL="3190456" indent="0">
              <a:buNone/>
              <a:defRPr sz="2000"/>
            </a:lvl8pPr>
            <a:lvl9pPr marL="3646242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778" indent="0">
              <a:buNone/>
              <a:defRPr sz="1200"/>
            </a:lvl2pPr>
            <a:lvl3pPr marL="911560" indent="0">
              <a:buNone/>
              <a:defRPr sz="1000"/>
            </a:lvl3pPr>
            <a:lvl4pPr marL="1367349" indent="0">
              <a:buNone/>
              <a:defRPr sz="900"/>
            </a:lvl4pPr>
            <a:lvl5pPr marL="1823118" indent="0">
              <a:buNone/>
              <a:defRPr sz="900"/>
            </a:lvl5pPr>
            <a:lvl6pPr marL="2278904" indent="0">
              <a:buNone/>
              <a:defRPr sz="900"/>
            </a:lvl6pPr>
            <a:lvl7pPr marL="2734684" indent="0">
              <a:buNone/>
              <a:defRPr sz="900"/>
            </a:lvl7pPr>
            <a:lvl8pPr marL="3190456" indent="0">
              <a:buNone/>
              <a:defRPr sz="900"/>
            </a:lvl8pPr>
            <a:lvl9pPr marL="3646242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397DF-5838-4E94-AC80-D1A1F35DC3D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8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D4308-76A3-4920-97EA-8A4B18B5B0D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6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67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67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BF986-0783-4176-8A27-7D6CF275BA1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5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9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18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Relationship Id="rId9" Type="http://schemas.openxmlformats.org/officeDocument/2006/relationships/image" Target="../media/image5.jp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189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theme" Target="../theme/theme19.xml"/><Relationship Id="rId5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90.xml"/><Relationship Id="rId9" Type="http://schemas.openxmlformats.org/officeDocument/2006/relationships/image" Target="../media/image5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19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theme" Target="../theme/theme20.xml"/><Relationship Id="rId5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5.xml"/><Relationship Id="rId9" Type="http://schemas.openxmlformats.org/officeDocument/2006/relationships/image" Target="../media/image5.jp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slideLayout" Target="../slideLayouts/slideLayout208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6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11.xml"/><Relationship Id="rId7" Type="http://schemas.openxmlformats.org/officeDocument/2006/relationships/slideLayout" Target="../slideLayouts/slideLayout215.xml"/><Relationship Id="rId12" Type="http://schemas.openxmlformats.org/officeDocument/2006/relationships/slideLayout" Target="../slideLayouts/slideLayout220.xml"/><Relationship Id="rId2" Type="http://schemas.openxmlformats.org/officeDocument/2006/relationships/slideLayout" Target="../slideLayouts/slideLayout210.xml"/><Relationship Id="rId1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4.xml"/><Relationship Id="rId11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7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slideLayout" Target="../slideLayouts/slideLayout244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slideLayout" Target="../slideLayouts/slideLayout256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4.xml"/><Relationship Id="rId13" Type="http://schemas.openxmlformats.org/officeDocument/2006/relationships/theme" Target="../theme/theme26.xml"/><Relationship Id="rId3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3.xml"/><Relationship Id="rId12" Type="http://schemas.openxmlformats.org/officeDocument/2006/relationships/slideLayout" Target="../slideLayouts/slideLayout268.xml"/><Relationship Id="rId2" Type="http://schemas.openxmlformats.org/officeDocument/2006/relationships/slideLayout" Target="../slideLayouts/slideLayout258.xml"/><Relationship Id="rId1" Type="http://schemas.openxmlformats.org/officeDocument/2006/relationships/slideLayout" Target="../slideLayouts/slideLayout257.xml"/><Relationship Id="rId6" Type="http://schemas.openxmlformats.org/officeDocument/2006/relationships/slideLayout" Target="../slideLayouts/slideLayout262.xml"/><Relationship Id="rId11" Type="http://schemas.openxmlformats.org/officeDocument/2006/relationships/slideLayout" Target="../slideLayouts/slideLayout267.xml"/><Relationship Id="rId5" Type="http://schemas.openxmlformats.org/officeDocument/2006/relationships/slideLayout" Target="../slideLayouts/slideLayout261.xml"/><Relationship Id="rId10" Type="http://schemas.openxmlformats.org/officeDocument/2006/relationships/slideLayout" Target="../slideLayouts/slideLayout266.xml"/><Relationship Id="rId4" Type="http://schemas.openxmlformats.org/officeDocument/2006/relationships/slideLayout" Target="../slideLayouts/slideLayout260.xml"/><Relationship Id="rId9" Type="http://schemas.openxmlformats.org/officeDocument/2006/relationships/slideLayout" Target="../slideLayouts/slideLayout26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173" tIns="45588" rIns="91173" bIns="45588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73" tIns="45588" rIns="91173" bIns="4558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419"/>
            <a:ext cx="2085975" cy="365125"/>
          </a:xfrm>
          <a:prstGeom prst="rect">
            <a:avLst/>
          </a:prstGeom>
        </p:spPr>
        <p:txBody>
          <a:bodyPr vert="horz" lIns="91173" tIns="45588" rIns="45588" bIns="45588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4CAD71D-E9E3-4699-8687-91B43EE7D09B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98" y="6356419"/>
            <a:ext cx="2847975" cy="365125"/>
          </a:xfrm>
          <a:prstGeom prst="rect">
            <a:avLst/>
          </a:prstGeom>
        </p:spPr>
        <p:txBody>
          <a:bodyPr vert="horz" lIns="45588" tIns="45588" rIns="91173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312" y="6356419"/>
            <a:ext cx="561975" cy="365125"/>
          </a:xfrm>
          <a:prstGeom prst="rect">
            <a:avLst/>
          </a:prstGeom>
        </p:spPr>
        <p:txBody>
          <a:bodyPr vert="horz" lIns="27355" tIns="45588" rIns="45588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2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31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1725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1899" indent="-341899" algn="l" defTabSz="9117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0775" indent="-284919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39655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595514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1378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0724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63110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1896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74829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6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25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9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46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1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17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03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897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76395" y="317521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6831726" y="0"/>
                </a:moveTo>
                <a:lnTo>
                  <a:pt x="79132" y="106"/>
                </a:lnTo>
                <a:lnTo>
                  <a:pt x="39025" y="12765"/>
                </a:lnTo>
                <a:lnTo>
                  <a:pt x="10720" y="42464"/>
                </a:lnTo>
                <a:lnTo>
                  <a:pt x="0" y="83423"/>
                </a:lnTo>
                <a:lnTo>
                  <a:pt x="106" y="754574"/>
                </a:lnTo>
                <a:lnTo>
                  <a:pt x="12760" y="794706"/>
                </a:lnTo>
                <a:lnTo>
                  <a:pt x="42445" y="823025"/>
                </a:lnTo>
                <a:lnTo>
                  <a:pt x="83378" y="833749"/>
                </a:lnTo>
                <a:lnTo>
                  <a:pt x="6836011" y="833641"/>
                </a:lnTo>
                <a:lnTo>
                  <a:pt x="6876125" y="820972"/>
                </a:lnTo>
                <a:lnTo>
                  <a:pt x="6904430" y="791274"/>
                </a:lnTo>
                <a:lnTo>
                  <a:pt x="6915149" y="750326"/>
                </a:lnTo>
                <a:lnTo>
                  <a:pt x="6915041" y="79138"/>
                </a:lnTo>
                <a:lnTo>
                  <a:pt x="6902372" y="39024"/>
                </a:lnTo>
                <a:lnTo>
                  <a:pt x="6872674" y="10718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276395" y="317521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0" y="83423"/>
                </a:moveTo>
                <a:lnTo>
                  <a:pt x="10720" y="42464"/>
                </a:lnTo>
                <a:lnTo>
                  <a:pt x="39025" y="12765"/>
                </a:lnTo>
                <a:lnTo>
                  <a:pt x="79132" y="106"/>
                </a:lnTo>
                <a:lnTo>
                  <a:pt x="6831726" y="0"/>
                </a:lnTo>
                <a:lnTo>
                  <a:pt x="6846269" y="1262"/>
                </a:lnTo>
                <a:lnTo>
                  <a:pt x="6884109" y="18485"/>
                </a:lnTo>
                <a:lnTo>
                  <a:pt x="6908773" y="51369"/>
                </a:lnTo>
                <a:lnTo>
                  <a:pt x="6915149" y="750326"/>
                </a:lnTo>
                <a:lnTo>
                  <a:pt x="6913887" y="764869"/>
                </a:lnTo>
                <a:lnTo>
                  <a:pt x="6896664" y="802709"/>
                </a:lnTo>
                <a:lnTo>
                  <a:pt x="6863780" y="827373"/>
                </a:lnTo>
                <a:lnTo>
                  <a:pt x="83378" y="833749"/>
                </a:lnTo>
                <a:lnTo>
                  <a:pt x="68841" y="832486"/>
                </a:lnTo>
                <a:lnTo>
                  <a:pt x="31014" y="815255"/>
                </a:lnTo>
                <a:lnTo>
                  <a:pt x="6364" y="782356"/>
                </a:lnTo>
                <a:lnTo>
                  <a:pt x="0" y="83423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26799" y="370893"/>
            <a:ext cx="836046" cy="4275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326813" y="370854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812"/>
                </a:moveTo>
                <a:lnTo>
                  <a:pt x="13082" y="27092"/>
                </a:lnTo>
                <a:lnTo>
                  <a:pt x="46324" y="3180"/>
                </a:lnTo>
                <a:lnTo>
                  <a:pt x="1316284" y="0"/>
                </a:lnTo>
                <a:lnTo>
                  <a:pt x="1330718" y="1572"/>
                </a:lnTo>
                <a:lnTo>
                  <a:pt x="1366119" y="22450"/>
                </a:lnTo>
                <a:lnTo>
                  <a:pt x="1382661" y="60461"/>
                </a:lnTo>
                <a:lnTo>
                  <a:pt x="1382959" y="600334"/>
                </a:lnTo>
                <a:lnTo>
                  <a:pt x="1381392" y="614775"/>
                </a:lnTo>
                <a:lnTo>
                  <a:pt x="1360555" y="650204"/>
                </a:lnTo>
                <a:lnTo>
                  <a:pt x="1322543" y="666734"/>
                </a:lnTo>
                <a:lnTo>
                  <a:pt x="66699" y="667024"/>
                </a:lnTo>
                <a:lnTo>
                  <a:pt x="52250" y="665455"/>
                </a:lnTo>
                <a:lnTo>
                  <a:pt x="16820" y="644611"/>
                </a:lnTo>
                <a:lnTo>
                  <a:pt x="291" y="606609"/>
                </a:lnTo>
                <a:lnTo>
                  <a:pt x="0" y="66812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76395" y="905246"/>
            <a:ext cx="4180443" cy="534802"/>
          </a:xfrm>
          <a:custGeom>
            <a:avLst/>
            <a:gdLst/>
            <a:ahLst/>
            <a:cxnLst/>
            <a:rect l="l" t="t" r="r" b="b"/>
            <a:pathLst>
              <a:path w="6915150" h="834389">
                <a:moveTo>
                  <a:pt x="6831726" y="0"/>
                </a:moveTo>
                <a:lnTo>
                  <a:pt x="79108" y="107"/>
                </a:lnTo>
                <a:lnTo>
                  <a:pt x="39013" y="12774"/>
                </a:lnTo>
                <a:lnTo>
                  <a:pt x="10716" y="42481"/>
                </a:lnTo>
                <a:lnTo>
                  <a:pt x="0" y="83454"/>
                </a:lnTo>
                <a:lnTo>
                  <a:pt x="102" y="754616"/>
                </a:lnTo>
                <a:lnTo>
                  <a:pt x="12735" y="794722"/>
                </a:lnTo>
                <a:lnTo>
                  <a:pt x="42425" y="823047"/>
                </a:lnTo>
                <a:lnTo>
                  <a:pt x="83378" y="833780"/>
                </a:lnTo>
                <a:lnTo>
                  <a:pt x="6835938" y="833675"/>
                </a:lnTo>
                <a:lnTo>
                  <a:pt x="6876086" y="821031"/>
                </a:lnTo>
                <a:lnTo>
                  <a:pt x="6904419" y="791353"/>
                </a:lnTo>
                <a:lnTo>
                  <a:pt x="6915149" y="750448"/>
                </a:lnTo>
                <a:lnTo>
                  <a:pt x="6915040" y="79142"/>
                </a:lnTo>
                <a:lnTo>
                  <a:pt x="6902364" y="39019"/>
                </a:lnTo>
                <a:lnTo>
                  <a:pt x="6872668" y="10716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76395" y="905246"/>
            <a:ext cx="4180443" cy="534802"/>
          </a:xfrm>
          <a:custGeom>
            <a:avLst/>
            <a:gdLst/>
            <a:ahLst/>
            <a:cxnLst/>
            <a:rect l="l" t="t" r="r" b="b"/>
            <a:pathLst>
              <a:path w="6915150" h="834389">
                <a:moveTo>
                  <a:pt x="0" y="83454"/>
                </a:moveTo>
                <a:lnTo>
                  <a:pt x="10716" y="42481"/>
                </a:lnTo>
                <a:lnTo>
                  <a:pt x="39013" y="12774"/>
                </a:lnTo>
                <a:lnTo>
                  <a:pt x="79108" y="107"/>
                </a:lnTo>
                <a:lnTo>
                  <a:pt x="6831726" y="0"/>
                </a:lnTo>
                <a:lnTo>
                  <a:pt x="6846266" y="1261"/>
                </a:lnTo>
                <a:lnTo>
                  <a:pt x="6884101" y="18481"/>
                </a:lnTo>
                <a:lnTo>
                  <a:pt x="6908766" y="51365"/>
                </a:lnTo>
                <a:lnTo>
                  <a:pt x="6915149" y="750448"/>
                </a:lnTo>
                <a:lnTo>
                  <a:pt x="6913886" y="764972"/>
                </a:lnTo>
                <a:lnTo>
                  <a:pt x="6896645" y="802780"/>
                </a:lnTo>
                <a:lnTo>
                  <a:pt x="6863731" y="827425"/>
                </a:lnTo>
                <a:lnTo>
                  <a:pt x="83378" y="833780"/>
                </a:lnTo>
                <a:lnTo>
                  <a:pt x="68833" y="832516"/>
                </a:lnTo>
                <a:lnTo>
                  <a:pt x="30991" y="815273"/>
                </a:lnTo>
                <a:lnTo>
                  <a:pt x="6343" y="782376"/>
                </a:lnTo>
                <a:lnTo>
                  <a:pt x="0" y="83454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07"/>
            <a:endParaRPr sz="11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47" y="274381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47" y="1577379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7" y="6377999"/>
            <a:ext cx="292607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807"/>
            <a:r>
              <a:rPr lang="fr-FR" sz="1100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99"/>
            <a:ext cx="210312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807"/>
            <a:fld id="{99EBA7BC-BF76-4749-B46D-8A1C6077A3A0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807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99"/>
            <a:ext cx="210312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807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807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82404">
        <a:defRPr>
          <a:latin typeface="+mn-lt"/>
          <a:ea typeface="+mn-ea"/>
          <a:cs typeface="+mn-cs"/>
        </a:defRPr>
      </a:lvl2pPr>
      <a:lvl3pPr marL="564807">
        <a:defRPr>
          <a:latin typeface="+mn-lt"/>
          <a:ea typeface="+mn-ea"/>
          <a:cs typeface="+mn-cs"/>
        </a:defRPr>
      </a:lvl3pPr>
      <a:lvl4pPr marL="847205">
        <a:defRPr>
          <a:latin typeface="+mn-lt"/>
          <a:ea typeface="+mn-ea"/>
          <a:cs typeface="+mn-cs"/>
        </a:defRPr>
      </a:lvl4pPr>
      <a:lvl5pPr marL="1129611">
        <a:defRPr>
          <a:latin typeface="+mn-lt"/>
          <a:ea typeface="+mn-ea"/>
          <a:cs typeface="+mn-cs"/>
        </a:defRPr>
      </a:lvl5pPr>
      <a:lvl6pPr marL="1412006">
        <a:defRPr>
          <a:latin typeface="+mn-lt"/>
          <a:ea typeface="+mn-ea"/>
          <a:cs typeface="+mn-cs"/>
        </a:defRPr>
      </a:lvl6pPr>
      <a:lvl7pPr marL="1694412">
        <a:defRPr>
          <a:latin typeface="+mn-lt"/>
          <a:ea typeface="+mn-ea"/>
          <a:cs typeface="+mn-cs"/>
        </a:defRPr>
      </a:lvl7pPr>
      <a:lvl8pPr marL="1976811">
        <a:defRPr>
          <a:latin typeface="+mn-lt"/>
          <a:ea typeface="+mn-ea"/>
          <a:cs typeface="+mn-cs"/>
        </a:defRPr>
      </a:lvl8pPr>
      <a:lvl9pPr marL="225921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82404">
        <a:defRPr>
          <a:latin typeface="+mn-lt"/>
          <a:ea typeface="+mn-ea"/>
          <a:cs typeface="+mn-cs"/>
        </a:defRPr>
      </a:lvl2pPr>
      <a:lvl3pPr marL="564807">
        <a:defRPr>
          <a:latin typeface="+mn-lt"/>
          <a:ea typeface="+mn-ea"/>
          <a:cs typeface="+mn-cs"/>
        </a:defRPr>
      </a:lvl3pPr>
      <a:lvl4pPr marL="847205">
        <a:defRPr>
          <a:latin typeface="+mn-lt"/>
          <a:ea typeface="+mn-ea"/>
          <a:cs typeface="+mn-cs"/>
        </a:defRPr>
      </a:lvl4pPr>
      <a:lvl5pPr marL="1129611">
        <a:defRPr>
          <a:latin typeface="+mn-lt"/>
          <a:ea typeface="+mn-ea"/>
          <a:cs typeface="+mn-cs"/>
        </a:defRPr>
      </a:lvl5pPr>
      <a:lvl6pPr marL="1412006">
        <a:defRPr>
          <a:latin typeface="+mn-lt"/>
          <a:ea typeface="+mn-ea"/>
          <a:cs typeface="+mn-cs"/>
        </a:defRPr>
      </a:lvl6pPr>
      <a:lvl7pPr marL="1694412">
        <a:defRPr>
          <a:latin typeface="+mn-lt"/>
          <a:ea typeface="+mn-ea"/>
          <a:cs typeface="+mn-cs"/>
        </a:defRPr>
      </a:lvl7pPr>
      <a:lvl8pPr marL="1976811">
        <a:defRPr>
          <a:latin typeface="+mn-lt"/>
          <a:ea typeface="+mn-ea"/>
          <a:cs typeface="+mn-cs"/>
        </a:defRPr>
      </a:lvl8pPr>
      <a:lvl9pPr marL="2259212">
        <a:defRPr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76395" y="317519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6831726" y="0"/>
                </a:moveTo>
                <a:lnTo>
                  <a:pt x="79132" y="106"/>
                </a:lnTo>
                <a:lnTo>
                  <a:pt x="39025" y="12765"/>
                </a:lnTo>
                <a:lnTo>
                  <a:pt x="10720" y="42464"/>
                </a:lnTo>
                <a:lnTo>
                  <a:pt x="0" y="83423"/>
                </a:lnTo>
                <a:lnTo>
                  <a:pt x="106" y="754574"/>
                </a:lnTo>
                <a:lnTo>
                  <a:pt x="12760" y="794706"/>
                </a:lnTo>
                <a:lnTo>
                  <a:pt x="42445" y="823025"/>
                </a:lnTo>
                <a:lnTo>
                  <a:pt x="83378" y="833749"/>
                </a:lnTo>
                <a:lnTo>
                  <a:pt x="6836011" y="833641"/>
                </a:lnTo>
                <a:lnTo>
                  <a:pt x="6876125" y="820972"/>
                </a:lnTo>
                <a:lnTo>
                  <a:pt x="6904430" y="791274"/>
                </a:lnTo>
                <a:lnTo>
                  <a:pt x="6915149" y="750326"/>
                </a:lnTo>
                <a:lnTo>
                  <a:pt x="6915041" y="79138"/>
                </a:lnTo>
                <a:lnTo>
                  <a:pt x="6902372" y="39024"/>
                </a:lnTo>
                <a:lnTo>
                  <a:pt x="6872674" y="10718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276395" y="317519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0" y="83423"/>
                </a:moveTo>
                <a:lnTo>
                  <a:pt x="10720" y="42464"/>
                </a:lnTo>
                <a:lnTo>
                  <a:pt x="39025" y="12765"/>
                </a:lnTo>
                <a:lnTo>
                  <a:pt x="79132" y="106"/>
                </a:lnTo>
                <a:lnTo>
                  <a:pt x="6831726" y="0"/>
                </a:lnTo>
                <a:lnTo>
                  <a:pt x="6846269" y="1262"/>
                </a:lnTo>
                <a:lnTo>
                  <a:pt x="6884109" y="18485"/>
                </a:lnTo>
                <a:lnTo>
                  <a:pt x="6908773" y="51369"/>
                </a:lnTo>
                <a:lnTo>
                  <a:pt x="6915149" y="750326"/>
                </a:lnTo>
                <a:lnTo>
                  <a:pt x="6913887" y="764869"/>
                </a:lnTo>
                <a:lnTo>
                  <a:pt x="6896664" y="802709"/>
                </a:lnTo>
                <a:lnTo>
                  <a:pt x="6863780" y="827373"/>
                </a:lnTo>
                <a:lnTo>
                  <a:pt x="83378" y="833749"/>
                </a:lnTo>
                <a:lnTo>
                  <a:pt x="68841" y="832486"/>
                </a:lnTo>
                <a:lnTo>
                  <a:pt x="31014" y="815255"/>
                </a:lnTo>
                <a:lnTo>
                  <a:pt x="6364" y="782356"/>
                </a:lnTo>
                <a:lnTo>
                  <a:pt x="0" y="83423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26798" y="370892"/>
            <a:ext cx="836046" cy="4275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326813" y="370854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812"/>
                </a:moveTo>
                <a:lnTo>
                  <a:pt x="13082" y="27092"/>
                </a:lnTo>
                <a:lnTo>
                  <a:pt x="46324" y="3180"/>
                </a:lnTo>
                <a:lnTo>
                  <a:pt x="1316284" y="0"/>
                </a:lnTo>
                <a:lnTo>
                  <a:pt x="1330718" y="1572"/>
                </a:lnTo>
                <a:lnTo>
                  <a:pt x="1366119" y="22450"/>
                </a:lnTo>
                <a:lnTo>
                  <a:pt x="1382661" y="60461"/>
                </a:lnTo>
                <a:lnTo>
                  <a:pt x="1382959" y="600334"/>
                </a:lnTo>
                <a:lnTo>
                  <a:pt x="1381392" y="614775"/>
                </a:lnTo>
                <a:lnTo>
                  <a:pt x="1360555" y="650204"/>
                </a:lnTo>
                <a:lnTo>
                  <a:pt x="1322543" y="666734"/>
                </a:lnTo>
                <a:lnTo>
                  <a:pt x="66699" y="667024"/>
                </a:lnTo>
                <a:lnTo>
                  <a:pt x="52250" y="665455"/>
                </a:lnTo>
                <a:lnTo>
                  <a:pt x="16820" y="644611"/>
                </a:lnTo>
                <a:lnTo>
                  <a:pt x="291" y="606609"/>
                </a:lnTo>
                <a:lnTo>
                  <a:pt x="0" y="66812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76395" y="905246"/>
            <a:ext cx="4180443" cy="534802"/>
          </a:xfrm>
          <a:custGeom>
            <a:avLst/>
            <a:gdLst/>
            <a:ahLst/>
            <a:cxnLst/>
            <a:rect l="l" t="t" r="r" b="b"/>
            <a:pathLst>
              <a:path w="6915150" h="834389">
                <a:moveTo>
                  <a:pt x="6831726" y="0"/>
                </a:moveTo>
                <a:lnTo>
                  <a:pt x="79108" y="107"/>
                </a:lnTo>
                <a:lnTo>
                  <a:pt x="39013" y="12774"/>
                </a:lnTo>
                <a:lnTo>
                  <a:pt x="10716" y="42481"/>
                </a:lnTo>
                <a:lnTo>
                  <a:pt x="0" y="83454"/>
                </a:lnTo>
                <a:lnTo>
                  <a:pt x="102" y="754616"/>
                </a:lnTo>
                <a:lnTo>
                  <a:pt x="12735" y="794722"/>
                </a:lnTo>
                <a:lnTo>
                  <a:pt x="42425" y="823047"/>
                </a:lnTo>
                <a:lnTo>
                  <a:pt x="83378" y="833780"/>
                </a:lnTo>
                <a:lnTo>
                  <a:pt x="6835938" y="833675"/>
                </a:lnTo>
                <a:lnTo>
                  <a:pt x="6876086" y="821031"/>
                </a:lnTo>
                <a:lnTo>
                  <a:pt x="6904419" y="791353"/>
                </a:lnTo>
                <a:lnTo>
                  <a:pt x="6915149" y="750448"/>
                </a:lnTo>
                <a:lnTo>
                  <a:pt x="6915040" y="79142"/>
                </a:lnTo>
                <a:lnTo>
                  <a:pt x="6902364" y="39019"/>
                </a:lnTo>
                <a:lnTo>
                  <a:pt x="6872668" y="10716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76395" y="905246"/>
            <a:ext cx="4180443" cy="534802"/>
          </a:xfrm>
          <a:custGeom>
            <a:avLst/>
            <a:gdLst/>
            <a:ahLst/>
            <a:cxnLst/>
            <a:rect l="l" t="t" r="r" b="b"/>
            <a:pathLst>
              <a:path w="6915150" h="834389">
                <a:moveTo>
                  <a:pt x="0" y="83454"/>
                </a:moveTo>
                <a:lnTo>
                  <a:pt x="10716" y="42481"/>
                </a:lnTo>
                <a:lnTo>
                  <a:pt x="39013" y="12774"/>
                </a:lnTo>
                <a:lnTo>
                  <a:pt x="79108" y="107"/>
                </a:lnTo>
                <a:lnTo>
                  <a:pt x="6831726" y="0"/>
                </a:lnTo>
                <a:lnTo>
                  <a:pt x="6846266" y="1261"/>
                </a:lnTo>
                <a:lnTo>
                  <a:pt x="6884101" y="18481"/>
                </a:lnTo>
                <a:lnTo>
                  <a:pt x="6908766" y="51365"/>
                </a:lnTo>
                <a:lnTo>
                  <a:pt x="6915149" y="750448"/>
                </a:lnTo>
                <a:lnTo>
                  <a:pt x="6913886" y="764972"/>
                </a:lnTo>
                <a:lnTo>
                  <a:pt x="6896645" y="802780"/>
                </a:lnTo>
                <a:lnTo>
                  <a:pt x="6863731" y="827425"/>
                </a:lnTo>
                <a:lnTo>
                  <a:pt x="83378" y="833780"/>
                </a:lnTo>
                <a:lnTo>
                  <a:pt x="68833" y="832516"/>
                </a:lnTo>
                <a:lnTo>
                  <a:pt x="30991" y="815273"/>
                </a:lnTo>
                <a:lnTo>
                  <a:pt x="6343" y="782376"/>
                </a:lnTo>
                <a:lnTo>
                  <a:pt x="0" y="83454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909"/>
            <a:endParaRPr sz="11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46" y="274379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46" y="1577375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006" y="6377997"/>
            <a:ext cx="2926079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en-GB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97"/>
            <a:ext cx="210312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97"/>
            <a:ext cx="210312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4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82454">
        <a:defRPr>
          <a:latin typeface="+mn-lt"/>
          <a:ea typeface="+mn-ea"/>
          <a:cs typeface="+mn-cs"/>
        </a:defRPr>
      </a:lvl2pPr>
      <a:lvl3pPr marL="564909">
        <a:defRPr>
          <a:latin typeface="+mn-lt"/>
          <a:ea typeface="+mn-ea"/>
          <a:cs typeface="+mn-cs"/>
        </a:defRPr>
      </a:lvl3pPr>
      <a:lvl4pPr marL="847355">
        <a:defRPr>
          <a:latin typeface="+mn-lt"/>
          <a:ea typeface="+mn-ea"/>
          <a:cs typeface="+mn-cs"/>
        </a:defRPr>
      </a:lvl4pPr>
      <a:lvl5pPr marL="1129814">
        <a:defRPr>
          <a:latin typeface="+mn-lt"/>
          <a:ea typeface="+mn-ea"/>
          <a:cs typeface="+mn-cs"/>
        </a:defRPr>
      </a:lvl5pPr>
      <a:lvl6pPr marL="1412259">
        <a:defRPr>
          <a:latin typeface="+mn-lt"/>
          <a:ea typeface="+mn-ea"/>
          <a:cs typeface="+mn-cs"/>
        </a:defRPr>
      </a:lvl6pPr>
      <a:lvl7pPr marL="1694715">
        <a:defRPr>
          <a:latin typeface="+mn-lt"/>
          <a:ea typeface="+mn-ea"/>
          <a:cs typeface="+mn-cs"/>
        </a:defRPr>
      </a:lvl7pPr>
      <a:lvl8pPr marL="1977166">
        <a:defRPr>
          <a:latin typeface="+mn-lt"/>
          <a:ea typeface="+mn-ea"/>
          <a:cs typeface="+mn-cs"/>
        </a:defRPr>
      </a:lvl8pPr>
      <a:lvl9pPr marL="225961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82454">
        <a:defRPr>
          <a:latin typeface="+mn-lt"/>
          <a:ea typeface="+mn-ea"/>
          <a:cs typeface="+mn-cs"/>
        </a:defRPr>
      </a:lvl2pPr>
      <a:lvl3pPr marL="564909">
        <a:defRPr>
          <a:latin typeface="+mn-lt"/>
          <a:ea typeface="+mn-ea"/>
          <a:cs typeface="+mn-cs"/>
        </a:defRPr>
      </a:lvl3pPr>
      <a:lvl4pPr marL="847355">
        <a:defRPr>
          <a:latin typeface="+mn-lt"/>
          <a:ea typeface="+mn-ea"/>
          <a:cs typeface="+mn-cs"/>
        </a:defRPr>
      </a:lvl4pPr>
      <a:lvl5pPr marL="1129814">
        <a:defRPr>
          <a:latin typeface="+mn-lt"/>
          <a:ea typeface="+mn-ea"/>
          <a:cs typeface="+mn-cs"/>
        </a:defRPr>
      </a:lvl5pPr>
      <a:lvl6pPr marL="1412259">
        <a:defRPr>
          <a:latin typeface="+mn-lt"/>
          <a:ea typeface="+mn-ea"/>
          <a:cs typeface="+mn-cs"/>
        </a:defRPr>
      </a:lvl6pPr>
      <a:lvl7pPr marL="1694715">
        <a:defRPr>
          <a:latin typeface="+mn-lt"/>
          <a:ea typeface="+mn-ea"/>
          <a:cs typeface="+mn-cs"/>
        </a:defRPr>
      </a:lvl7pPr>
      <a:lvl8pPr marL="1977166">
        <a:defRPr>
          <a:latin typeface="+mn-lt"/>
          <a:ea typeface="+mn-ea"/>
          <a:cs typeface="+mn-cs"/>
        </a:defRPr>
      </a:lvl8pPr>
      <a:lvl9pPr marL="2259619">
        <a:defRPr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B2437420-B4B9-40A4-901C-3BE91BA28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78DD864B-121C-41D5-9C52-8B2AA52A6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0C0F68CF-B2E5-4F01-BCE9-F3288CEC02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A67F900-9249-49B8-A841-F154B6DBEDA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4400"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BD12735D-71A2-47F2-AB2C-354358ACB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A6E04FCF-924C-4A04-80F9-C2C821186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41978D-AB11-4D9C-B1AC-9399E6F49DCB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4400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4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5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9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2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1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41262" y="1048911"/>
            <a:ext cx="242391" cy="1803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460811" y="2951877"/>
            <a:ext cx="222843" cy="224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452444" y="418735"/>
            <a:ext cx="672442" cy="64261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4574172" y="501653"/>
            <a:ext cx="0" cy="559696"/>
          </a:xfrm>
          <a:custGeom>
            <a:avLst/>
            <a:gdLst/>
            <a:ahLst/>
            <a:cxnLst/>
            <a:rect l="l" t="t" r="r" b="b"/>
            <a:pathLst>
              <a:path h="617219">
                <a:moveTo>
                  <a:pt x="0" y="617220"/>
                </a:moveTo>
                <a:lnTo>
                  <a:pt x="0" y="0"/>
                </a:lnTo>
              </a:path>
            </a:pathLst>
          </a:custGeom>
          <a:ln w="13716">
            <a:solidFill>
              <a:srgbClr val="707074"/>
            </a:solidFill>
          </a:ln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5109779" y="1127683"/>
            <a:ext cx="3171078" cy="0"/>
          </a:xfrm>
          <a:custGeom>
            <a:avLst/>
            <a:gdLst/>
            <a:ahLst/>
            <a:cxnLst/>
            <a:rect l="l" t="t" r="r" b="b"/>
            <a:pathLst>
              <a:path w="3708400">
                <a:moveTo>
                  <a:pt x="0" y="0"/>
                </a:moveTo>
                <a:lnTo>
                  <a:pt x="3707892" y="0"/>
                </a:lnTo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800407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16" y="274336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16" y="1577356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91251" y="6669604"/>
            <a:ext cx="217197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17" defTabSz="800407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447714" y="6669231"/>
            <a:ext cx="20579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17" defTabSz="800407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54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407"/>
            <a:fld id="{B6F15528-21DE-4FAA-801E-634DDDAF4B2B}" type="slidenum">
              <a:rPr lang="fr-FR" sz="1600" smtClean="0">
                <a:solidFill>
                  <a:prstClr val="black">
                    <a:tint val="75000"/>
                  </a:prstClr>
                </a:solidFill>
              </a:rPr>
              <a:pPr defTabSz="800407"/>
              <a:t>‹N°›</a:t>
            </a:fld>
            <a:endParaRPr lang="fr-FR" sz="16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206">
        <a:defRPr>
          <a:latin typeface="+mn-lt"/>
          <a:ea typeface="+mn-ea"/>
          <a:cs typeface="+mn-cs"/>
        </a:defRPr>
      </a:lvl2pPr>
      <a:lvl3pPr marL="800407">
        <a:defRPr>
          <a:latin typeface="+mn-lt"/>
          <a:ea typeface="+mn-ea"/>
          <a:cs typeface="+mn-cs"/>
        </a:defRPr>
      </a:lvl3pPr>
      <a:lvl4pPr marL="1200610">
        <a:defRPr>
          <a:latin typeface="+mn-lt"/>
          <a:ea typeface="+mn-ea"/>
          <a:cs typeface="+mn-cs"/>
        </a:defRPr>
      </a:lvl4pPr>
      <a:lvl5pPr marL="1600811">
        <a:defRPr>
          <a:latin typeface="+mn-lt"/>
          <a:ea typeface="+mn-ea"/>
          <a:cs typeface="+mn-cs"/>
        </a:defRPr>
      </a:lvl5pPr>
      <a:lvl6pPr marL="2001014">
        <a:defRPr>
          <a:latin typeface="+mn-lt"/>
          <a:ea typeface="+mn-ea"/>
          <a:cs typeface="+mn-cs"/>
        </a:defRPr>
      </a:lvl6pPr>
      <a:lvl7pPr marL="2401220">
        <a:defRPr>
          <a:latin typeface="+mn-lt"/>
          <a:ea typeface="+mn-ea"/>
          <a:cs typeface="+mn-cs"/>
        </a:defRPr>
      </a:lvl7pPr>
      <a:lvl8pPr marL="2801418">
        <a:defRPr>
          <a:latin typeface="+mn-lt"/>
          <a:ea typeface="+mn-ea"/>
          <a:cs typeface="+mn-cs"/>
        </a:defRPr>
      </a:lvl8pPr>
      <a:lvl9pPr marL="320162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206">
        <a:defRPr>
          <a:latin typeface="+mn-lt"/>
          <a:ea typeface="+mn-ea"/>
          <a:cs typeface="+mn-cs"/>
        </a:defRPr>
      </a:lvl2pPr>
      <a:lvl3pPr marL="800407">
        <a:defRPr>
          <a:latin typeface="+mn-lt"/>
          <a:ea typeface="+mn-ea"/>
          <a:cs typeface="+mn-cs"/>
        </a:defRPr>
      </a:lvl3pPr>
      <a:lvl4pPr marL="1200610">
        <a:defRPr>
          <a:latin typeface="+mn-lt"/>
          <a:ea typeface="+mn-ea"/>
          <a:cs typeface="+mn-cs"/>
        </a:defRPr>
      </a:lvl4pPr>
      <a:lvl5pPr marL="1600811">
        <a:defRPr>
          <a:latin typeface="+mn-lt"/>
          <a:ea typeface="+mn-ea"/>
          <a:cs typeface="+mn-cs"/>
        </a:defRPr>
      </a:lvl5pPr>
      <a:lvl6pPr marL="2001014">
        <a:defRPr>
          <a:latin typeface="+mn-lt"/>
          <a:ea typeface="+mn-ea"/>
          <a:cs typeface="+mn-cs"/>
        </a:defRPr>
      </a:lvl6pPr>
      <a:lvl7pPr marL="2401220">
        <a:defRPr>
          <a:latin typeface="+mn-lt"/>
          <a:ea typeface="+mn-ea"/>
          <a:cs typeface="+mn-cs"/>
        </a:defRPr>
      </a:lvl7pPr>
      <a:lvl8pPr marL="2801418">
        <a:defRPr>
          <a:latin typeface="+mn-lt"/>
          <a:ea typeface="+mn-ea"/>
          <a:cs typeface="+mn-cs"/>
        </a:defRPr>
      </a:lvl8pPr>
      <a:lvl9pPr marL="3201626">
        <a:defRPr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41247" y="1048911"/>
            <a:ext cx="242391" cy="1803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460796" y="2951877"/>
            <a:ext cx="222843" cy="224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452444" y="418735"/>
            <a:ext cx="672442" cy="64261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4574172" y="501653"/>
            <a:ext cx="0" cy="559696"/>
          </a:xfrm>
          <a:custGeom>
            <a:avLst/>
            <a:gdLst/>
            <a:ahLst/>
            <a:cxnLst/>
            <a:rect l="l" t="t" r="r" b="b"/>
            <a:pathLst>
              <a:path h="617219">
                <a:moveTo>
                  <a:pt x="0" y="617220"/>
                </a:moveTo>
                <a:lnTo>
                  <a:pt x="0" y="0"/>
                </a:lnTo>
              </a:path>
            </a:pathLst>
          </a:custGeom>
          <a:ln w="13716">
            <a:solidFill>
              <a:srgbClr val="707074"/>
            </a:solidFill>
          </a:ln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5109779" y="1127683"/>
            <a:ext cx="3171078" cy="0"/>
          </a:xfrm>
          <a:custGeom>
            <a:avLst/>
            <a:gdLst/>
            <a:ahLst/>
            <a:cxnLst/>
            <a:rect l="l" t="t" r="r" b="b"/>
            <a:pathLst>
              <a:path w="3708400">
                <a:moveTo>
                  <a:pt x="0" y="0"/>
                </a:moveTo>
                <a:lnTo>
                  <a:pt x="3707892" y="0"/>
                </a:lnTo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801472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1" y="274320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1" y="1577340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91251" y="6669604"/>
            <a:ext cx="217197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32" defTabSz="801472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447714" y="6669229"/>
            <a:ext cx="20579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32" defTabSz="801472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39"/>
            <a:ext cx="21031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472"/>
            <a:fld id="{B6F15528-21DE-4FAA-801E-634DDDAF4B2B}" type="slidenum">
              <a:rPr sz="1600">
                <a:solidFill>
                  <a:prstClr val="black">
                    <a:tint val="75000"/>
                  </a:prstClr>
                </a:solidFill>
              </a:rPr>
              <a:pPr defTabSz="801472"/>
              <a:t>‹N°›</a:t>
            </a:fld>
            <a:endParaRPr sz="16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13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736">
        <a:defRPr>
          <a:latin typeface="+mn-lt"/>
          <a:ea typeface="+mn-ea"/>
          <a:cs typeface="+mn-cs"/>
        </a:defRPr>
      </a:lvl2pPr>
      <a:lvl3pPr marL="801472">
        <a:defRPr>
          <a:latin typeface="+mn-lt"/>
          <a:ea typeface="+mn-ea"/>
          <a:cs typeface="+mn-cs"/>
        </a:defRPr>
      </a:lvl3pPr>
      <a:lvl4pPr marL="1202207">
        <a:defRPr>
          <a:latin typeface="+mn-lt"/>
          <a:ea typeface="+mn-ea"/>
          <a:cs typeface="+mn-cs"/>
        </a:defRPr>
      </a:lvl4pPr>
      <a:lvl5pPr marL="1602943">
        <a:defRPr>
          <a:latin typeface="+mn-lt"/>
          <a:ea typeface="+mn-ea"/>
          <a:cs typeface="+mn-cs"/>
        </a:defRPr>
      </a:lvl5pPr>
      <a:lvl6pPr marL="2003679">
        <a:defRPr>
          <a:latin typeface="+mn-lt"/>
          <a:ea typeface="+mn-ea"/>
          <a:cs typeface="+mn-cs"/>
        </a:defRPr>
      </a:lvl6pPr>
      <a:lvl7pPr marL="2404415">
        <a:defRPr>
          <a:latin typeface="+mn-lt"/>
          <a:ea typeface="+mn-ea"/>
          <a:cs typeface="+mn-cs"/>
        </a:defRPr>
      </a:lvl7pPr>
      <a:lvl8pPr marL="2805151">
        <a:defRPr>
          <a:latin typeface="+mn-lt"/>
          <a:ea typeface="+mn-ea"/>
          <a:cs typeface="+mn-cs"/>
        </a:defRPr>
      </a:lvl8pPr>
      <a:lvl9pPr marL="320588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736">
        <a:defRPr>
          <a:latin typeface="+mn-lt"/>
          <a:ea typeface="+mn-ea"/>
          <a:cs typeface="+mn-cs"/>
        </a:defRPr>
      </a:lvl2pPr>
      <a:lvl3pPr marL="801472">
        <a:defRPr>
          <a:latin typeface="+mn-lt"/>
          <a:ea typeface="+mn-ea"/>
          <a:cs typeface="+mn-cs"/>
        </a:defRPr>
      </a:lvl3pPr>
      <a:lvl4pPr marL="1202207">
        <a:defRPr>
          <a:latin typeface="+mn-lt"/>
          <a:ea typeface="+mn-ea"/>
          <a:cs typeface="+mn-cs"/>
        </a:defRPr>
      </a:lvl4pPr>
      <a:lvl5pPr marL="1602943">
        <a:defRPr>
          <a:latin typeface="+mn-lt"/>
          <a:ea typeface="+mn-ea"/>
          <a:cs typeface="+mn-cs"/>
        </a:defRPr>
      </a:lvl5pPr>
      <a:lvl6pPr marL="2003679">
        <a:defRPr>
          <a:latin typeface="+mn-lt"/>
          <a:ea typeface="+mn-ea"/>
          <a:cs typeface="+mn-cs"/>
        </a:defRPr>
      </a:lvl6pPr>
      <a:lvl7pPr marL="2404415">
        <a:defRPr>
          <a:latin typeface="+mn-lt"/>
          <a:ea typeface="+mn-ea"/>
          <a:cs typeface="+mn-cs"/>
        </a:defRPr>
      </a:lvl7pPr>
      <a:lvl8pPr marL="2805151">
        <a:defRPr>
          <a:latin typeface="+mn-lt"/>
          <a:ea typeface="+mn-ea"/>
          <a:cs typeface="+mn-cs"/>
        </a:defRPr>
      </a:lvl8pPr>
      <a:lvl9pPr marL="320588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173" tIns="45588" rIns="91173" bIns="45588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73" tIns="45588" rIns="91173" bIns="4558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422"/>
            <a:ext cx="2085975" cy="365125"/>
          </a:xfrm>
          <a:prstGeom prst="rect">
            <a:avLst/>
          </a:prstGeom>
        </p:spPr>
        <p:txBody>
          <a:bodyPr vert="horz" lIns="91173" tIns="45588" rIns="45588" bIns="45588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EAE7D0D-5ADE-4F7F-B018-5B6268478ABE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98" y="6356422"/>
            <a:ext cx="2847975" cy="365125"/>
          </a:xfrm>
          <a:prstGeom prst="rect">
            <a:avLst/>
          </a:prstGeom>
        </p:spPr>
        <p:txBody>
          <a:bodyPr vert="horz" lIns="45588" tIns="45588" rIns="91173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312" y="6356422"/>
            <a:ext cx="561975" cy="365125"/>
          </a:xfrm>
          <a:prstGeom prst="rect">
            <a:avLst/>
          </a:prstGeom>
        </p:spPr>
        <p:txBody>
          <a:bodyPr vert="horz" lIns="27355" tIns="45588" rIns="45588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2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5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1725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1899" indent="-341899" algn="l" defTabSz="9117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0775" indent="-284919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39655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595514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1378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0724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63110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1896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74829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6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25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9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46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1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17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03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897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41255" y="1048911"/>
            <a:ext cx="242391" cy="1803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904"/>
            <a:endParaRPr sz="16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4460804" y="2951877"/>
            <a:ext cx="222843" cy="224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904"/>
            <a:endParaRPr sz="16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452444" y="418735"/>
            <a:ext cx="672442" cy="64261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0904"/>
            <a:endParaRPr sz="16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4574172" y="501653"/>
            <a:ext cx="0" cy="559696"/>
          </a:xfrm>
          <a:custGeom>
            <a:avLst/>
            <a:gdLst/>
            <a:ahLst/>
            <a:cxnLst/>
            <a:rect l="l" t="t" r="r" b="b"/>
            <a:pathLst>
              <a:path h="617219">
                <a:moveTo>
                  <a:pt x="0" y="617220"/>
                </a:moveTo>
                <a:lnTo>
                  <a:pt x="0" y="0"/>
                </a:lnTo>
              </a:path>
            </a:pathLst>
          </a:custGeom>
          <a:ln w="13716">
            <a:solidFill>
              <a:srgbClr val="707074"/>
            </a:solidFill>
          </a:ln>
        </p:spPr>
        <p:txBody>
          <a:bodyPr wrap="square" lIns="0" tIns="0" rIns="0" bIns="0" rtlCol="0"/>
          <a:lstStyle/>
          <a:p>
            <a:pPr defTabSz="800904"/>
            <a:endParaRPr sz="16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5109779" y="1127683"/>
            <a:ext cx="3171078" cy="0"/>
          </a:xfrm>
          <a:custGeom>
            <a:avLst/>
            <a:gdLst/>
            <a:ahLst/>
            <a:cxnLst/>
            <a:rect l="l" t="t" r="r" b="b"/>
            <a:pathLst>
              <a:path w="3708400">
                <a:moveTo>
                  <a:pt x="0" y="0"/>
                </a:moveTo>
                <a:lnTo>
                  <a:pt x="3707892" y="0"/>
                </a:lnTo>
              </a:path>
            </a:pathLst>
          </a:custGeom>
          <a:ln w="4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800904"/>
            <a:endParaRPr sz="16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9" y="274328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9" y="1577349"/>
            <a:ext cx="82295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91251" y="6669604"/>
            <a:ext cx="217197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1A1A1A"/>
                </a:solidFill>
                <a:latin typeface="Courier New"/>
                <a:cs typeface="Courier New"/>
              </a:defRPr>
            </a:lvl1pPr>
          </a:lstStyle>
          <a:p>
            <a:pPr marL="11124" defTabSz="800904"/>
            <a:r>
              <a:rPr lang="fr-FR" spc="-254"/>
              <a:t>1</a:t>
            </a:r>
            <a:r>
              <a:rPr lang="fr-FR" spc="-131">
                <a:solidFill>
                  <a:srgbClr val="363636"/>
                </a:solidFill>
              </a:rPr>
              <a:t>4</a:t>
            </a:r>
            <a:r>
              <a:rPr lang="fr-FR" spc="61"/>
              <a:t>0</a:t>
            </a:r>
            <a:endParaRPr lang="fr-FR" spc="61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447714" y="6669231"/>
            <a:ext cx="20579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63636"/>
                </a:solidFill>
                <a:latin typeface="Times New Roman"/>
                <a:cs typeface="Times New Roman"/>
              </a:defRPr>
            </a:lvl1pPr>
          </a:lstStyle>
          <a:p>
            <a:pPr marL="11124" defTabSz="800904"/>
            <a:r>
              <a:rPr lang="fr-FR" spc="26"/>
              <a:t>1</a:t>
            </a:r>
            <a:r>
              <a:rPr lang="fr-FR" spc="13"/>
              <a:t>4</a:t>
            </a:r>
            <a:r>
              <a:rPr lang="fr-FR" spc="-13">
                <a:solidFill>
                  <a:srgbClr val="1A1A1A"/>
                </a:solidFill>
              </a:rPr>
              <a:t>1</a:t>
            </a:r>
            <a:endParaRPr lang="fr-FR" spc="-13" dirty="0">
              <a:solidFill>
                <a:srgbClr val="1A1A1A"/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7"/>
            <a:ext cx="2103120" cy="2511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904"/>
            <a:fld id="{B6F15528-21DE-4FAA-801E-634DDDAF4B2B}" type="slidenum">
              <a:rPr lang="fr-FR" sz="1600" smtClean="0">
                <a:solidFill>
                  <a:prstClr val="black">
                    <a:tint val="75000"/>
                  </a:prstClr>
                </a:solidFill>
              </a:rPr>
              <a:pPr defTabSz="800904"/>
              <a:t>‹N°›</a:t>
            </a:fld>
            <a:endParaRPr lang="fr-FR" sz="16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76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00454">
        <a:defRPr>
          <a:latin typeface="+mn-lt"/>
          <a:ea typeface="+mn-ea"/>
          <a:cs typeface="+mn-cs"/>
        </a:defRPr>
      </a:lvl2pPr>
      <a:lvl3pPr marL="800904">
        <a:defRPr>
          <a:latin typeface="+mn-lt"/>
          <a:ea typeface="+mn-ea"/>
          <a:cs typeface="+mn-cs"/>
        </a:defRPr>
      </a:lvl3pPr>
      <a:lvl4pPr marL="1201355">
        <a:defRPr>
          <a:latin typeface="+mn-lt"/>
          <a:ea typeface="+mn-ea"/>
          <a:cs typeface="+mn-cs"/>
        </a:defRPr>
      </a:lvl4pPr>
      <a:lvl5pPr marL="1601805">
        <a:defRPr>
          <a:latin typeface="+mn-lt"/>
          <a:ea typeface="+mn-ea"/>
          <a:cs typeface="+mn-cs"/>
        </a:defRPr>
      </a:lvl5pPr>
      <a:lvl6pPr marL="2002256">
        <a:defRPr>
          <a:latin typeface="+mn-lt"/>
          <a:ea typeface="+mn-ea"/>
          <a:cs typeface="+mn-cs"/>
        </a:defRPr>
      </a:lvl6pPr>
      <a:lvl7pPr marL="2402711">
        <a:defRPr>
          <a:latin typeface="+mn-lt"/>
          <a:ea typeface="+mn-ea"/>
          <a:cs typeface="+mn-cs"/>
        </a:defRPr>
      </a:lvl7pPr>
      <a:lvl8pPr marL="2803159">
        <a:defRPr>
          <a:latin typeface="+mn-lt"/>
          <a:ea typeface="+mn-ea"/>
          <a:cs typeface="+mn-cs"/>
        </a:defRPr>
      </a:lvl8pPr>
      <a:lvl9pPr marL="320361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00454">
        <a:defRPr>
          <a:latin typeface="+mn-lt"/>
          <a:ea typeface="+mn-ea"/>
          <a:cs typeface="+mn-cs"/>
        </a:defRPr>
      </a:lvl2pPr>
      <a:lvl3pPr marL="800904">
        <a:defRPr>
          <a:latin typeface="+mn-lt"/>
          <a:ea typeface="+mn-ea"/>
          <a:cs typeface="+mn-cs"/>
        </a:defRPr>
      </a:lvl3pPr>
      <a:lvl4pPr marL="1201355">
        <a:defRPr>
          <a:latin typeface="+mn-lt"/>
          <a:ea typeface="+mn-ea"/>
          <a:cs typeface="+mn-cs"/>
        </a:defRPr>
      </a:lvl4pPr>
      <a:lvl5pPr marL="1601805">
        <a:defRPr>
          <a:latin typeface="+mn-lt"/>
          <a:ea typeface="+mn-ea"/>
          <a:cs typeface="+mn-cs"/>
        </a:defRPr>
      </a:lvl5pPr>
      <a:lvl6pPr marL="2002256">
        <a:defRPr>
          <a:latin typeface="+mn-lt"/>
          <a:ea typeface="+mn-ea"/>
          <a:cs typeface="+mn-cs"/>
        </a:defRPr>
      </a:lvl6pPr>
      <a:lvl7pPr marL="2402711">
        <a:defRPr>
          <a:latin typeface="+mn-lt"/>
          <a:ea typeface="+mn-ea"/>
          <a:cs typeface="+mn-cs"/>
        </a:defRPr>
      </a:lvl7pPr>
      <a:lvl8pPr marL="2803159">
        <a:defRPr>
          <a:latin typeface="+mn-lt"/>
          <a:ea typeface="+mn-ea"/>
          <a:cs typeface="+mn-cs"/>
        </a:defRPr>
      </a:lvl8pPr>
      <a:lvl9pPr marL="3203614">
        <a:defRPr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0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8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39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3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86486527-6AFE-4EBB-9168-EE4B6069018C}" type="datetime1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30/04/2018</a:t>
            </a:fld>
            <a:endParaRPr lang="en-US" sz="11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r>
              <a:rPr lang="en-GB" sz="110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64909"/>
            <a:fld id="{B6F15528-21DE-4FAA-801E-634DDDAF4B2B}" type="slidenum">
              <a:rPr lang="fr-FR" sz="1100" smtClean="0">
                <a:solidFill>
                  <a:prstClr val="black">
                    <a:tint val="75000"/>
                  </a:prstClr>
                </a:solidFill>
              </a:rPr>
              <a:pPr defTabSz="564909"/>
              <a:t>‹N°›</a:t>
            </a:fld>
            <a:endParaRPr lang="fr-FR" sz="11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3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173" tIns="45588" rIns="91173" bIns="45588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5"/>
            <a:ext cx="8229600" cy="4525963"/>
          </a:xfrm>
          <a:prstGeom prst="rect">
            <a:avLst/>
          </a:prstGeom>
        </p:spPr>
        <p:txBody>
          <a:bodyPr vert="horz" lIns="91173" tIns="45588" rIns="91173" bIns="4558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2"/>
            <a:ext cx="2085975" cy="365125"/>
          </a:xfrm>
          <a:prstGeom prst="rect">
            <a:avLst/>
          </a:prstGeom>
        </p:spPr>
        <p:txBody>
          <a:bodyPr vert="horz" lIns="91173" tIns="45588" rIns="45588" bIns="45588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7264946-80D2-42B5-B40B-A3013185CD9F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98" y="6356352"/>
            <a:ext cx="2847975" cy="365125"/>
          </a:xfrm>
          <a:prstGeom prst="rect">
            <a:avLst/>
          </a:prstGeom>
        </p:spPr>
        <p:txBody>
          <a:bodyPr vert="horz" lIns="45588" tIns="45588" rIns="91173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312" y="6356352"/>
            <a:ext cx="561975" cy="365125"/>
          </a:xfrm>
          <a:prstGeom prst="rect">
            <a:avLst/>
          </a:prstGeom>
        </p:spPr>
        <p:txBody>
          <a:bodyPr vert="horz" lIns="27355" tIns="45588" rIns="45588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01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1725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1899" indent="-341899" algn="l" defTabSz="9117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0775" indent="-284919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39655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595514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1378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0724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63110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1896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74829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6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25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9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46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1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17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03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897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173" tIns="45588" rIns="91173" bIns="45588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73" tIns="45588" rIns="91173" bIns="45588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404"/>
            <a:ext cx="2085975" cy="365125"/>
          </a:xfrm>
          <a:prstGeom prst="rect">
            <a:avLst/>
          </a:prstGeom>
        </p:spPr>
        <p:txBody>
          <a:bodyPr vert="horz" lIns="91173" tIns="45588" rIns="45588" bIns="45588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5588C0B-0A03-46F6-B78F-E8480ED98D89}" type="datetime1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30/04/2018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98" y="6356404"/>
            <a:ext cx="2847975" cy="365125"/>
          </a:xfrm>
          <a:prstGeom prst="rect">
            <a:avLst/>
          </a:prstGeom>
        </p:spPr>
        <p:txBody>
          <a:bodyPr vert="horz" lIns="45588" tIns="45588" rIns="91173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312" y="6356404"/>
            <a:ext cx="561975" cy="365125"/>
          </a:xfrm>
          <a:prstGeom prst="rect">
            <a:avLst/>
          </a:prstGeom>
        </p:spPr>
        <p:txBody>
          <a:bodyPr vert="horz" lIns="27355" tIns="45588" rIns="45588" bIns="45588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‹N°›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2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48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1725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1899" indent="-341899" algn="l" defTabSz="9117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0775" indent="-284919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39655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595514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1378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0724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63110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18960" indent="-227928" algn="l" defTabSz="911725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74829" indent="-227928" algn="l" defTabSz="91172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6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25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9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46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1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17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03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897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157" tIns="45580" rIns="91157" bIns="4558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57" tIns="45580" rIns="91157" bIns="4558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3" y="6356380"/>
            <a:ext cx="2895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3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15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38" indent="-341838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43" indent="-284866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5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228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00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9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7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350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134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6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49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11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90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8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456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242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157" tIns="45580" rIns="91157" bIns="4558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57" tIns="45580" rIns="91157" bIns="4558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F1078761-016F-436E-A503-B1CF4E15A7F6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3" y="6356380"/>
            <a:ext cx="2895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8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15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38" indent="-341838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43" indent="-284866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5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228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00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9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7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350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134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6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49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11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90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8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456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242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0E72BED7-7142-4B9B-B49C-6D8BBBE6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62"/>
            <a:ext cx="7886700" cy="1325563"/>
          </a:xfrm>
          <a:prstGeom prst="rect">
            <a:avLst/>
          </a:prstGeom>
        </p:spPr>
        <p:txBody>
          <a:bodyPr vert="horz" lIns="91173" tIns="45588" rIns="91173" bIns="45588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DF238828-955F-4EFC-A22C-B1C75FC10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9"/>
            <a:ext cx="7886700" cy="4351338"/>
          </a:xfrm>
          <a:prstGeom prst="rect">
            <a:avLst/>
          </a:prstGeom>
        </p:spPr>
        <p:txBody>
          <a:bodyPr vert="horz" lIns="91173" tIns="45588" rIns="91173" bIns="45588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BE1CAA6-CB6E-4FD8-A048-239828AA17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71"/>
            <a:ext cx="2057400" cy="365125"/>
          </a:xfrm>
          <a:prstGeom prst="rect">
            <a:avLst/>
          </a:prstGeom>
        </p:spPr>
        <p:txBody>
          <a:bodyPr vert="horz" lIns="91173" tIns="45588" rIns="91173" bIns="4558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105B0-390A-483D-AC1B-89E5BC67638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54ECBBEC-9010-4FAC-BFAB-98B69FB65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3" y="6356371"/>
            <a:ext cx="3086100" cy="365125"/>
          </a:xfrm>
          <a:prstGeom prst="rect">
            <a:avLst/>
          </a:prstGeom>
        </p:spPr>
        <p:txBody>
          <a:bodyPr vert="horz" lIns="91173" tIns="45588" rIns="91173" bIns="4558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7F498F0-3569-41EF-8B95-9644F8290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1" y="6356371"/>
            <a:ext cx="2057400" cy="365125"/>
          </a:xfrm>
          <a:prstGeom prst="rect">
            <a:avLst/>
          </a:prstGeom>
        </p:spPr>
        <p:txBody>
          <a:bodyPr vert="horz" lIns="91173" tIns="45588" rIns="91173" bIns="4558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8EDE8-C8EB-46F7-BFB2-8112B8A3768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9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172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928" indent="-227928" algn="l" defTabSz="91172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3794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655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514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378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7240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3110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960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829" indent="-227928" algn="l" defTabSz="91172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60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25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9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46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1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172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031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897" algn="l" defTabSz="9117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157" tIns="45580" rIns="91157" bIns="4558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57" tIns="45580" rIns="91157" bIns="4558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96357388-6C68-4D77-A8C4-76312609839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3" y="6356380"/>
            <a:ext cx="2895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7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15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38" indent="-341838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43" indent="-284866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5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228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00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9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7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350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134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6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49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11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90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8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456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242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157" tIns="45580" rIns="91157" bIns="4558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39"/>
            <a:ext cx="8229600" cy="4525963"/>
          </a:xfrm>
          <a:prstGeom prst="rect">
            <a:avLst/>
          </a:prstGeom>
        </p:spPr>
        <p:txBody>
          <a:bodyPr vert="horz" lIns="91157" tIns="45580" rIns="91157" bIns="4558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96357388-6C68-4D77-A8C4-76312609839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30/04/2018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3" y="6356380"/>
            <a:ext cx="2895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157" tIns="45580" rIns="91157" bIns="455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560"/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911560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6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91156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38" indent="-341838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43" indent="-284866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5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228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100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92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79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350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134" indent="-227887" algn="l" defTabSz="91156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60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49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118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90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84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456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242" algn="l" defTabSz="9115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32" Type="http://schemas.openxmlformats.org/officeDocument/2006/relationships/image" Target="../media/image51.png"/><Relationship Id="rId37" Type="http://schemas.openxmlformats.org/officeDocument/2006/relationships/image" Target="../media/image56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36" Type="http://schemas.openxmlformats.org/officeDocument/2006/relationships/image" Target="../media/image55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31" Type="http://schemas.openxmlformats.org/officeDocument/2006/relationships/image" Target="../media/image50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Relationship Id="rId8" Type="http://schemas.openxmlformats.org/officeDocument/2006/relationships/image" Target="../media/image27.pn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nac.com/ia277175/Frederic-Encel" TargetMode="External"/><Relationship Id="rId3" Type="http://schemas.openxmlformats.org/officeDocument/2006/relationships/diagramLayout" Target="../diagrams/layout3.xml"/><Relationship Id="rId7" Type="http://schemas.openxmlformats.org/officeDocument/2006/relationships/hyperlink" Target="https://www.fnac.com/ia133458/Francois-Colcombet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hyperlink" Target="https://www.fnac.com/ia2430/Collecti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9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1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easury.gov/resource-center/sanctions/OFAC-Enforcement/Pages/jcpoa_implementation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jcpoatimeline.csis.org/" TargetMode="External"/><Relationship Id="rId4" Type="http://schemas.openxmlformats.org/officeDocument/2006/relationships/hyperlink" Target="https://eeas.europa.eu/statements-eeas/docs/iran_agreement/annex_5_implementation_%20plan_en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2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5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vindicators.org/" TargetMode="External"/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4.xml"/><Relationship Id="rId6" Type="http://schemas.openxmlformats.org/officeDocument/2006/relationships/image" Target="../media/image12.jpg"/><Relationship Id="rId11" Type="http://schemas.openxmlformats.org/officeDocument/2006/relationships/image" Target="../media/image17.jpg"/><Relationship Id="rId5" Type="http://schemas.openxmlformats.org/officeDocument/2006/relationships/image" Target="../media/image11.png"/><Relationship Id="rId15" Type="http://schemas.openxmlformats.org/officeDocument/2006/relationships/image" Target="../media/image21.jpg"/><Relationship Id="rId10" Type="http://schemas.openxmlformats.org/officeDocument/2006/relationships/image" Target="../media/image16.png"/><Relationship Id="rId4" Type="http://schemas.openxmlformats.org/officeDocument/2006/relationships/image" Target="../media/image10.jp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14">
            <a:extLst>
              <a:ext uri="{FF2B5EF4-FFF2-40B4-BE49-F238E27FC236}">
                <a16:creationId xmlns:a16="http://schemas.microsoft.com/office/drawing/2014/main" xmlns="" id="{C66F2F30-5DC0-44A0-BFA6-E12F46ED16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4440464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xmlns="" id="{04DC2037-48A0-4F22-B9D4-8EAEBC780A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612290" y="4682920"/>
            <a:ext cx="3392097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xmlns="" id="{0006CBFD-ADA0-43D1-9332-9C34CA1C76E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00107" y="4682920"/>
            <a:ext cx="4443893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Freeform 21">
            <a:extLst>
              <a:ext uri="{FF2B5EF4-FFF2-40B4-BE49-F238E27FC236}">
                <a16:creationId xmlns:a16="http://schemas.microsoft.com/office/drawing/2014/main" xmlns="" id="{85872F57-7F42-4F97-8391-DDC8D0054C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823379" y="0"/>
            <a:ext cx="532062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Freeform 25">
            <a:extLst>
              <a:ext uri="{FF2B5EF4-FFF2-40B4-BE49-F238E27FC236}">
                <a16:creationId xmlns:a16="http://schemas.microsoft.com/office/drawing/2014/main" xmlns="" id="{2B931666-F28F-45F3-A074-66D2272D580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682920"/>
            <a:ext cx="5335901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2245809"/>
            <a:ext cx="6858000" cy="1255199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art of the deal: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What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will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happen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if the US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withdraws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the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nuclear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agreement </a:t>
            </a:r>
            <a:r>
              <a:rPr lang="fr-FR" sz="2400" b="1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FR" sz="2400" b="1" dirty="0">
                <a:solidFill>
                  <a:prstClr val="black"/>
                </a:solidFill>
                <a:latin typeface="Calibri"/>
              </a:rPr>
              <a:t> Iran? </a:t>
            </a:r>
            <a:r>
              <a:rPr lang="fr-FR" sz="2400" b="1" i="0" u="none" strike="noStrike" dirty="0">
                <a:effectLst/>
                <a:latin typeface="Trebuchet"/>
              </a:rPr>
              <a:t/>
            </a:r>
            <a:br>
              <a:rPr lang="fr-FR" sz="2400" b="1" i="0" u="none" strike="noStrike" dirty="0">
                <a:effectLst/>
                <a:latin typeface="Trebuchet"/>
              </a:rPr>
            </a:br>
            <a:endParaRPr lang="fr-FR" sz="2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429000"/>
            <a:ext cx="6858000" cy="1090633"/>
          </a:xfrm>
        </p:spPr>
        <p:txBody>
          <a:bodyPr>
            <a:normAutofit fontScale="77500" lnSpcReduction="20000"/>
          </a:bodyPr>
          <a:lstStyle/>
          <a:p>
            <a:pPr lvl="0" defTabSz="911725">
              <a:lnSpc>
                <a:spcPct val="100000"/>
              </a:lnSpc>
              <a:spcBef>
                <a:spcPct val="20000"/>
              </a:spcBef>
            </a:pP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CEPS- 23 April 2018 </a:t>
            </a:r>
          </a:p>
          <a:p>
            <a:pPr lvl="0" defTabSz="911725">
              <a:lnSpc>
                <a:spcPct val="100000"/>
              </a:lnSpc>
              <a:spcBef>
                <a:spcPct val="20000"/>
              </a:spcBef>
            </a:pP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Chair: Steven </a:t>
            </a:r>
            <a:r>
              <a:rPr lang="fr-FR" sz="2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Blockmans</a:t>
            </a: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Head of EU </a:t>
            </a:r>
            <a:r>
              <a:rPr lang="fr-FR" sz="2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Foreign</a:t>
            </a: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policy</a:t>
            </a: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 CEPS</a:t>
            </a:r>
          </a:p>
          <a:p>
            <a:pPr lvl="0" defTabSz="911725">
              <a:lnSpc>
                <a:spcPct val="100000"/>
              </a:lnSpc>
              <a:spcBef>
                <a:spcPct val="20000"/>
              </a:spcBef>
            </a:pPr>
            <a:endParaRPr lang="fr-FR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defTabSz="911725">
              <a:lnSpc>
                <a:spcPct val="100000"/>
              </a:lnSpc>
              <a:spcBef>
                <a:spcPct val="20000"/>
              </a:spcBef>
            </a:pP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Speaker: Dr. Majid </a:t>
            </a:r>
            <a:r>
              <a:rPr lang="fr-FR" sz="2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Golpour</a:t>
            </a:r>
            <a:r>
              <a:rPr lang="fr-FR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– ULB</a:t>
            </a:r>
          </a:p>
          <a:p>
            <a:pPr algn="l"/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3232233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26799" y="980761"/>
            <a:ext cx="836046" cy="4275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6813" y="1084350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659"/>
                </a:moveTo>
                <a:lnTo>
                  <a:pt x="13111" y="26956"/>
                </a:lnTo>
                <a:lnTo>
                  <a:pt x="46416" y="3136"/>
                </a:lnTo>
                <a:lnTo>
                  <a:pt x="1316284" y="0"/>
                </a:lnTo>
                <a:lnTo>
                  <a:pt x="1330734" y="1568"/>
                </a:lnTo>
                <a:lnTo>
                  <a:pt x="1366161" y="22413"/>
                </a:lnTo>
                <a:lnTo>
                  <a:pt x="1382672" y="60426"/>
                </a:lnTo>
                <a:lnTo>
                  <a:pt x="1382959" y="600334"/>
                </a:lnTo>
                <a:lnTo>
                  <a:pt x="1381391" y="614777"/>
                </a:lnTo>
                <a:lnTo>
                  <a:pt x="1360545" y="650195"/>
                </a:lnTo>
                <a:lnTo>
                  <a:pt x="1322520" y="666706"/>
                </a:lnTo>
                <a:lnTo>
                  <a:pt x="66699" y="666993"/>
                </a:lnTo>
                <a:lnTo>
                  <a:pt x="52247" y="665425"/>
                </a:lnTo>
                <a:lnTo>
                  <a:pt x="16811" y="644588"/>
                </a:lnTo>
                <a:lnTo>
                  <a:pt x="289" y="606585"/>
                </a:lnTo>
                <a:lnTo>
                  <a:pt x="0" y="66659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6395" y="1618777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6831726" y="0"/>
                </a:moveTo>
                <a:lnTo>
                  <a:pt x="79229" y="101"/>
                </a:lnTo>
                <a:lnTo>
                  <a:pt x="39077" y="12727"/>
                </a:lnTo>
                <a:lnTo>
                  <a:pt x="10735" y="42400"/>
                </a:lnTo>
                <a:lnTo>
                  <a:pt x="0" y="83301"/>
                </a:lnTo>
                <a:lnTo>
                  <a:pt x="106" y="754574"/>
                </a:lnTo>
                <a:lnTo>
                  <a:pt x="12760" y="794706"/>
                </a:lnTo>
                <a:lnTo>
                  <a:pt x="42445" y="823025"/>
                </a:lnTo>
                <a:lnTo>
                  <a:pt x="83378" y="833749"/>
                </a:lnTo>
                <a:lnTo>
                  <a:pt x="6836011" y="833641"/>
                </a:lnTo>
                <a:lnTo>
                  <a:pt x="6876125" y="820972"/>
                </a:lnTo>
                <a:lnTo>
                  <a:pt x="6904430" y="791274"/>
                </a:lnTo>
                <a:lnTo>
                  <a:pt x="6915149" y="750326"/>
                </a:lnTo>
                <a:lnTo>
                  <a:pt x="6915046" y="79124"/>
                </a:lnTo>
                <a:lnTo>
                  <a:pt x="6902404" y="39042"/>
                </a:lnTo>
                <a:lnTo>
                  <a:pt x="6872701" y="10729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858"/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6395" y="1618777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5">
                <a:moveTo>
                  <a:pt x="0" y="83301"/>
                </a:moveTo>
                <a:lnTo>
                  <a:pt x="10735" y="42400"/>
                </a:lnTo>
                <a:lnTo>
                  <a:pt x="39077" y="12727"/>
                </a:lnTo>
                <a:lnTo>
                  <a:pt x="79229" y="101"/>
                </a:lnTo>
                <a:lnTo>
                  <a:pt x="6831726" y="0"/>
                </a:lnTo>
                <a:lnTo>
                  <a:pt x="6846279" y="1263"/>
                </a:lnTo>
                <a:lnTo>
                  <a:pt x="6884140" y="18500"/>
                </a:lnTo>
                <a:lnTo>
                  <a:pt x="6908800" y="51382"/>
                </a:lnTo>
                <a:lnTo>
                  <a:pt x="6915149" y="750326"/>
                </a:lnTo>
                <a:lnTo>
                  <a:pt x="6913887" y="764869"/>
                </a:lnTo>
                <a:lnTo>
                  <a:pt x="6896664" y="802709"/>
                </a:lnTo>
                <a:lnTo>
                  <a:pt x="6863780" y="827373"/>
                </a:lnTo>
                <a:lnTo>
                  <a:pt x="83378" y="833749"/>
                </a:lnTo>
                <a:lnTo>
                  <a:pt x="68841" y="832486"/>
                </a:lnTo>
                <a:lnTo>
                  <a:pt x="31014" y="815255"/>
                </a:lnTo>
                <a:lnTo>
                  <a:pt x="6364" y="782356"/>
                </a:lnTo>
                <a:lnTo>
                  <a:pt x="0" y="83301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6799" y="1672150"/>
            <a:ext cx="836046" cy="4275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813" y="1672134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812"/>
                </a:moveTo>
                <a:lnTo>
                  <a:pt x="13082" y="27092"/>
                </a:lnTo>
                <a:lnTo>
                  <a:pt x="46324" y="3180"/>
                </a:lnTo>
                <a:lnTo>
                  <a:pt x="1316284" y="0"/>
                </a:lnTo>
                <a:lnTo>
                  <a:pt x="1330718" y="1572"/>
                </a:lnTo>
                <a:lnTo>
                  <a:pt x="1366119" y="22450"/>
                </a:lnTo>
                <a:lnTo>
                  <a:pt x="1382661" y="60461"/>
                </a:lnTo>
                <a:lnTo>
                  <a:pt x="1382959" y="600334"/>
                </a:lnTo>
                <a:lnTo>
                  <a:pt x="1381392" y="614784"/>
                </a:lnTo>
                <a:lnTo>
                  <a:pt x="1360555" y="650214"/>
                </a:lnTo>
                <a:lnTo>
                  <a:pt x="1322543" y="666734"/>
                </a:lnTo>
                <a:lnTo>
                  <a:pt x="66699" y="667024"/>
                </a:lnTo>
                <a:lnTo>
                  <a:pt x="52250" y="665457"/>
                </a:lnTo>
                <a:lnTo>
                  <a:pt x="16820" y="644623"/>
                </a:lnTo>
                <a:lnTo>
                  <a:pt x="291" y="606613"/>
                </a:lnTo>
                <a:lnTo>
                  <a:pt x="0" y="66812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76395" y="2206602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4">
                <a:moveTo>
                  <a:pt x="6831726" y="0"/>
                </a:moveTo>
                <a:lnTo>
                  <a:pt x="79132" y="106"/>
                </a:lnTo>
                <a:lnTo>
                  <a:pt x="39025" y="12765"/>
                </a:lnTo>
                <a:lnTo>
                  <a:pt x="10720" y="42464"/>
                </a:lnTo>
                <a:lnTo>
                  <a:pt x="0" y="83423"/>
                </a:lnTo>
                <a:lnTo>
                  <a:pt x="102" y="754585"/>
                </a:lnTo>
                <a:lnTo>
                  <a:pt x="12735" y="794692"/>
                </a:lnTo>
                <a:lnTo>
                  <a:pt x="42425" y="823017"/>
                </a:lnTo>
                <a:lnTo>
                  <a:pt x="83378" y="833749"/>
                </a:lnTo>
                <a:lnTo>
                  <a:pt x="6835938" y="833645"/>
                </a:lnTo>
                <a:lnTo>
                  <a:pt x="6876086" y="821000"/>
                </a:lnTo>
                <a:lnTo>
                  <a:pt x="6904419" y="791323"/>
                </a:lnTo>
                <a:lnTo>
                  <a:pt x="6915149" y="750417"/>
                </a:lnTo>
                <a:lnTo>
                  <a:pt x="6915041" y="79138"/>
                </a:lnTo>
                <a:lnTo>
                  <a:pt x="6902372" y="39024"/>
                </a:lnTo>
                <a:lnTo>
                  <a:pt x="6872674" y="10718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6395" y="2206602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4">
                <a:moveTo>
                  <a:pt x="0" y="83423"/>
                </a:moveTo>
                <a:lnTo>
                  <a:pt x="10720" y="42464"/>
                </a:lnTo>
                <a:lnTo>
                  <a:pt x="39025" y="12765"/>
                </a:lnTo>
                <a:lnTo>
                  <a:pt x="79132" y="106"/>
                </a:lnTo>
                <a:lnTo>
                  <a:pt x="6831726" y="0"/>
                </a:lnTo>
                <a:lnTo>
                  <a:pt x="6846269" y="1262"/>
                </a:lnTo>
                <a:lnTo>
                  <a:pt x="6884109" y="18485"/>
                </a:lnTo>
                <a:lnTo>
                  <a:pt x="6908773" y="51369"/>
                </a:lnTo>
                <a:lnTo>
                  <a:pt x="6915149" y="750417"/>
                </a:lnTo>
                <a:lnTo>
                  <a:pt x="6913886" y="764941"/>
                </a:lnTo>
                <a:lnTo>
                  <a:pt x="6896645" y="802750"/>
                </a:lnTo>
                <a:lnTo>
                  <a:pt x="6863731" y="827395"/>
                </a:lnTo>
                <a:lnTo>
                  <a:pt x="83378" y="833749"/>
                </a:lnTo>
                <a:lnTo>
                  <a:pt x="68833" y="832485"/>
                </a:lnTo>
                <a:lnTo>
                  <a:pt x="30991" y="815243"/>
                </a:lnTo>
                <a:lnTo>
                  <a:pt x="6343" y="782345"/>
                </a:lnTo>
                <a:lnTo>
                  <a:pt x="0" y="83423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6799" y="2260072"/>
            <a:ext cx="836046" cy="4275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6813" y="2260014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690"/>
                </a:moveTo>
                <a:lnTo>
                  <a:pt x="13105" y="26970"/>
                </a:lnTo>
                <a:lnTo>
                  <a:pt x="46397" y="3142"/>
                </a:lnTo>
                <a:lnTo>
                  <a:pt x="1316284" y="0"/>
                </a:lnTo>
                <a:lnTo>
                  <a:pt x="1330731" y="1567"/>
                </a:lnTo>
                <a:lnTo>
                  <a:pt x="1366152" y="22408"/>
                </a:lnTo>
                <a:lnTo>
                  <a:pt x="1382670" y="60429"/>
                </a:lnTo>
                <a:lnTo>
                  <a:pt x="1382959" y="600334"/>
                </a:lnTo>
                <a:lnTo>
                  <a:pt x="1381391" y="614777"/>
                </a:lnTo>
                <a:lnTo>
                  <a:pt x="1360545" y="650195"/>
                </a:lnTo>
                <a:lnTo>
                  <a:pt x="1322520" y="666706"/>
                </a:lnTo>
                <a:lnTo>
                  <a:pt x="66699" y="666993"/>
                </a:lnTo>
                <a:lnTo>
                  <a:pt x="52247" y="665425"/>
                </a:lnTo>
                <a:lnTo>
                  <a:pt x="16811" y="644588"/>
                </a:lnTo>
                <a:lnTo>
                  <a:pt x="289" y="606585"/>
                </a:lnTo>
                <a:lnTo>
                  <a:pt x="0" y="66690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6395" y="2794464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4">
                <a:moveTo>
                  <a:pt x="6831726" y="0"/>
                </a:moveTo>
                <a:lnTo>
                  <a:pt x="79204" y="102"/>
                </a:lnTo>
                <a:lnTo>
                  <a:pt x="39064" y="12736"/>
                </a:lnTo>
                <a:lnTo>
                  <a:pt x="10731" y="42416"/>
                </a:lnTo>
                <a:lnTo>
                  <a:pt x="0" y="83332"/>
                </a:lnTo>
                <a:lnTo>
                  <a:pt x="106" y="754574"/>
                </a:lnTo>
                <a:lnTo>
                  <a:pt x="12760" y="794706"/>
                </a:lnTo>
                <a:lnTo>
                  <a:pt x="42445" y="823025"/>
                </a:lnTo>
                <a:lnTo>
                  <a:pt x="83378" y="833749"/>
                </a:lnTo>
                <a:lnTo>
                  <a:pt x="6836011" y="833641"/>
                </a:lnTo>
                <a:lnTo>
                  <a:pt x="6876125" y="820972"/>
                </a:lnTo>
                <a:lnTo>
                  <a:pt x="6904430" y="791274"/>
                </a:lnTo>
                <a:lnTo>
                  <a:pt x="6915149" y="750326"/>
                </a:lnTo>
                <a:lnTo>
                  <a:pt x="6915045" y="79128"/>
                </a:lnTo>
                <a:lnTo>
                  <a:pt x="6902396" y="39038"/>
                </a:lnTo>
                <a:lnTo>
                  <a:pt x="6872694" y="10727"/>
                </a:lnTo>
                <a:lnTo>
                  <a:pt x="6831726" y="0"/>
                </a:lnTo>
                <a:close/>
              </a:path>
            </a:pathLst>
          </a:custGeom>
          <a:solidFill>
            <a:srgbClr val="44536A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76395" y="2794464"/>
            <a:ext cx="4180443" cy="534395"/>
          </a:xfrm>
          <a:custGeom>
            <a:avLst/>
            <a:gdLst/>
            <a:ahLst/>
            <a:cxnLst/>
            <a:rect l="l" t="t" r="r" b="b"/>
            <a:pathLst>
              <a:path w="6915150" h="833754">
                <a:moveTo>
                  <a:pt x="0" y="83332"/>
                </a:moveTo>
                <a:lnTo>
                  <a:pt x="10731" y="42416"/>
                </a:lnTo>
                <a:lnTo>
                  <a:pt x="39064" y="12736"/>
                </a:lnTo>
                <a:lnTo>
                  <a:pt x="79204" y="102"/>
                </a:lnTo>
                <a:lnTo>
                  <a:pt x="6831726" y="0"/>
                </a:lnTo>
                <a:lnTo>
                  <a:pt x="6846276" y="1263"/>
                </a:lnTo>
                <a:lnTo>
                  <a:pt x="6884133" y="18497"/>
                </a:lnTo>
                <a:lnTo>
                  <a:pt x="6908793" y="51379"/>
                </a:lnTo>
                <a:lnTo>
                  <a:pt x="6915149" y="750326"/>
                </a:lnTo>
                <a:lnTo>
                  <a:pt x="6913887" y="764869"/>
                </a:lnTo>
                <a:lnTo>
                  <a:pt x="6896664" y="802709"/>
                </a:lnTo>
                <a:lnTo>
                  <a:pt x="6863780" y="827373"/>
                </a:lnTo>
                <a:lnTo>
                  <a:pt x="83378" y="833749"/>
                </a:lnTo>
                <a:lnTo>
                  <a:pt x="68841" y="832486"/>
                </a:lnTo>
                <a:lnTo>
                  <a:pt x="31014" y="815255"/>
                </a:lnTo>
                <a:lnTo>
                  <a:pt x="6364" y="782356"/>
                </a:lnTo>
                <a:lnTo>
                  <a:pt x="0" y="83332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26799" y="2847876"/>
            <a:ext cx="836046" cy="42750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26813" y="2847818"/>
            <a:ext cx="836089" cy="427760"/>
          </a:xfrm>
          <a:custGeom>
            <a:avLst/>
            <a:gdLst/>
            <a:ahLst/>
            <a:cxnLst/>
            <a:rect l="l" t="t" r="r" b="b"/>
            <a:pathLst>
              <a:path w="1383030" h="667385">
                <a:moveTo>
                  <a:pt x="0" y="66659"/>
                </a:moveTo>
                <a:lnTo>
                  <a:pt x="13111" y="26956"/>
                </a:lnTo>
                <a:lnTo>
                  <a:pt x="46416" y="3136"/>
                </a:lnTo>
                <a:lnTo>
                  <a:pt x="1316284" y="0"/>
                </a:lnTo>
                <a:lnTo>
                  <a:pt x="1330734" y="1568"/>
                </a:lnTo>
                <a:lnTo>
                  <a:pt x="1366161" y="22413"/>
                </a:lnTo>
                <a:lnTo>
                  <a:pt x="1382672" y="60426"/>
                </a:lnTo>
                <a:lnTo>
                  <a:pt x="1382959" y="600303"/>
                </a:lnTo>
                <a:lnTo>
                  <a:pt x="1381392" y="614754"/>
                </a:lnTo>
                <a:lnTo>
                  <a:pt x="1360555" y="650184"/>
                </a:lnTo>
                <a:lnTo>
                  <a:pt x="1322543" y="666704"/>
                </a:lnTo>
                <a:lnTo>
                  <a:pt x="66699" y="666993"/>
                </a:lnTo>
                <a:lnTo>
                  <a:pt x="52250" y="665426"/>
                </a:lnTo>
                <a:lnTo>
                  <a:pt x="16820" y="644592"/>
                </a:lnTo>
                <a:lnTo>
                  <a:pt x="291" y="606583"/>
                </a:lnTo>
                <a:lnTo>
                  <a:pt x="0" y="66659"/>
                </a:lnTo>
                <a:close/>
              </a:path>
            </a:pathLst>
          </a:custGeom>
          <a:ln w="12700">
            <a:solidFill>
              <a:srgbClr val="E7E6E6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50405" y="4865086"/>
            <a:ext cx="145129" cy="15387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405337" y="4865086"/>
            <a:ext cx="145129" cy="15387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160257" y="4865086"/>
            <a:ext cx="145106" cy="15387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916154" y="4865086"/>
            <a:ext cx="144215" cy="15387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671043" y="4865086"/>
            <a:ext cx="144192" cy="15387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291464" y="4793766"/>
            <a:ext cx="278703" cy="29549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433010" y="4572039"/>
            <a:ext cx="144215" cy="15387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433010" y="5160133"/>
            <a:ext cx="144215" cy="15384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551822" y="4699992"/>
            <a:ext cx="145129" cy="15287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560149" y="5033092"/>
            <a:ext cx="144215" cy="15387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826579" y="4218434"/>
            <a:ext cx="1364920" cy="144714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r>
              <a:rPr lang="fa-IR" dirty="0">
                <a:solidFill>
                  <a:prstClr val="black"/>
                </a:solidFill>
              </a:rPr>
              <a:t>ااق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726201" y="4095349"/>
            <a:ext cx="277789" cy="29549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553871" y="3945873"/>
            <a:ext cx="145106" cy="15290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268279" y="3945873"/>
            <a:ext cx="145129" cy="15290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982670" y="3945873"/>
            <a:ext cx="145129" cy="15290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697053" y="3945873"/>
            <a:ext cx="145106" cy="15290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411492" y="3945873"/>
            <a:ext cx="144215" cy="15290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125840" y="3945873"/>
            <a:ext cx="144192" cy="15290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447921" y="4793766"/>
            <a:ext cx="278703" cy="29549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183504" y="4865086"/>
            <a:ext cx="144192" cy="15387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1919091" y="4865086"/>
            <a:ext cx="144192" cy="15387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654719" y="4865086"/>
            <a:ext cx="144215" cy="153871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390257" y="4865086"/>
            <a:ext cx="144192" cy="15387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125840" y="4865086"/>
            <a:ext cx="144192" cy="15387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726201" y="5481438"/>
            <a:ext cx="277789" cy="29549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2553871" y="5770572"/>
            <a:ext cx="145106" cy="152878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268279" y="5770572"/>
            <a:ext cx="145129" cy="152878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982670" y="5770572"/>
            <a:ext cx="145129" cy="152878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697053" y="5770572"/>
            <a:ext cx="145106" cy="15287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411492" y="5770572"/>
            <a:ext cx="144215" cy="15287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125840" y="5770572"/>
            <a:ext cx="144192" cy="15287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764460" y="4676804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82" y="0"/>
                </a:moveTo>
                <a:lnTo>
                  <a:pt x="30133" y="15198"/>
                </a:lnTo>
                <a:lnTo>
                  <a:pt x="5331" y="47882"/>
                </a:lnTo>
                <a:lnTo>
                  <a:pt x="0" y="75974"/>
                </a:lnTo>
                <a:lnTo>
                  <a:pt x="697" y="86327"/>
                </a:lnTo>
                <a:lnTo>
                  <a:pt x="16953" y="123564"/>
                </a:lnTo>
                <a:lnTo>
                  <a:pt x="50710" y="147181"/>
                </a:lnTo>
                <a:lnTo>
                  <a:pt x="80271" y="152195"/>
                </a:lnTo>
                <a:lnTo>
                  <a:pt x="93363" y="150349"/>
                </a:lnTo>
                <a:lnTo>
                  <a:pt x="126882" y="131739"/>
                </a:lnTo>
                <a:lnTo>
                  <a:pt x="147525" y="95607"/>
                </a:lnTo>
                <a:lnTo>
                  <a:pt x="151438" y="63114"/>
                </a:lnTo>
                <a:lnTo>
                  <a:pt x="147944" y="50046"/>
                </a:lnTo>
                <a:lnTo>
                  <a:pt x="124529" y="17930"/>
                </a:lnTo>
                <a:lnTo>
                  <a:pt x="85004" y="1144"/>
                </a:lnTo>
                <a:lnTo>
                  <a:pt x="68982" y="0"/>
                </a:lnTo>
                <a:close/>
              </a:path>
            </a:pathLst>
          </a:custGeom>
          <a:solidFill>
            <a:srgbClr val="ED7C3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829023" y="4539967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9079" y="0"/>
                </a:moveTo>
                <a:lnTo>
                  <a:pt x="30190" y="15121"/>
                </a:lnTo>
                <a:lnTo>
                  <a:pt x="5343" y="47754"/>
                </a:lnTo>
                <a:lnTo>
                  <a:pt x="0" y="75862"/>
                </a:lnTo>
                <a:lnTo>
                  <a:pt x="683" y="86107"/>
                </a:lnTo>
                <a:lnTo>
                  <a:pt x="16910" y="123402"/>
                </a:lnTo>
                <a:lnTo>
                  <a:pt x="50631" y="147063"/>
                </a:lnTo>
                <a:lnTo>
                  <a:pt x="80129" y="152090"/>
                </a:lnTo>
                <a:lnTo>
                  <a:pt x="93214" y="150264"/>
                </a:lnTo>
                <a:lnTo>
                  <a:pt x="126785" y="131692"/>
                </a:lnTo>
                <a:lnTo>
                  <a:pt x="147513" y="95600"/>
                </a:lnTo>
                <a:lnTo>
                  <a:pt x="151461" y="63152"/>
                </a:lnTo>
                <a:lnTo>
                  <a:pt x="147978" y="50062"/>
                </a:lnTo>
                <a:lnTo>
                  <a:pt x="124556" y="17925"/>
                </a:lnTo>
                <a:lnTo>
                  <a:pt x="85062" y="1145"/>
                </a:lnTo>
                <a:lnTo>
                  <a:pt x="69079" y="0"/>
                </a:lnTo>
                <a:close/>
              </a:path>
            </a:pathLst>
          </a:custGeom>
          <a:solidFill>
            <a:srgbClr val="A4A4A4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983907" y="4567147"/>
            <a:ext cx="145106" cy="153440"/>
          </a:xfrm>
          <a:custGeom>
            <a:avLst/>
            <a:gdLst/>
            <a:ahLst/>
            <a:cxnLst/>
            <a:rect l="l" t="t" r="r" b="b"/>
            <a:pathLst>
              <a:path w="240029" h="239395">
                <a:moveTo>
                  <a:pt x="114715" y="0"/>
                </a:moveTo>
                <a:lnTo>
                  <a:pt x="73091" y="9363"/>
                </a:lnTo>
                <a:lnTo>
                  <a:pt x="38369" y="31857"/>
                </a:lnTo>
                <a:lnTo>
                  <a:pt x="13362" y="64697"/>
                </a:lnTo>
                <a:lnTo>
                  <a:pt x="887" y="105101"/>
                </a:lnTo>
                <a:lnTo>
                  <a:pt x="0" y="119768"/>
                </a:lnTo>
                <a:lnTo>
                  <a:pt x="9" y="121288"/>
                </a:lnTo>
                <a:lnTo>
                  <a:pt x="7518" y="161240"/>
                </a:lnTo>
                <a:lnTo>
                  <a:pt x="27893" y="195305"/>
                </a:lnTo>
                <a:lnTo>
                  <a:pt x="59482" y="221066"/>
                </a:lnTo>
                <a:lnTo>
                  <a:pt x="100631" y="236104"/>
                </a:lnTo>
                <a:lnTo>
                  <a:pt x="132560" y="238980"/>
                </a:lnTo>
                <a:lnTo>
                  <a:pt x="146206" y="236718"/>
                </a:lnTo>
                <a:lnTo>
                  <a:pt x="183395" y="221023"/>
                </a:lnTo>
                <a:lnTo>
                  <a:pt x="213003" y="193460"/>
                </a:lnTo>
                <a:lnTo>
                  <a:pt x="232518" y="155953"/>
                </a:lnTo>
                <a:lnTo>
                  <a:pt x="239427" y="110427"/>
                </a:lnTo>
                <a:lnTo>
                  <a:pt x="237501" y="96391"/>
                </a:lnTo>
                <a:lnTo>
                  <a:pt x="222520" y="58084"/>
                </a:lnTo>
                <a:lnTo>
                  <a:pt x="195526" y="27508"/>
                </a:lnTo>
                <a:lnTo>
                  <a:pt x="158823" y="7276"/>
                </a:lnTo>
                <a:lnTo>
                  <a:pt x="11471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113081" y="4416726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65" y="0"/>
                </a:moveTo>
                <a:lnTo>
                  <a:pt x="30131" y="15212"/>
                </a:lnTo>
                <a:lnTo>
                  <a:pt x="5331" y="47901"/>
                </a:lnTo>
                <a:lnTo>
                  <a:pt x="0" y="76000"/>
                </a:lnTo>
                <a:lnTo>
                  <a:pt x="685" y="86227"/>
                </a:lnTo>
                <a:lnTo>
                  <a:pt x="16924" y="123445"/>
                </a:lnTo>
                <a:lnTo>
                  <a:pt x="50691" y="147079"/>
                </a:lnTo>
                <a:lnTo>
                  <a:pt x="80255" y="152101"/>
                </a:lnTo>
                <a:lnTo>
                  <a:pt x="93325" y="150261"/>
                </a:lnTo>
                <a:lnTo>
                  <a:pt x="126848" y="131662"/>
                </a:lnTo>
                <a:lnTo>
                  <a:pt x="147533" y="95548"/>
                </a:lnTo>
                <a:lnTo>
                  <a:pt x="151456" y="63076"/>
                </a:lnTo>
                <a:lnTo>
                  <a:pt x="147944" y="50011"/>
                </a:lnTo>
                <a:lnTo>
                  <a:pt x="124480" y="17912"/>
                </a:lnTo>
                <a:lnTo>
                  <a:pt x="84962" y="1142"/>
                </a:lnTo>
                <a:lnTo>
                  <a:pt x="68965" y="0"/>
                </a:lnTo>
                <a:close/>
              </a:path>
            </a:pathLst>
          </a:custGeom>
          <a:solidFill>
            <a:srgbClr val="5B9AD5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280929" y="4361940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86" y="0"/>
                </a:moveTo>
                <a:lnTo>
                  <a:pt x="30146" y="15198"/>
                </a:lnTo>
                <a:lnTo>
                  <a:pt x="5335" y="47882"/>
                </a:lnTo>
                <a:lnTo>
                  <a:pt x="0" y="75974"/>
                </a:lnTo>
                <a:lnTo>
                  <a:pt x="693" y="86295"/>
                </a:lnTo>
                <a:lnTo>
                  <a:pt x="16954" y="123512"/>
                </a:lnTo>
                <a:lnTo>
                  <a:pt x="50742" y="147074"/>
                </a:lnTo>
                <a:lnTo>
                  <a:pt x="80334" y="152070"/>
                </a:lnTo>
                <a:lnTo>
                  <a:pt x="93422" y="150223"/>
                </a:lnTo>
                <a:lnTo>
                  <a:pt x="126959" y="131649"/>
                </a:lnTo>
                <a:lnTo>
                  <a:pt x="147628" y="95549"/>
                </a:lnTo>
                <a:lnTo>
                  <a:pt x="151542" y="63032"/>
                </a:lnTo>
                <a:lnTo>
                  <a:pt x="148027" y="49979"/>
                </a:lnTo>
                <a:lnTo>
                  <a:pt x="124549" y="17904"/>
                </a:lnTo>
                <a:lnTo>
                  <a:pt x="85000" y="1143"/>
                </a:lnTo>
                <a:lnTo>
                  <a:pt x="6898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6487523" y="4457747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63" y="0"/>
                </a:moveTo>
                <a:lnTo>
                  <a:pt x="30135" y="15206"/>
                </a:lnTo>
                <a:lnTo>
                  <a:pt x="5333" y="47898"/>
                </a:lnTo>
                <a:lnTo>
                  <a:pt x="0" y="76002"/>
                </a:lnTo>
                <a:lnTo>
                  <a:pt x="723" y="86539"/>
                </a:lnTo>
                <a:lnTo>
                  <a:pt x="17053" y="123678"/>
                </a:lnTo>
                <a:lnTo>
                  <a:pt x="50877" y="147219"/>
                </a:lnTo>
                <a:lnTo>
                  <a:pt x="80511" y="152210"/>
                </a:lnTo>
                <a:lnTo>
                  <a:pt x="93579" y="150330"/>
                </a:lnTo>
                <a:lnTo>
                  <a:pt x="127050" y="131661"/>
                </a:lnTo>
                <a:lnTo>
                  <a:pt x="147665" y="95505"/>
                </a:lnTo>
                <a:lnTo>
                  <a:pt x="151563" y="62993"/>
                </a:lnTo>
                <a:lnTo>
                  <a:pt x="148039" y="49943"/>
                </a:lnTo>
                <a:lnTo>
                  <a:pt x="124547" y="17887"/>
                </a:lnTo>
                <a:lnTo>
                  <a:pt x="84985" y="1141"/>
                </a:lnTo>
                <a:lnTo>
                  <a:pt x="68963" y="0"/>
                </a:lnTo>
                <a:close/>
              </a:path>
            </a:pathLst>
          </a:custGeom>
          <a:solidFill>
            <a:srgbClr val="ED7C3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616627" y="4526044"/>
            <a:ext cx="144722" cy="153440"/>
          </a:xfrm>
          <a:custGeom>
            <a:avLst/>
            <a:gdLst/>
            <a:ahLst/>
            <a:cxnLst/>
            <a:rect l="l" t="t" r="r" b="b"/>
            <a:pathLst>
              <a:path w="239395" h="239395">
                <a:moveTo>
                  <a:pt x="114713" y="0"/>
                </a:moveTo>
                <a:lnTo>
                  <a:pt x="73078" y="9380"/>
                </a:lnTo>
                <a:lnTo>
                  <a:pt x="38357" y="31900"/>
                </a:lnTo>
                <a:lnTo>
                  <a:pt x="13356" y="64751"/>
                </a:lnTo>
                <a:lnTo>
                  <a:pt x="886" y="105124"/>
                </a:lnTo>
                <a:lnTo>
                  <a:pt x="0" y="119768"/>
                </a:lnTo>
                <a:lnTo>
                  <a:pt x="8" y="121242"/>
                </a:lnTo>
                <a:lnTo>
                  <a:pt x="7502" y="161208"/>
                </a:lnTo>
                <a:lnTo>
                  <a:pt x="27863" y="195287"/>
                </a:lnTo>
                <a:lnTo>
                  <a:pt x="59440" y="221059"/>
                </a:lnTo>
                <a:lnTo>
                  <a:pt x="100583" y="236106"/>
                </a:lnTo>
                <a:lnTo>
                  <a:pt x="132509" y="238985"/>
                </a:lnTo>
                <a:lnTo>
                  <a:pt x="146160" y="236728"/>
                </a:lnTo>
                <a:lnTo>
                  <a:pt x="183358" y="221043"/>
                </a:lnTo>
                <a:lnTo>
                  <a:pt x="212971" y="193485"/>
                </a:lnTo>
                <a:lnTo>
                  <a:pt x="232489" y="155983"/>
                </a:lnTo>
                <a:lnTo>
                  <a:pt x="239398" y="110464"/>
                </a:lnTo>
                <a:lnTo>
                  <a:pt x="237475" y="96444"/>
                </a:lnTo>
                <a:lnTo>
                  <a:pt x="222505" y="58150"/>
                </a:lnTo>
                <a:lnTo>
                  <a:pt x="195521" y="27554"/>
                </a:lnTo>
                <a:lnTo>
                  <a:pt x="158823" y="7291"/>
                </a:lnTo>
                <a:lnTo>
                  <a:pt x="114713" y="0"/>
                </a:lnTo>
                <a:close/>
              </a:path>
            </a:pathLst>
          </a:custGeom>
          <a:solidFill>
            <a:srgbClr val="A4A4A4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797470" y="4676802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58" y="0"/>
                </a:moveTo>
                <a:lnTo>
                  <a:pt x="30113" y="15173"/>
                </a:lnTo>
                <a:lnTo>
                  <a:pt x="5326" y="47870"/>
                </a:lnTo>
                <a:lnTo>
                  <a:pt x="0" y="75982"/>
                </a:lnTo>
                <a:lnTo>
                  <a:pt x="693" y="86319"/>
                </a:lnTo>
                <a:lnTo>
                  <a:pt x="16916" y="123565"/>
                </a:lnTo>
                <a:lnTo>
                  <a:pt x="50655" y="147186"/>
                </a:lnTo>
                <a:lnTo>
                  <a:pt x="80243" y="152199"/>
                </a:lnTo>
                <a:lnTo>
                  <a:pt x="93326" y="150340"/>
                </a:lnTo>
                <a:lnTo>
                  <a:pt x="126850" y="131710"/>
                </a:lnTo>
                <a:lnTo>
                  <a:pt x="147514" y="95588"/>
                </a:lnTo>
                <a:lnTo>
                  <a:pt x="151433" y="63112"/>
                </a:lnTo>
                <a:lnTo>
                  <a:pt x="147928" y="50046"/>
                </a:lnTo>
                <a:lnTo>
                  <a:pt x="124471" y="17934"/>
                </a:lnTo>
                <a:lnTo>
                  <a:pt x="84954" y="1147"/>
                </a:lnTo>
                <a:lnTo>
                  <a:pt x="6895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874933" y="4827383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77" y="0"/>
                </a:moveTo>
                <a:lnTo>
                  <a:pt x="30165" y="15173"/>
                </a:lnTo>
                <a:lnTo>
                  <a:pt x="5341" y="47870"/>
                </a:lnTo>
                <a:lnTo>
                  <a:pt x="0" y="75982"/>
                </a:lnTo>
                <a:lnTo>
                  <a:pt x="700" y="86358"/>
                </a:lnTo>
                <a:lnTo>
                  <a:pt x="16968" y="123604"/>
                </a:lnTo>
                <a:lnTo>
                  <a:pt x="50719" y="147219"/>
                </a:lnTo>
                <a:lnTo>
                  <a:pt x="80257" y="152228"/>
                </a:lnTo>
                <a:lnTo>
                  <a:pt x="93345" y="150368"/>
                </a:lnTo>
                <a:lnTo>
                  <a:pt x="126867" y="131735"/>
                </a:lnTo>
                <a:lnTo>
                  <a:pt x="147520" y="95607"/>
                </a:lnTo>
                <a:lnTo>
                  <a:pt x="151436" y="63125"/>
                </a:lnTo>
                <a:lnTo>
                  <a:pt x="147935" y="50056"/>
                </a:lnTo>
                <a:lnTo>
                  <a:pt x="124492" y="17938"/>
                </a:lnTo>
                <a:lnTo>
                  <a:pt x="84978" y="1147"/>
                </a:lnTo>
                <a:lnTo>
                  <a:pt x="68977" y="0"/>
                </a:lnTo>
                <a:close/>
              </a:path>
            </a:pathLst>
          </a:custGeom>
          <a:solidFill>
            <a:srgbClr val="5B9AD5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6203453" y="4539725"/>
            <a:ext cx="237237" cy="251528"/>
          </a:xfrm>
          <a:custGeom>
            <a:avLst/>
            <a:gdLst/>
            <a:ahLst/>
            <a:cxnLst/>
            <a:rect l="l" t="t" r="r" b="b"/>
            <a:pathLst>
              <a:path w="392429" h="392429">
                <a:moveTo>
                  <a:pt x="196199" y="0"/>
                </a:moveTo>
                <a:lnTo>
                  <a:pt x="149061" y="5696"/>
                </a:lnTo>
                <a:lnTo>
                  <a:pt x="106048" y="21879"/>
                </a:lnTo>
                <a:lnTo>
                  <a:pt x="68528" y="47187"/>
                </a:lnTo>
                <a:lnTo>
                  <a:pt x="37864" y="80261"/>
                </a:lnTo>
                <a:lnTo>
                  <a:pt x="15422" y="119740"/>
                </a:lnTo>
                <a:lnTo>
                  <a:pt x="2568" y="164264"/>
                </a:lnTo>
                <a:lnTo>
                  <a:pt x="0" y="196077"/>
                </a:lnTo>
                <a:lnTo>
                  <a:pt x="650" y="212165"/>
                </a:lnTo>
                <a:lnTo>
                  <a:pt x="10005" y="258082"/>
                </a:lnTo>
                <a:lnTo>
                  <a:pt x="29402" y="299421"/>
                </a:lnTo>
                <a:lnTo>
                  <a:pt x="57477" y="334815"/>
                </a:lnTo>
                <a:lnTo>
                  <a:pt x="92864" y="362896"/>
                </a:lnTo>
                <a:lnTo>
                  <a:pt x="134197" y="382299"/>
                </a:lnTo>
                <a:lnTo>
                  <a:pt x="180112" y="391657"/>
                </a:lnTo>
                <a:lnTo>
                  <a:pt x="196199" y="392308"/>
                </a:lnTo>
                <a:lnTo>
                  <a:pt x="212285" y="391657"/>
                </a:lnTo>
                <a:lnTo>
                  <a:pt x="258189" y="382299"/>
                </a:lnTo>
                <a:lnTo>
                  <a:pt x="299500" y="362896"/>
                </a:lnTo>
                <a:lnTo>
                  <a:pt x="334860" y="334815"/>
                </a:lnTo>
                <a:lnTo>
                  <a:pt x="362909" y="299421"/>
                </a:lnTo>
                <a:lnTo>
                  <a:pt x="382284" y="258082"/>
                </a:lnTo>
                <a:lnTo>
                  <a:pt x="391627" y="212165"/>
                </a:lnTo>
                <a:lnTo>
                  <a:pt x="392277" y="196077"/>
                </a:lnTo>
                <a:lnTo>
                  <a:pt x="391627" y="179991"/>
                </a:lnTo>
                <a:lnTo>
                  <a:pt x="382284" y="134088"/>
                </a:lnTo>
                <a:lnTo>
                  <a:pt x="362909" y="92776"/>
                </a:lnTo>
                <a:lnTo>
                  <a:pt x="334860" y="57416"/>
                </a:lnTo>
                <a:lnTo>
                  <a:pt x="299500" y="29368"/>
                </a:lnTo>
                <a:lnTo>
                  <a:pt x="258189" y="9992"/>
                </a:lnTo>
                <a:lnTo>
                  <a:pt x="212285" y="649"/>
                </a:lnTo>
                <a:lnTo>
                  <a:pt x="19619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5699876" y="5060118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82" y="0"/>
                </a:moveTo>
                <a:lnTo>
                  <a:pt x="30138" y="15207"/>
                </a:lnTo>
                <a:lnTo>
                  <a:pt x="5333" y="47891"/>
                </a:lnTo>
                <a:lnTo>
                  <a:pt x="0" y="75980"/>
                </a:lnTo>
                <a:lnTo>
                  <a:pt x="723" y="86513"/>
                </a:lnTo>
                <a:lnTo>
                  <a:pt x="17050" y="123659"/>
                </a:lnTo>
                <a:lnTo>
                  <a:pt x="50869" y="147207"/>
                </a:lnTo>
                <a:lnTo>
                  <a:pt x="80496" y="152200"/>
                </a:lnTo>
                <a:lnTo>
                  <a:pt x="93563" y="150326"/>
                </a:lnTo>
                <a:lnTo>
                  <a:pt x="127039" y="131666"/>
                </a:lnTo>
                <a:lnTo>
                  <a:pt x="147665" y="95513"/>
                </a:lnTo>
                <a:lnTo>
                  <a:pt x="151567" y="63004"/>
                </a:lnTo>
                <a:lnTo>
                  <a:pt x="148047" y="49955"/>
                </a:lnTo>
                <a:lnTo>
                  <a:pt x="124560" y="17893"/>
                </a:lnTo>
                <a:lnTo>
                  <a:pt x="85002" y="1141"/>
                </a:lnTo>
                <a:lnTo>
                  <a:pt x="68982" y="0"/>
                </a:lnTo>
                <a:close/>
              </a:path>
            </a:pathLst>
          </a:custGeom>
          <a:solidFill>
            <a:srgbClr val="ED7C3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699876" y="5060118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0" y="75980"/>
                </a:moveTo>
                <a:lnTo>
                  <a:pt x="11616" y="35481"/>
                </a:lnTo>
                <a:lnTo>
                  <a:pt x="41867" y="7855"/>
                </a:lnTo>
                <a:lnTo>
                  <a:pt x="68982" y="0"/>
                </a:lnTo>
                <a:lnTo>
                  <a:pt x="85002" y="1141"/>
                </a:lnTo>
                <a:lnTo>
                  <a:pt x="124560" y="17893"/>
                </a:lnTo>
                <a:lnTo>
                  <a:pt x="148047" y="49955"/>
                </a:lnTo>
                <a:lnTo>
                  <a:pt x="151567" y="63004"/>
                </a:lnTo>
                <a:lnTo>
                  <a:pt x="150736" y="80034"/>
                </a:lnTo>
                <a:lnTo>
                  <a:pt x="135613" y="121427"/>
                </a:lnTo>
                <a:lnTo>
                  <a:pt x="105811" y="146213"/>
                </a:lnTo>
                <a:lnTo>
                  <a:pt x="80496" y="152200"/>
                </a:lnTo>
                <a:lnTo>
                  <a:pt x="65106" y="150931"/>
                </a:lnTo>
                <a:lnTo>
                  <a:pt x="26643" y="133334"/>
                </a:lnTo>
                <a:lnTo>
                  <a:pt x="3892" y="100012"/>
                </a:lnTo>
                <a:lnTo>
                  <a:pt x="0" y="7598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777314" y="5183186"/>
            <a:ext cx="144722" cy="153440"/>
          </a:xfrm>
          <a:custGeom>
            <a:avLst/>
            <a:gdLst/>
            <a:ahLst/>
            <a:cxnLst/>
            <a:rect l="l" t="t" r="r" b="b"/>
            <a:pathLst>
              <a:path w="239395" h="239395">
                <a:moveTo>
                  <a:pt x="114708" y="0"/>
                </a:moveTo>
                <a:lnTo>
                  <a:pt x="73075" y="9383"/>
                </a:lnTo>
                <a:lnTo>
                  <a:pt x="38355" y="31907"/>
                </a:lnTo>
                <a:lnTo>
                  <a:pt x="13356" y="64761"/>
                </a:lnTo>
                <a:lnTo>
                  <a:pt x="886" y="105132"/>
                </a:lnTo>
                <a:lnTo>
                  <a:pt x="0" y="119774"/>
                </a:lnTo>
                <a:lnTo>
                  <a:pt x="9" y="121278"/>
                </a:lnTo>
                <a:lnTo>
                  <a:pt x="7510" y="161232"/>
                </a:lnTo>
                <a:lnTo>
                  <a:pt x="27876" y="195303"/>
                </a:lnTo>
                <a:lnTo>
                  <a:pt x="59458" y="221072"/>
                </a:lnTo>
                <a:lnTo>
                  <a:pt x="100607" y="236117"/>
                </a:lnTo>
                <a:lnTo>
                  <a:pt x="132540" y="238995"/>
                </a:lnTo>
                <a:lnTo>
                  <a:pt x="146206" y="236737"/>
                </a:lnTo>
                <a:lnTo>
                  <a:pt x="183418" y="221047"/>
                </a:lnTo>
                <a:lnTo>
                  <a:pt x="213013" y="193484"/>
                </a:lnTo>
                <a:lnTo>
                  <a:pt x="232503" y="155980"/>
                </a:lnTo>
                <a:lnTo>
                  <a:pt x="239398" y="110463"/>
                </a:lnTo>
                <a:lnTo>
                  <a:pt x="237478" y="96445"/>
                </a:lnTo>
                <a:lnTo>
                  <a:pt x="222529" y="58154"/>
                </a:lnTo>
                <a:lnTo>
                  <a:pt x="195567" y="27557"/>
                </a:lnTo>
                <a:lnTo>
                  <a:pt x="158868" y="7292"/>
                </a:lnTo>
                <a:lnTo>
                  <a:pt x="114708" y="0"/>
                </a:lnTo>
                <a:close/>
              </a:path>
            </a:pathLst>
          </a:custGeom>
          <a:solidFill>
            <a:srgbClr val="A4A4A4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971008" y="5292664"/>
            <a:ext cx="210750" cy="223852"/>
          </a:xfrm>
          <a:custGeom>
            <a:avLst/>
            <a:gdLst/>
            <a:ahLst/>
            <a:cxnLst/>
            <a:rect l="l" t="t" r="r" b="b"/>
            <a:pathLst>
              <a:path w="348615" h="349250">
                <a:moveTo>
                  <a:pt x="168187" y="0"/>
                </a:moveTo>
                <a:lnTo>
                  <a:pt x="125560" y="6824"/>
                </a:lnTo>
                <a:lnTo>
                  <a:pt x="87043" y="23324"/>
                </a:lnTo>
                <a:lnTo>
                  <a:pt x="53962" y="48173"/>
                </a:lnTo>
                <a:lnTo>
                  <a:pt x="27646" y="80044"/>
                </a:lnTo>
                <a:lnTo>
                  <a:pt x="9420" y="117611"/>
                </a:lnTo>
                <a:lnTo>
                  <a:pt x="613" y="159549"/>
                </a:lnTo>
                <a:lnTo>
                  <a:pt x="0" y="174271"/>
                </a:lnTo>
                <a:lnTo>
                  <a:pt x="107" y="180458"/>
                </a:lnTo>
                <a:lnTo>
                  <a:pt x="6931" y="223127"/>
                </a:lnTo>
                <a:lnTo>
                  <a:pt x="23432" y="261656"/>
                </a:lnTo>
                <a:lnTo>
                  <a:pt x="48282" y="294729"/>
                </a:lnTo>
                <a:lnTo>
                  <a:pt x="80155" y="321027"/>
                </a:lnTo>
                <a:lnTo>
                  <a:pt x="117722" y="339231"/>
                </a:lnTo>
                <a:lnTo>
                  <a:pt x="159656" y="348025"/>
                </a:lnTo>
                <a:lnTo>
                  <a:pt x="174376" y="348638"/>
                </a:lnTo>
                <a:lnTo>
                  <a:pt x="188670" y="348059"/>
                </a:lnTo>
                <a:lnTo>
                  <a:pt x="229470" y="339668"/>
                </a:lnTo>
                <a:lnTo>
                  <a:pt x="266192" y="322056"/>
                </a:lnTo>
                <a:lnTo>
                  <a:pt x="297615" y="296204"/>
                </a:lnTo>
                <a:lnTo>
                  <a:pt x="322517" y="263090"/>
                </a:lnTo>
                <a:lnTo>
                  <a:pt x="339676" y="223695"/>
                </a:lnTo>
                <a:lnTo>
                  <a:pt x="347870" y="178997"/>
                </a:lnTo>
                <a:lnTo>
                  <a:pt x="348398" y="163089"/>
                </a:lnTo>
                <a:lnTo>
                  <a:pt x="346909" y="148875"/>
                </a:lnTo>
                <a:lnTo>
                  <a:pt x="335859" y="108588"/>
                </a:lnTo>
                <a:lnTo>
                  <a:pt x="315810" y="72813"/>
                </a:lnTo>
                <a:lnTo>
                  <a:pt x="287891" y="42808"/>
                </a:lnTo>
                <a:lnTo>
                  <a:pt x="253229" y="19832"/>
                </a:lnTo>
                <a:lnTo>
                  <a:pt x="212952" y="5143"/>
                </a:lnTo>
                <a:lnTo>
                  <a:pt x="16818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6242233" y="5470855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9070" y="0"/>
                </a:moveTo>
                <a:lnTo>
                  <a:pt x="30209" y="15141"/>
                </a:lnTo>
                <a:lnTo>
                  <a:pt x="5350" y="47804"/>
                </a:lnTo>
                <a:lnTo>
                  <a:pt x="0" y="75869"/>
                </a:lnTo>
                <a:lnTo>
                  <a:pt x="679" y="86090"/>
                </a:lnTo>
                <a:lnTo>
                  <a:pt x="16895" y="123407"/>
                </a:lnTo>
                <a:lnTo>
                  <a:pt x="50601" y="147076"/>
                </a:lnTo>
                <a:lnTo>
                  <a:pt x="80079" y="152103"/>
                </a:lnTo>
                <a:lnTo>
                  <a:pt x="93188" y="150269"/>
                </a:lnTo>
                <a:lnTo>
                  <a:pt x="126789" y="131691"/>
                </a:lnTo>
                <a:lnTo>
                  <a:pt x="147516" y="95618"/>
                </a:lnTo>
                <a:lnTo>
                  <a:pt x="151461" y="63196"/>
                </a:lnTo>
                <a:lnTo>
                  <a:pt x="147978" y="50129"/>
                </a:lnTo>
                <a:lnTo>
                  <a:pt x="124554" y="17982"/>
                </a:lnTo>
                <a:lnTo>
                  <a:pt x="85056" y="1153"/>
                </a:lnTo>
                <a:lnTo>
                  <a:pt x="69070" y="0"/>
                </a:lnTo>
                <a:close/>
              </a:path>
            </a:pathLst>
          </a:custGeom>
          <a:solidFill>
            <a:srgbClr val="5B9AD5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6293854" y="5292662"/>
            <a:ext cx="144722" cy="153440"/>
          </a:xfrm>
          <a:custGeom>
            <a:avLst/>
            <a:gdLst/>
            <a:ahLst/>
            <a:cxnLst/>
            <a:rect l="l" t="t" r="r" b="b"/>
            <a:pathLst>
              <a:path w="239395" h="239395">
                <a:moveTo>
                  <a:pt x="114674" y="0"/>
                </a:moveTo>
                <a:lnTo>
                  <a:pt x="73031" y="9362"/>
                </a:lnTo>
                <a:lnTo>
                  <a:pt x="38322" y="31882"/>
                </a:lnTo>
                <a:lnTo>
                  <a:pt x="13341" y="64746"/>
                </a:lnTo>
                <a:lnTo>
                  <a:pt x="885" y="105139"/>
                </a:lnTo>
                <a:lnTo>
                  <a:pt x="0" y="119790"/>
                </a:lnTo>
                <a:lnTo>
                  <a:pt x="7" y="121154"/>
                </a:lnTo>
                <a:lnTo>
                  <a:pt x="7457" y="161201"/>
                </a:lnTo>
                <a:lnTo>
                  <a:pt x="27772" y="195316"/>
                </a:lnTo>
                <a:lnTo>
                  <a:pt x="59314" y="221096"/>
                </a:lnTo>
                <a:lnTo>
                  <a:pt x="100439" y="236140"/>
                </a:lnTo>
                <a:lnTo>
                  <a:pt x="132369" y="239018"/>
                </a:lnTo>
                <a:lnTo>
                  <a:pt x="146041" y="236769"/>
                </a:lnTo>
                <a:lnTo>
                  <a:pt x="183269" y="221114"/>
                </a:lnTo>
                <a:lnTo>
                  <a:pt x="212878" y="193583"/>
                </a:lnTo>
                <a:lnTo>
                  <a:pt x="232379" y="156088"/>
                </a:lnTo>
                <a:lnTo>
                  <a:pt x="239281" y="110538"/>
                </a:lnTo>
                <a:lnTo>
                  <a:pt x="237368" y="96512"/>
                </a:lnTo>
                <a:lnTo>
                  <a:pt x="222432" y="58195"/>
                </a:lnTo>
                <a:lnTo>
                  <a:pt x="195482" y="27578"/>
                </a:lnTo>
                <a:lnTo>
                  <a:pt x="158801" y="7299"/>
                </a:lnTo>
                <a:lnTo>
                  <a:pt x="11467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6422957" y="5484544"/>
            <a:ext cx="91747" cy="97681"/>
          </a:xfrm>
          <a:custGeom>
            <a:avLst/>
            <a:gdLst/>
            <a:ahLst/>
            <a:cxnLst/>
            <a:rect l="l" t="t" r="r" b="b"/>
            <a:pathLst>
              <a:path w="151765" h="152400">
                <a:moveTo>
                  <a:pt x="68979" y="0"/>
                </a:moveTo>
                <a:lnTo>
                  <a:pt x="30143" y="15201"/>
                </a:lnTo>
                <a:lnTo>
                  <a:pt x="5334" y="47888"/>
                </a:lnTo>
                <a:lnTo>
                  <a:pt x="0" y="75982"/>
                </a:lnTo>
                <a:lnTo>
                  <a:pt x="695" y="86284"/>
                </a:lnTo>
                <a:lnTo>
                  <a:pt x="16959" y="123465"/>
                </a:lnTo>
                <a:lnTo>
                  <a:pt x="50751" y="147066"/>
                </a:lnTo>
                <a:lnTo>
                  <a:pt x="80348" y="152077"/>
                </a:lnTo>
                <a:lnTo>
                  <a:pt x="93441" y="150222"/>
                </a:lnTo>
                <a:lnTo>
                  <a:pt x="126975" y="131603"/>
                </a:lnTo>
                <a:lnTo>
                  <a:pt x="147631" y="95492"/>
                </a:lnTo>
                <a:lnTo>
                  <a:pt x="151541" y="63027"/>
                </a:lnTo>
                <a:lnTo>
                  <a:pt x="148027" y="49974"/>
                </a:lnTo>
                <a:lnTo>
                  <a:pt x="124555" y="17902"/>
                </a:lnTo>
                <a:lnTo>
                  <a:pt x="85002" y="1142"/>
                </a:lnTo>
                <a:lnTo>
                  <a:pt x="68979" y="0"/>
                </a:lnTo>
                <a:close/>
              </a:path>
            </a:pathLst>
          </a:custGeom>
          <a:solidFill>
            <a:srgbClr val="ED7C3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539143" y="5265312"/>
            <a:ext cx="210750" cy="223852"/>
          </a:xfrm>
          <a:custGeom>
            <a:avLst/>
            <a:gdLst/>
            <a:ahLst/>
            <a:cxnLst/>
            <a:rect l="l" t="t" r="r" b="b"/>
            <a:pathLst>
              <a:path w="348615" h="349250">
                <a:moveTo>
                  <a:pt x="168187" y="0"/>
                </a:moveTo>
                <a:lnTo>
                  <a:pt x="125560" y="6824"/>
                </a:lnTo>
                <a:lnTo>
                  <a:pt x="87043" y="23324"/>
                </a:lnTo>
                <a:lnTo>
                  <a:pt x="53962" y="48173"/>
                </a:lnTo>
                <a:lnTo>
                  <a:pt x="27646" y="80044"/>
                </a:lnTo>
                <a:lnTo>
                  <a:pt x="9420" y="117611"/>
                </a:lnTo>
                <a:lnTo>
                  <a:pt x="613" y="159549"/>
                </a:lnTo>
                <a:lnTo>
                  <a:pt x="0" y="174271"/>
                </a:lnTo>
                <a:lnTo>
                  <a:pt x="107" y="180450"/>
                </a:lnTo>
                <a:lnTo>
                  <a:pt x="6931" y="223080"/>
                </a:lnTo>
                <a:lnTo>
                  <a:pt x="23432" y="261598"/>
                </a:lnTo>
                <a:lnTo>
                  <a:pt x="48282" y="294678"/>
                </a:lnTo>
                <a:lnTo>
                  <a:pt x="80155" y="320994"/>
                </a:lnTo>
                <a:lnTo>
                  <a:pt x="117722" y="339218"/>
                </a:lnTo>
                <a:lnTo>
                  <a:pt x="159656" y="348024"/>
                </a:lnTo>
                <a:lnTo>
                  <a:pt x="174376" y="348638"/>
                </a:lnTo>
                <a:lnTo>
                  <a:pt x="188675" y="348058"/>
                </a:lnTo>
                <a:lnTo>
                  <a:pt x="229482" y="339655"/>
                </a:lnTo>
                <a:lnTo>
                  <a:pt x="266206" y="322025"/>
                </a:lnTo>
                <a:lnTo>
                  <a:pt x="297627" y="296155"/>
                </a:lnTo>
                <a:lnTo>
                  <a:pt x="322525" y="263032"/>
                </a:lnTo>
                <a:lnTo>
                  <a:pt x="339679" y="223644"/>
                </a:lnTo>
                <a:lnTo>
                  <a:pt x="347870" y="178979"/>
                </a:lnTo>
                <a:lnTo>
                  <a:pt x="348398" y="163089"/>
                </a:lnTo>
                <a:lnTo>
                  <a:pt x="346910" y="148875"/>
                </a:lnTo>
                <a:lnTo>
                  <a:pt x="335863" y="108588"/>
                </a:lnTo>
                <a:lnTo>
                  <a:pt x="315819" y="72813"/>
                </a:lnTo>
                <a:lnTo>
                  <a:pt x="287904" y="42808"/>
                </a:lnTo>
                <a:lnTo>
                  <a:pt x="253243" y="19832"/>
                </a:lnTo>
                <a:lnTo>
                  <a:pt x="212962" y="5143"/>
                </a:lnTo>
                <a:lnTo>
                  <a:pt x="168187" y="0"/>
                </a:lnTo>
                <a:close/>
              </a:path>
            </a:pathLst>
          </a:custGeom>
          <a:solidFill>
            <a:srgbClr val="A4A4A4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6823222" y="5210537"/>
            <a:ext cx="145106" cy="153440"/>
          </a:xfrm>
          <a:custGeom>
            <a:avLst/>
            <a:gdLst/>
            <a:ahLst/>
            <a:cxnLst/>
            <a:rect l="l" t="t" r="r" b="b"/>
            <a:pathLst>
              <a:path w="240029" h="239395">
                <a:moveTo>
                  <a:pt x="114710" y="0"/>
                </a:moveTo>
                <a:lnTo>
                  <a:pt x="73088" y="9383"/>
                </a:lnTo>
                <a:lnTo>
                  <a:pt x="38367" y="31907"/>
                </a:lnTo>
                <a:lnTo>
                  <a:pt x="13362" y="64761"/>
                </a:lnTo>
                <a:lnTo>
                  <a:pt x="887" y="105132"/>
                </a:lnTo>
                <a:lnTo>
                  <a:pt x="0" y="119774"/>
                </a:lnTo>
                <a:lnTo>
                  <a:pt x="9" y="121297"/>
                </a:lnTo>
                <a:lnTo>
                  <a:pt x="7519" y="161245"/>
                </a:lnTo>
                <a:lnTo>
                  <a:pt x="27894" y="195311"/>
                </a:lnTo>
                <a:lnTo>
                  <a:pt x="59482" y="221074"/>
                </a:lnTo>
                <a:lnTo>
                  <a:pt x="100631" y="236115"/>
                </a:lnTo>
                <a:lnTo>
                  <a:pt x="132559" y="238991"/>
                </a:lnTo>
                <a:lnTo>
                  <a:pt x="146205" y="236729"/>
                </a:lnTo>
                <a:lnTo>
                  <a:pt x="183394" y="221031"/>
                </a:lnTo>
                <a:lnTo>
                  <a:pt x="213003" y="193466"/>
                </a:lnTo>
                <a:lnTo>
                  <a:pt x="232518" y="155960"/>
                </a:lnTo>
                <a:lnTo>
                  <a:pt x="239426" y="110441"/>
                </a:lnTo>
                <a:lnTo>
                  <a:pt x="237499" y="96426"/>
                </a:lnTo>
                <a:lnTo>
                  <a:pt x="222516" y="58141"/>
                </a:lnTo>
                <a:lnTo>
                  <a:pt x="195522" y="27551"/>
                </a:lnTo>
                <a:lnTo>
                  <a:pt x="158819" y="7291"/>
                </a:lnTo>
                <a:lnTo>
                  <a:pt x="11471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defTabSz="564858"/>
            <a:endParaRPr>
              <a:solidFill>
                <a:prstClr val="black"/>
              </a:solidFill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="" xmlns:a16="http://schemas.microsoft.com/office/drawing/2014/main" id="{44CEC201-4A85-4EAA-B592-E10CD35B2A2D}"/>
              </a:ext>
            </a:extLst>
          </p:cNvPr>
          <p:cNvSpPr txBox="1"/>
          <p:nvPr/>
        </p:nvSpPr>
        <p:spPr>
          <a:xfrm>
            <a:off x="1162845" y="476673"/>
            <a:ext cx="3293992" cy="310360"/>
          </a:xfrm>
          <a:prstGeom prst="rect">
            <a:avLst/>
          </a:prstGeom>
          <a:noFill/>
        </p:spPr>
        <p:txBody>
          <a:bodyPr wrap="square" lIns="56486" tIns="28248" rIns="56486" bIns="28248" rtlCol="0">
            <a:spAutoFit/>
          </a:bodyPr>
          <a:lstStyle/>
          <a:p>
            <a:pPr algn="r" defTabSz="564858" rtl="1"/>
            <a:r>
              <a:rPr lang="fa-IR" sz="8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قرارگاه سازندگی سپاه (بیش از چهل میلیارد دلارقرارداد در حال حاضر با دولت )   </a:t>
            </a:r>
            <a:endParaRPr lang="fr-FR" sz="8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8" name="ZoneTexte 77">
            <a:extLst>
              <a:ext uri="{FF2B5EF4-FFF2-40B4-BE49-F238E27FC236}">
                <a16:creationId xmlns="" xmlns:a16="http://schemas.microsoft.com/office/drawing/2014/main" id="{26AC7AF4-50BF-4714-AE3C-C553E29B68EF}"/>
              </a:ext>
            </a:extLst>
          </p:cNvPr>
          <p:cNvSpPr txBox="1"/>
          <p:nvPr/>
        </p:nvSpPr>
        <p:spPr>
          <a:xfrm>
            <a:off x="1122168" y="1052750"/>
            <a:ext cx="3293992" cy="303269"/>
          </a:xfrm>
          <a:prstGeom prst="rect">
            <a:avLst/>
          </a:prstGeom>
          <a:noFill/>
        </p:spPr>
        <p:txBody>
          <a:bodyPr wrap="square" lIns="56486" tIns="28248" rIns="56486" bIns="28248" rtlCol="0">
            <a:spAutoFit/>
          </a:bodyPr>
          <a:lstStyle/>
          <a:p>
            <a:pPr algn="r" defTabSz="564858" rtl="1"/>
            <a:r>
              <a:rPr lang="fa-IR" sz="8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بنیاد تعاون سپاه ( با بیش از  شش میلیارد دلار قراردادهای گوناگون)</a:t>
            </a:r>
            <a:endParaRPr lang="fr-FR" sz="8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0" name="ZoneTexte 79">
            <a:extLst>
              <a:ext uri="{FF2B5EF4-FFF2-40B4-BE49-F238E27FC236}">
                <a16:creationId xmlns="" xmlns:a16="http://schemas.microsoft.com/office/drawing/2014/main" id="{32ACBF5F-F081-4045-8FBB-60F5C6F7B933}"/>
              </a:ext>
            </a:extLst>
          </p:cNvPr>
          <p:cNvSpPr txBox="1"/>
          <p:nvPr/>
        </p:nvSpPr>
        <p:spPr>
          <a:xfrm>
            <a:off x="1213283" y="1785327"/>
            <a:ext cx="3159903" cy="184672"/>
          </a:xfrm>
          <a:prstGeom prst="rect">
            <a:avLst/>
          </a:prstGeom>
          <a:noFill/>
        </p:spPr>
        <p:txBody>
          <a:bodyPr wrap="square" lIns="56486" tIns="28248" rIns="56486" bIns="28248" rtlCol="0">
            <a:spAutoFit/>
          </a:bodyPr>
          <a:lstStyle/>
          <a:p>
            <a:pPr algn="r" defTabSz="564858" rtl="1"/>
            <a:r>
              <a:rPr lang="fa-IR" sz="8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بنیاد تعاون ناجا ( با بیش از  ده میلیارد دلار ترنور)</a:t>
            </a:r>
            <a:endParaRPr lang="fr-FR" sz="8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ZoneTexte 80">
            <a:extLst>
              <a:ext uri="{FF2B5EF4-FFF2-40B4-BE49-F238E27FC236}">
                <a16:creationId xmlns="" xmlns:a16="http://schemas.microsoft.com/office/drawing/2014/main" id="{6CD753BD-8B91-4771-B1E3-4F598E91FC62}"/>
              </a:ext>
            </a:extLst>
          </p:cNvPr>
          <p:cNvSpPr txBox="1"/>
          <p:nvPr/>
        </p:nvSpPr>
        <p:spPr>
          <a:xfrm>
            <a:off x="1189247" y="2352171"/>
            <a:ext cx="3159903" cy="184672"/>
          </a:xfrm>
          <a:prstGeom prst="rect">
            <a:avLst/>
          </a:prstGeom>
          <a:noFill/>
        </p:spPr>
        <p:txBody>
          <a:bodyPr wrap="square" lIns="56486" tIns="28248" rIns="56486" bIns="28248" rtlCol="0">
            <a:spAutoFit/>
          </a:bodyPr>
          <a:lstStyle/>
          <a:p>
            <a:pPr algn="r" defTabSz="564858" rtl="1"/>
            <a:r>
              <a:rPr lang="fa-IR" sz="8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قرارداد سازندگی قائم ( با بیش از  یک میلیارد دلار ترنور)</a:t>
            </a:r>
            <a:endParaRPr lang="fr-FR" sz="8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" name="ZoneTexte 81">
            <a:extLst>
              <a:ext uri="{FF2B5EF4-FFF2-40B4-BE49-F238E27FC236}">
                <a16:creationId xmlns="" xmlns:a16="http://schemas.microsoft.com/office/drawing/2014/main" id="{56788458-C949-4FB1-BAF3-4CB5AFB825D1}"/>
              </a:ext>
            </a:extLst>
          </p:cNvPr>
          <p:cNvSpPr txBox="1"/>
          <p:nvPr/>
        </p:nvSpPr>
        <p:spPr>
          <a:xfrm>
            <a:off x="1007354" y="2936976"/>
            <a:ext cx="3159903" cy="184672"/>
          </a:xfrm>
          <a:prstGeom prst="rect">
            <a:avLst/>
          </a:prstGeom>
          <a:noFill/>
        </p:spPr>
        <p:txBody>
          <a:bodyPr wrap="square" lIns="56486" tIns="28248" rIns="56486" bIns="28248" rtlCol="0">
            <a:spAutoFit/>
          </a:bodyPr>
          <a:lstStyle/>
          <a:p>
            <a:pPr algn="r" defTabSz="564858" rtl="1"/>
            <a:r>
              <a:rPr lang="fa-IR" sz="8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بنیاد تعاون ارتش ( با بیش از  یک میلیارد دلار ترنور)</a:t>
            </a:r>
            <a:endParaRPr lang="fr-FR" sz="8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3" name="Image 82">
            <a:extLst>
              <a:ext uri="{FF2B5EF4-FFF2-40B4-BE49-F238E27FC236}">
                <a16:creationId xmlns="" xmlns:a16="http://schemas.microsoft.com/office/drawing/2014/main" id="{EACEC0A1-9B2A-4547-9DA4-3C7542127ECD}"/>
              </a:ext>
            </a:extLst>
          </p:cNvPr>
          <p:cNvPicPr>
            <a:picLocks noChangeAspect="1"/>
          </p:cNvPicPr>
          <p:nvPr/>
        </p:nvPicPr>
        <p:blipFill rotWithShape="1">
          <a:blip r:embed="rId38"/>
          <a:srcRect l="63205" t="34853" r="9415" b="17517"/>
          <a:stretch/>
        </p:blipFill>
        <p:spPr>
          <a:xfrm>
            <a:off x="6334318" y="1557777"/>
            <a:ext cx="2558195" cy="2663312"/>
          </a:xfrm>
          <a:prstGeom prst="rect">
            <a:avLst/>
          </a:prstGeom>
        </p:spPr>
      </p:pic>
      <p:sp>
        <p:nvSpPr>
          <p:cNvPr id="84" name="ZoneTexte 83">
            <a:extLst>
              <a:ext uri="{FF2B5EF4-FFF2-40B4-BE49-F238E27FC236}">
                <a16:creationId xmlns="" xmlns:a16="http://schemas.microsoft.com/office/drawing/2014/main" id="{5D324445-898A-4F4C-9620-6804EB2A9EF4}"/>
              </a:ext>
            </a:extLst>
          </p:cNvPr>
          <p:cNvSpPr txBox="1"/>
          <p:nvPr/>
        </p:nvSpPr>
        <p:spPr>
          <a:xfrm>
            <a:off x="1246170" y="3756704"/>
            <a:ext cx="1555175" cy="195547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defTabSz="564858"/>
            <a:r>
              <a:rPr lang="fa-IR" sz="900" b="1" dirty="0">
                <a:solidFill>
                  <a:prstClr val="black"/>
                </a:solidFill>
              </a:rPr>
              <a:t>شبه اقتصاد در اختیار نیروهای مسلح </a:t>
            </a:r>
            <a:endParaRPr lang="fr-FR" sz="900" b="1" dirty="0">
              <a:solidFill>
                <a:prstClr val="black"/>
              </a:solidFill>
            </a:endParaRPr>
          </a:p>
        </p:txBody>
      </p:sp>
      <p:sp>
        <p:nvSpPr>
          <p:cNvPr id="85" name="ZoneTexte 84">
            <a:extLst>
              <a:ext uri="{FF2B5EF4-FFF2-40B4-BE49-F238E27FC236}">
                <a16:creationId xmlns="" xmlns:a16="http://schemas.microsoft.com/office/drawing/2014/main" id="{ABC1662D-0FD3-4A88-95CA-E79344F5D27C}"/>
              </a:ext>
            </a:extLst>
          </p:cNvPr>
          <p:cNvSpPr txBox="1"/>
          <p:nvPr/>
        </p:nvSpPr>
        <p:spPr>
          <a:xfrm>
            <a:off x="1435083" y="4676813"/>
            <a:ext cx="1146409" cy="195547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defTabSz="564858"/>
            <a:r>
              <a:rPr lang="fa-IR" sz="900" b="1" dirty="0">
                <a:solidFill>
                  <a:prstClr val="black"/>
                </a:solidFill>
              </a:rPr>
              <a:t>شبه اقتصاد در اختیار رهبر</a:t>
            </a:r>
            <a:endParaRPr lang="fr-FR" sz="900" b="1" dirty="0">
              <a:solidFill>
                <a:prstClr val="black"/>
              </a:solidFill>
            </a:endParaRPr>
          </a:p>
        </p:txBody>
      </p:sp>
      <p:sp>
        <p:nvSpPr>
          <p:cNvPr id="87" name="ZoneTexte 86">
            <a:extLst>
              <a:ext uri="{FF2B5EF4-FFF2-40B4-BE49-F238E27FC236}">
                <a16:creationId xmlns="" xmlns:a16="http://schemas.microsoft.com/office/drawing/2014/main" id="{A5851565-CFA9-4651-897F-187BC3AB64E1}"/>
              </a:ext>
            </a:extLst>
          </p:cNvPr>
          <p:cNvSpPr txBox="1"/>
          <p:nvPr/>
        </p:nvSpPr>
        <p:spPr>
          <a:xfrm>
            <a:off x="742784" y="5414532"/>
            <a:ext cx="2023380" cy="334047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algn="r" defTabSz="564858"/>
            <a:r>
              <a:rPr lang="fa-IR" sz="900" b="1" dirty="0">
                <a:solidFill>
                  <a:prstClr val="black"/>
                </a:solidFill>
              </a:rPr>
              <a:t>شبه اقتصاد روحانیون تحت عنوان</a:t>
            </a:r>
          </a:p>
          <a:p>
            <a:pPr algn="r" defTabSz="564858" rtl="1"/>
            <a:r>
              <a:rPr lang="fa-IR" sz="900" b="1" dirty="0">
                <a:solidFill>
                  <a:prstClr val="black"/>
                </a:solidFill>
              </a:rPr>
              <a:t> " هیات ها ونهادهای کوچک" در کنار هر مسجد  </a:t>
            </a:r>
            <a:endParaRPr lang="fr-FR" sz="900" b="1" dirty="0">
              <a:solidFill>
                <a:prstClr val="black"/>
              </a:solidFill>
            </a:endParaRPr>
          </a:p>
        </p:txBody>
      </p:sp>
      <p:sp>
        <p:nvSpPr>
          <p:cNvPr id="88" name="ZoneTexte 87">
            <a:extLst>
              <a:ext uri="{FF2B5EF4-FFF2-40B4-BE49-F238E27FC236}">
                <a16:creationId xmlns="" xmlns:a16="http://schemas.microsoft.com/office/drawing/2014/main" id="{EF6DA463-6B09-4DEC-830B-B11B50FF10DC}"/>
              </a:ext>
            </a:extLst>
          </p:cNvPr>
          <p:cNvSpPr txBox="1"/>
          <p:nvPr/>
        </p:nvSpPr>
        <p:spPr>
          <a:xfrm>
            <a:off x="3038043" y="4496042"/>
            <a:ext cx="1085495" cy="734156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defTabSz="564858"/>
            <a:r>
              <a:rPr lang="fa-IR" sz="2200" b="1" dirty="0">
                <a:solidFill>
                  <a:prstClr val="white"/>
                </a:solidFill>
              </a:rPr>
              <a:t>اقتصاد </a:t>
            </a:r>
          </a:p>
          <a:p>
            <a:pPr defTabSz="564858"/>
            <a:r>
              <a:rPr lang="fa-IR" sz="2200" b="1" dirty="0">
                <a:solidFill>
                  <a:prstClr val="white"/>
                </a:solidFill>
              </a:rPr>
              <a:t>غیر شفاف</a:t>
            </a:r>
            <a:endParaRPr lang="fr-FR" sz="2200" b="1" dirty="0">
              <a:solidFill>
                <a:prstClr val="white"/>
              </a:solidFill>
            </a:endParaRPr>
          </a:p>
        </p:txBody>
      </p:sp>
      <p:sp>
        <p:nvSpPr>
          <p:cNvPr id="89" name="ZoneTexte 88">
            <a:extLst>
              <a:ext uri="{FF2B5EF4-FFF2-40B4-BE49-F238E27FC236}">
                <a16:creationId xmlns="" xmlns:a16="http://schemas.microsoft.com/office/drawing/2014/main" id="{BE2387FB-BED6-48FD-82B2-A5F35AFEFDE6}"/>
              </a:ext>
            </a:extLst>
          </p:cNvPr>
          <p:cNvSpPr txBox="1"/>
          <p:nvPr/>
        </p:nvSpPr>
        <p:spPr>
          <a:xfrm>
            <a:off x="5913178" y="4852886"/>
            <a:ext cx="1418920" cy="334047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defTabSz="564858"/>
            <a:r>
              <a:rPr lang="fa-IR" b="1" dirty="0">
                <a:solidFill>
                  <a:prstClr val="black"/>
                </a:solidFill>
              </a:rPr>
              <a:t>فساد عظیم کنونی</a:t>
            </a:r>
            <a:endParaRPr lang="fr-FR" b="1" dirty="0">
              <a:solidFill>
                <a:prstClr val="black"/>
              </a:solidFill>
            </a:endParaRPr>
          </a:p>
        </p:txBody>
      </p:sp>
      <p:sp>
        <p:nvSpPr>
          <p:cNvPr id="91" name="ZoneTexte 90">
            <a:extLst>
              <a:ext uri="{FF2B5EF4-FFF2-40B4-BE49-F238E27FC236}">
                <a16:creationId xmlns="" xmlns:a16="http://schemas.microsoft.com/office/drawing/2014/main" id="{838F8A8A-40BA-4A39-AB35-A94666F70F50}"/>
              </a:ext>
            </a:extLst>
          </p:cNvPr>
          <p:cNvSpPr txBox="1"/>
          <p:nvPr/>
        </p:nvSpPr>
        <p:spPr>
          <a:xfrm>
            <a:off x="5604795" y="5646451"/>
            <a:ext cx="1580823" cy="518713"/>
          </a:xfrm>
          <a:prstGeom prst="rect">
            <a:avLst/>
          </a:prstGeom>
          <a:noFill/>
        </p:spPr>
        <p:txBody>
          <a:bodyPr wrap="none" lIns="56486" tIns="28248" rIns="56486" bIns="28248" rtlCol="0">
            <a:spAutoFit/>
          </a:bodyPr>
          <a:lstStyle/>
          <a:p>
            <a:pPr algn="ctr" defTabSz="564858"/>
            <a:r>
              <a:rPr lang="fa-IR" sz="1000" b="1" dirty="0">
                <a:solidFill>
                  <a:prstClr val="black"/>
                </a:solidFill>
              </a:rPr>
              <a:t>قریب هفتاد درصد اقتصاد کشور</a:t>
            </a:r>
          </a:p>
          <a:p>
            <a:pPr algn="ctr" defTabSz="564858"/>
            <a:r>
              <a:rPr lang="fa-IR" sz="1000" b="1" dirty="0">
                <a:solidFill>
                  <a:prstClr val="black"/>
                </a:solidFill>
              </a:rPr>
              <a:t> به شیوه ای غیر شفاف اداره شده </a:t>
            </a:r>
          </a:p>
          <a:p>
            <a:pPr algn="ctr" defTabSz="564858"/>
            <a:r>
              <a:rPr lang="fa-IR" sz="1000" b="1" dirty="0">
                <a:solidFill>
                  <a:prstClr val="black"/>
                </a:solidFill>
              </a:rPr>
              <a:t>و در اختیار افراد فاسد است </a:t>
            </a:r>
            <a:endParaRPr lang="fr-FR" sz="1000" b="1" dirty="0">
              <a:solidFill>
                <a:prstClr val="black"/>
              </a:solidFill>
            </a:endParaRPr>
          </a:p>
        </p:txBody>
      </p:sp>
      <p:sp>
        <p:nvSpPr>
          <p:cNvPr id="79" name="ZoneTexte 41"/>
          <p:cNvSpPr txBox="1"/>
          <p:nvPr/>
        </p:nvSpPr>
        <p:spPr>
          <a:xfrm>
            <a:off x="4319322" y="44639"/>
            <a:ext cx="4789184" cy="1076935"/>
          </a:xfrm>
          <a:prstGeom prst="rect">
            <a:avLst/>
          </a:prstGeom>
          <a:noFill/>
        </p:spPr>
        <p:txBody>
          <a:bodyPr wrap="square" lIns="91157" tIns="45580" rIns="91157" bIns="45580" rtlCol="0">
            <a:spAutoFit/>
          </a:bodyPr>
          <a:lstStyle/>
          <a:p>
            <a:pPr algn="r" defTabSz="911560">
              <a:defRPr/>
            </a:pPr>
            <a:r>
              <a:rPr lang="fr-FR" sz="3200" b="1" dirty="0">
                <a:solidFill>
                  <a:prstClr val="black"/>
                </a:solidFill>
              </a:rPr>
              <a:t>Le marché du monopole</a:t>
            </a:r>
            <a:br>
              <a:rPr lang="fr-FR" sz="3200" b="1" dirty="0">
                <a:solidFill>
                  <a:prstClr val="black"/>
                </a:solidFill>
              </a:rPr>
            </a:br>
            <a:r>
              <a:rPr lang="fr-FR" sz="3200" b="1" dirty="0">
                <a:solidFill>
                  <a:prstClr val="black"/>
                </a:solidFill>
              </a:rPr>
              <a:t> et les holdings du Guide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E95D989-81FA-4BAD-9AD5-E46CEDA91B3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90719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56189E5-8A3E-4CFD-B71B-CCD0F8495E5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90719" y="0"/>
            <a:ext cx="106556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6" name="Espace réservé du contenu 7">
            <a:extLst>
              <a:ext uri="{FF2B5EF4-FFF2-40B4-BE49-F238E27FC236}">
                <a16:creationId xmlns:a16="http://schemas.microsoft.com/office/drawing/2014/main" xmlns="" id="{551BB463-221A-4BB0-BD33-B0B4D63F27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8889006"/>
              </p:ext>
            </p:extLst>
          </p:nvPr>
        </p:nvGraphicFramePr>
        <p:xfrm>
          <a:off x="4094559" y="642938"/>
          <a:ext cx="45672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ject 4">
            <a:extLst>
              <a:ext uri="{FF2B5EF4-FFF2-40B4-BE49-F238E27FC236}">
                <a16:creationId xmlns:a16="http://schemas.microsoft.com/office/drawing/2014/main" xmlns="" id="{7E2CA2F6-65B8-4586-9AD8-E57F54E2229E}"/>
              </a:ext>
            </a:extLst>
          </p:cNvPr>
          <p:cNvSpPr txBox="1"/>
          <p:nvPr/>
        </p:nvSpPr>
        <p:spPr>
          <a:xfrm>
            <a:off x="178346" y="404662"/>
            <a:ext cx="3096344" cy="1321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 err="1">
                <a:solidFill>
                  <a:prstClr val="white"/>
                </a:solidFill>
                <a:latin typeface="Calibri Light" panose="020F0302020204030204"/>
              </a:rPr>
              <a:t>Où</a:t>
            </a:r>
            <a:r>
              <a:rPr lang="en-US" sz="4400" dirty="0">
                <a:solidFill>
                  <a:prstClr val="white"/>
                </a:solidFill>
                <a:latin typeface="Calibri Light" panose="020F0302020204030204"/>
              </a:rPr>
              <a:t> </a:t>
            </a:r>
            <a:r>
              <a:rPr lang="en-US" sz="4400" dirty="0" err="1">
                <a:solidFill>
                  <a:prstClr val="white"/>
                </a:solidFill>
                <a:latin typeface="Calibri Light" panose="020F0302020204030204"/>
              </a:rPr>
              <a:t>va</a:t>
            </a:r>
            <a:r>
              <a:rPr lang="en-US" sz="4400" dirty="0">
                <a:solidFill>
                  <a:prstClr val="white"/>
                </a:solidFill>
                <a:latin typeface="Calibri Light" panose="020F0302020204030204"/>
              </a:rPr>
              <a:t> </a:t>
            </a:r>
            <a:r>
              <a:rPr lang="en-US" sz="4400" dirty="0" err="1">
                <a:solidFill>
                  <a:prstClr val="white"/>
                </a:solidFill>
                <a:latin typeface="Calibri Light" panose="020F0302020204030204"/>
              </a:rPr>
              <a:t>l'Iran</a:t>
            </a:r>
            <a:r>
              <a:rPr lang="en-US" sz="4400" dirty="0">
                <a:solidFill>
                  <a:prstClr val="white"/>
                </a:solidFill>
                <a:latin typeface="Calibri Light" panose="020F0302020204030204"/>
              </a:rPr>
              <a:t>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B2F72C0-76CC-4921-A4A2-1811317F4BB8}"/>
              </a:ext>
            </a:extLst>
          </p:cNvPr>
          <p:cNvSpPr/>
          <p:nvPr/>
        </p:nvSpPr>
        <p:spPr>
          <a:xfrm>
            <a:off x="197188" y="2123906"/>
            <a:ext cx="3096344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 fontAlgn="t"/>
            <a:r>
              <a:rPr lang="fr-FR" u="sng" dirty="0">
                <a:solidFill>
                  <a:srgbClr val="232323"/>
                </a:solidFill>
                <a:latin typeface="&amp;quot"/>
                <a:hlinkClick r:id="rId7"/>
              </a:rPr>
              <a:t>François </a:t>
            </a:r>
            <a:r>
              <a:rPr lang="fr-FR" u="sng" dirty="0" err="1">
                <a:solidFill>
                  <a:srgbClr val="232323"/>
                </a:solidFill>
                <a:latin typeface="&amp;quot"/>
                <a:hlinkClick r:id="rId7"/>
              </a:rPr>
              <a:t>Colcombet</a:t>
            </a:r>
            <a:r>
              <a:rPr lang="fr-FR" u="sng" dirty="0">
                <a:solidFill>
                  <a:srgbClr val="232323"/>
                </a:solidFill>
                <a:latin typeface="&amp;quot"/>
                <a:hlinkClick r:id="rId7"/>
              </a:rPr>
              <a:t> (Direction)</a:t>
            </a:r>
            <a:r>
              <a:rPr lang="fr-FR" dirty="0">
                <a:solidFill>
                  <a:srgbClr val="333333"/>
                </a:solidFill>
                <a:latin typeface="&amp;quot"/>
              </a:rPr>
              <a:t> </a:t>
            </a:r>
            <a:r>
              <a:rPr lang="fr-FR" u="sng" dirty="0">
                <a:solidFill>
                  <a:srgbClr val="232323"/>
                </a:solidFill>
                <a:latin typeface="&amp;quot"/>
                <a:hlinkClick r:id="rId8"/>
              </a:rPr>
              <a:t>Frédéric </a:t>
            </a:r>
            <a:r>
              <a:rPr lang="fr-FR" u="sng" dirty="0" err="1">
                <a:solidFill>
                  <a:srgbClr val="232323"/>
                </a:solidFill>
                <a:latin typeface="&amp;quot"/>
                <a:hlinkClick r:id="rId8"/>
              </a:rPr>
              <a:t>Encel</a:t>
            </a:r>
            <a:r>
              <a:rPr lang="fr-FR" u="sng" dirty="0">
                <a:solidFill>
                  <a:srgbClr val="232323"/>
                </a:solidFill>
                <a:latin typeface="&amp;quot"/>
                <a:hlinkClick r:id="rId8"/>
              </a:rPr>
              <a:t> (Préface)</a:t>
            </a:r>
            <a:r>
              <a:rPr lang="fr-FR" dirty="0">
                <a:solidFill>
                  <a:srgbClr val="333333"/>
                </a:solidFill>
                <a:latin typeface="&amp;quot"/>
              </a:rPr>
              <a:t> </a:t>
            </a:r>
            <a:r>
              <a:rPr lang="fr-FR" u="sng" dirty="0">
                <a:solidFill>
                  <a:srgbClr val="232323"/>
                </a:solidFill>
                <a:latin typeface="&amp;quot"/>
                <a:hlinkClick r:id="rId9"/>
              </a:rPr>
              <a:t>Collectif (Auteur)</a:t>
            </a:r>
            <a:r>
              <a:rPr lang="fr-FR" dirty="0">
                <a:solidFill>
                  <a:prstClr val="white"/>
                </a:solidFill>
                <a:latin typeface="&amp;quot"/>
              </a:rPr>
              <a:t> sur</a:t>
            </a:r>
            <a:endParaRPr lang="fr-FR" u="sng" dirty="0">
              <a:solidFill>
                <a:srgbClr val="232323"/>
              </a:solidFill>
              <a:latin typeface="&amp;quot"/>
            </a:endParaRPr>
          </a:p>
          <a:p>
            <a:pPr defTabSz="914400" fontAlgn="t"/>
            <a:r>
              <a:rPr lang="fr-FR" dirty="0">
                <a:solidFill>
                  <a:srgbClr val="E7E6E6">
                    <a:lumMod val="50000"/>
                  </a:srgbClr>
                </a:solidFill>
                <a:latin typeface="&amp;quot"/>
              </a:rPr>
              <a:t>Regards croisés le régime et ses jeux d'influence Paru le 10 mai 2017 Essai (broché) </a:t>
            </a:r>
          </a:p>
          <a:p>
            <a:pPr defTabSz="914400" fontAlgn="t"/>
            <a:endParaRPr lang="fr-FR" dirty="0">
              <a:solidFill>
                <a:srgbClr val="E7E6E6">
                  <a:lumMod val="50000"/>
                </a:srgbClr>
              </a:solidFill>
              <a:latin typeface="&amp;quo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E3A1D2D-CD2B-4024-B697-1AB998EB7801}"/>
              </a:ext>
            </a:extLst>
          </p:cNvPr>
          <p:cNvSpPr/>
          <p:nvPr/>
        </p:nvSpPr>
        <p:spPr>
          <a:xfrm>
            <a:off x="107504" y="4869160"/>
            <a:ext cx="331236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defTabSz="799271"/>
            <a:r>
              <a:rPr lang="fr-FR" spc="-22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Le</a:t>
            </a:r>
            <a:r>
              <a:rPr lang="fr-FR" spc="123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-9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tableau</a:t>
            </a:r>
            <a:r>
              <a:rPr lang="fr-FR" spc="118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9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suivant </a:t>
            </a:r>
            <a:r>
              <a:rPr lang="fr-FR" spc="13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indique</a:t>
            </a:r>
            <a:r>
              <a:rPr lang="fr-FR" spc="105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-4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les</a:t>
            </a:r>
            <a:r>
              <a:rPr lang="fr-FR" spc="11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-18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arriérés</a:t>
            </a:r>
            <a:r>
              <a:rPr lang="fr-FR" spc="101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26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de </a:t>
            </a:r>
            <a:r>
              <a:rPr lang="fr-FR" spc="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paiement </a:t>
            </a:r>
            <a:r>
              <a:rPr lang="fr-FR" spc="-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bancaire</a:t>
            </a:r>
            <a:r>
              <a:rPr lang="fr-FR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sous le</a:t>
            </a:r>
            <a:r>
              <a:rPr lang="fr-FR" spc="-11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4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gouvernement</a:t>
            </a:r>
            <a:r>
              <a:rPr lang="fr-FR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9" dirty="0" err="1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Rohani</a:t>
            </a:r>
            <a:r>
              <a:rPr lang="fr-FR" spc="-158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-26" baseline="30000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9</a:t>
            </a:r>
            <a:r>
              <a:rPr lang="fr-FR" baseline="30000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-18" baseline="30000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 </a:t>
            </a:r>
            <a:r>
              <a:rPr lang="fr-FR" spc="171" dirty="0">
                <a:solidFill>
                  <a:srgbClr val="E7E6E6">
                    <a:lumMod val="50000"/>
                  </a:srgbClr>
                </a:solidFill>
                <a:ea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042508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9">
            <a:extLst>
              <a:ext uri="{FF2B5EF4-FFF2-40B4-BE49-F238E27FC236}">
                <a16:creationId xmlns:a16="http://schemas.microsoft.com/office/drawing/2014/main" xmlns="" id="{BEC64EE5-2DDD-4454-92F6-C214AA4AF8F1}"/>
              </a:ext>
            </a:extLst>
          </p:cNvPr>
          <p:cNvSpPr txBox="1"/>
          <p:nvPr/>
        </p:nvSpPr>
        <p:spPr>
          <a:xfrm>
            <a:off x="321831" y="420594"/>
            <a:ext cx="8570649" cy="1708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05" defTabSz="799555"/>
            <a:r>
              <a:rPr lang="fr-FR" sz="2100" b="1" spc="18" dirty="0">
                <a:solidFill>
                  <a:srgbClr val="2D2D2D"/>
                </a:solidFill>
                <a:latin typeface="Times New Roman"/>
                <a:cs typeface="Times New Roman"/>
              </a:rPr>
              <a:t>Dysfonctionnement structurel de l’économie </a:t>
            </a:r>
            <a:r>
              <a:rPr lang="fr-FR" sz="2100" b="1" spc="18" dirty="0" smtClean="0">
                <a:solidFill>
                  <a:srgbClr val="2D2D2D"/>
                </a:solidFill>
                <a:latin typeface="Times New Roman"/>
                <a:cs typeface="Times New Roman"/>
              </a:rPr>
              <a:t>iranienne </a:t>
            </a:r>
            <a:r>
              <a:rPr lang="fr-FR" sz="2100" b="1" spc="18" dirty="0">
                <a:solidFill>
                  <a:srgbClr val="2D2D2D"/>
                </a:solidFill>
                <a:latin typeface="Times New Roman"/>
                <a:cs typeface="Times New Roman"/>
              </a:rPr>
              <a:t>et la faillite du système bancaire </a:t>
            </a:r>
          </a:p>
          <a:p>
            <a:pPr marL="11105" defTabSz="799555"/>
            <a:endParaRPr lang="fr-FR" sz="2100" b="1" spc="18" dirty="0">
              <a:solidFill>
                <a:srgbClr val="2D2D2D"/>
              </a:solidFill>
              <a:latin typeface="Times New Roman"/>
              <a:cs typeface="Times New Roman"/>
            </a:endParaRPr>
          </a:p>
          <a:p>
            <a:pPr marL="11105" defTabSz="799555"/>
            <a:r>
              <a:rPr lang="fr-FR" sz="1600" b="1" spc="18" dirty="0">
                <a:solidFill>
                  <a:srgbClr val="2D2D2D"/>
                </a:solidFill>
                <a:latin typeface="Times New Roman"/>
                <a:cs typeface="Times New Roman"/>
              </a:rPr>
              <a:t>Le potentiel du système bancaire iranien sous la domination des pasdarans, des forces de sécurité de l’Etat, de la milice du </a:t>
            </a:r>
            <a:r>
              <a:rPr lang="fr-FR" sz="1600" b="1" spc="18" dirty="0" err="1" smtClean="0">
                <a:solidFill>
                  <a:srgbClr val="2D2D2D"/>
                </a:solidFill>
                <a:latin typeface="Times New Roman"/>
                <a:cs typeface="Times New Roman"/>
              </a:rPr>
              <a:t>Bassidj</a:t>
            </a:r>
            <a:endParaRPr lang="fr-FR" sz="1600" b="1" spc="18" dirty="0">
              <a:solidFill>
                <a:srgbClr val="2D2D2D"/>
              </a:solidFill>
              <a:latin typeface="Times New Roman"/>
              <a:cs typeface="Times New Roman"/>
            </a:endParaRPr>
          </a:p>
          <a:p>
            <a:pPr marL="11105" defTabSz="799555"/>
            <a:r>
              <a:rPr lang="fr-FR" sz="1600" b="1" spc="18" dirty="0">
                <a:solidFill>
                  <a:srgbClr val="2D2D2D"/>
                </a:solidFill>
                <a:latin typeface="Times New Roman"/>
                <a:cs typeface="Times New Roman"/>
              </a:rPr>
              <a:t>« ou va l’Iran? P.139</a:t>
            </a:r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xmlns="" id="{2F574AA4-09AF-4497-ACD9-0CEF4AA9D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881985"/>
              </p:ext>
            </p:extLst>
          </p:nvPr>
        </p:nvGraphicFramePr>
        <p:xfrm>
          <a:off x="349052" y="2811100"/>
          <a:ext cx="8470688" cy="37845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91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918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154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80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35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96210">
                <a:tc>
                  <a:txBody>
                    <a:bodyPr/>
                    <a:lstStyle/>
                    <a:p>
                      <a:pPr algn="ctr"/>
                      <a:endParaRPr sz="1500" dirty="0">
                        <a:latin typeface="+mj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94005" algn="l">
                        <a:lnSpc>
                          <a:spcPct val="100000"/>
                        </a:lnSpc>
                      </a:pPr>
                      <a:r>
                        <a:rPr sz="1500" dirty="0"/>
                        <a:t>Banque</a:t>
                      </a:r>
                      <a:endParaRPr sz="1500" dirty="0">
                        <a:latin typeface="+mj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2240" algn="l">
                        <a:lnSpc>
                          <a:spcPct val="100000"/>
                        </a:lnSpc>
                      </a:pPr>
                      <a:r>
                        <a:rPr sz="1500" dirty="0"/>
                        <a:t>Appartenance</a:t>
                      </a:r>
                      <a:endParaRPr sz="1500" dirty="0">
                        <a:latin typeface="+mj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7475" marR="79375" indent="62865" algn="ctr">
                        <a:lnSpc>
                          <a:spcPts val="1200"/>
                        </a:lnSpc>
                      </a:pPr>
                      <a:r>
                        <a:rPr sz="1500" dirty="0"/>
                        <a:t>Nombre de</a:t>
                      </a:r>
                      <a:r>
                        <a:rPr sz="1500" spc="110" dirty="0"/>
                        <a:t> </a:t>
                      </a:r>
                      <a:r>
                        <a:rPr sz="1500" dirty="0"/>
                        <a:t>societes</a:t>
                      </a:r>
                      <a:endParaRPr sz="1500" dirty="0">
                        <a:latin typeface="+mj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3025" marR="104139" lvl="0" indent="99060" algn="ctr" defTabSz="914400" eaLnBrk="1" fontAlgn="auto" latinLnBrk="0" hangingPunct="1">
                        <a:lnSpc>
                          <a:spcPts val="11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/>
                        <a:t>Nombre de </a:t>
                      </a:r>
                    </a:p>
                    <a:p>
                      <a:pPr marL="73025" marR="104139" lvl="0" indent="99060" algn="ctr" defTabSz="914400" eaLnBrk="1" fontAlgn="auto" latinLnBrk="0" hangingPunct="1">
                        <a:lnSpc>
                          <a:spcPts val="11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spc="-114" dirty="0"/>
                        <a:t> </a:t>
                      </a:r>
                      <a:r>
                        <a:rPr lang="fr-FR" sz="1500" dirty="0"/>
                        <a:t>branches</a:t>
                      </a:r>
                      <a:endParaRPr lang="fr-FR" sz="1500" dirty="0">
                        <a:latin typeface="+mj-lt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5061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spc="215" dirty="0"/>
                        <a:t>1</a:t>
                      </a:r>
                      <a:endParaRPr lang="fr-FR" sz="13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4615" algn="l">
                        <a:lnSpc>
                          <a:spcPct val="100000"/>
                        </a:lnSpc>
                      </a:pPr>
                      <a:r>
                        <a:rPr sz="1300" dirty="0"/>
                        <a:t>Keshavarzi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9530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2384" algn="ctr">
                        <a:lnSpc>
                          <a:spcPct val="100000"/>
                        </a:lnSpc>
                      </a:pPr>
                      <a:r>
                        <a:rPr sz="1300" dirty="0"/>
                        <a:t>7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1</a:t>
                      </a:r>
                      <a:r>
                        <a:rPr sz="1300" spc="-85" dirty="0"/>
                        <a:t> </a:t>
                      </a:r>
                      <a:r>
                        <a:rPr sz="1300" dirty="0"/>
                        <a:t>928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663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fr-FR" sz="1300" dirty="0"/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4615" algn="l">
                        <a:lnSpc>
                          <a:spcPct val="100000"/>
                        </a:lnSpc>
                      </a:pPr>
                      <a:r>
                        <a:rPr sz="1300" dirty="0"/>
                        <a:t>Sepah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651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</a:pPr>
                      <a:r>
                        <a:rPr sz="1300" dirty="0"/>
                        <a:t>4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fr-FR" sz="1300" dirty="0"/>
                        <a:t>1754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2357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fr-FR" sz="1300" dirty="0"/>
                        <a:t>3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l">
                        <a:lnSpc>
                          <a:spcPct val="100000"/>
                        </a:lnSpc>
                      </a:pPr>
                      <a:r>
                        <a:rPr sz="1300" dirty="0"/>
                        <a:t>Pos</a:t>
                      </a:r>
                      <a:r>
                        <a:rPr sz="1300" spc="25" dirty="0"/>
                        <a:t>e</a:t>
                      </a:r>
                      <a:r>
                        <a:rPr sz="1300" dirty="0"/>
                        <a:t>bank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651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Gouvernemenc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0640" algn="ctr">
                        <a:lnSpc>
                          <a:spcPct val="100000"/>
                        </a:lnSpc>
                      </a:pPr>
                      <a:r>
                        <a:rPr sz="1300" dirty="0"/>
                        <a:t>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0000"/>
                        </a:lnSpc>
                      </a:pPr>
                      <a:r>
                        <a:rPr sz="1300" dirty="0"/>
                        <a:t>406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58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4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algn="l">
                        <a:lnSpc>
                          <a:spcPct val="100000"/>
                        </a:lnSpc>
                      </a:pPr>
                      <a:r>
                        <a:rPr sz="1300" dirty="0"/>
                        <a:t>Melli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143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300" dirty="0"/>
                        <a:t>26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3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325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64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5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0170" marR="121285" algn="l">
                        <a:lnSpc>
                          <a:spcPct val="98100"/>
                        </a:lnSpc>
                      </a:pPr>
                      <a:r>
                        <a:rPr sz="1300" dirty="0"/>
                        <a:t>Export D</a:t>
                      </a:r>
                      <a:r>
                        <a:rPr sz="1300" spc="-30" dirty="0"/>
                        <a:t>e</a:t>
                      </a:r>
                      <a:r>
                        <a:rPr sz="1300" dirty="0"/>
                        <a:t>velopment Bank 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of </a:t>
                      </a:r>
                      <a:r>
                        <a:rPr sz="1300" spc="-80" dirty="0"/>
                        <a:t> </a:t>
                      </a:r>
                      <a:r>
                        <a:rPr lang="fr-FR" sz="1300" spc="-80" dirty="0"/>
                        <a:t>I</a:t>
                      </a:r>
                      <a:r>
                        <a:rPr sz="1300" dirty="0"/>
                        <a:t>ran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651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300" dirty="0"/>
                        <a:t>5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39370" algn="ctr">
                        <a:lnSpc>
                          <a:spcPct val="100000"/>
                        </a:lnSpc>
                      </a:pPr>
                      <a:r>
                        <a:rPr sz="1300" dirty="0"/>
                        <a:t>40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64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6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4295" algn="l">
                        <a:lnSpc>
                          <a:spcPct val="100000"/>
                        </a:lnSpc>
                      </a:pPr>
                      <a:r>
                        <a:rPr sz="1300" dirty="0"/>
                        <a:t>Bank</a:t>
                      </a:r>
                      <a:r>
                        <a:rPr lang="fr-FR" sz="1300" dirty="0"/>
                        <a:t> </a:t>
                      </a:r>
                      <a:r>
                        <a:rPr sz="1300" dirty="0"/>
                        <a:t>of </a:t>
                      </a:r>
                      <a:r>
                        <a:rPr sz="1300" spc="-80" dirty="0"/>
                        <a:t> </a:t>
                      </a:r>
                      <a:r>
                        <a:rPr sz="1300" dirty="0"/>
                        <a:t>Industry</a:t>
                      </a:r>
                      <a:r>
                        <a:rPr lang="fr-FR" sz="1300" dirty="0"/>
                        <a:t> </a:t>
                      </a:r>
                      <a:r>
                        <a:rPr sz="1300" dirty="0"/>
                        <a:t>&amp;</a:t>
                      </a:r>
                      <a:r>
                        <a:rPr sz="1300" spc="-5" dirty="0"/>
                        <a:t> </a:t>
                      </a:r>
                      <a:r>
                        <a:rPr sz="1300" spc="50" dirty="0"/>
                        <a:t>M</a:t>
                      </a:r>
                      <a:r>
                        <a:rPr sz="1300" spc="70" dirty="0"/>
                        <a:t>i</a:t>
                      </a:r>
                      <a:r>
                        <a:rPr sz="1300" dirty="0"/>
                        <a:t>ne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6990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</a:pPr>
                      <a:r>
                        <a:rPr sz="1300" dirty="0"/>
                        <a:t>8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0000"/>
                        </a:lnSpc>
                      </a:pPr>
                      <a:r>
                        <a:rPr sz="1300" dirty="0"/>
                        <a:t>62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859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7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5405" marR="426720" algn="l">
                        <a:lnSpc>
                          <a:spcPct val="100899"/>
                        </a:lnSpc>
                      </a:pPr>
                      <a:r>
                        <a:rPr sz="1300" dirty="0"/>
                        <a:t>Tose'e Ta'av</a:t>
                      </a:r>
                      <a:r>
                        <a:rPr sz="1300" spc="40" dirty="0"/>
                        <a:t>o</a:t>
                      </a:r>
                      <a:r>
                        <a:rPr sz="1300" dirty="0"/>
                        <a:t>n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254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dirty="0"/>
                        <a:t>4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5880" algn="ctr">
                        <a:lnSpc>
                          <a:spcPct val="100000"/>
                        </a:lnSpc>
                      </a:pPr>
                      <a:r>
                        <a:rPr sz="1300" dirty="0"/>
                        <a:t>466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329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8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5405" algn="l">
                        <a:lnSpc>
                          <a:spcPct val="100000"/>
                        </a:lnSpc>
                      </a:pPr>
                      <a:r>
                        <a:rPr sz="1300" dirty="0"/>
                        <a:t>Maskan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6355" algn="l">
                        <a:lnSpc>
                          <a:spcPct val="100000"/>
                        </a:lnSpc>
                      </a:pPr>
                      <a:r>
                        <a:rPr sz="1300" dirty="0"/>
                        <a:t>Gouvernemenc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dirty="0"/>
                        <a:t>26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dirty="0"/>
                        <a:t>1</a:t>
                      </a:r>
                      <a:r>
                        <a:rPr sz="1300" spc="-120" dirty="0"/>
                        <a:t> </a:t>
                      </a:r>
                      <a:r>
                        <a:rPr sz="1300" dirty="0"/>
                        <a:t>281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605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xmlns="" id="{F0E8236D-BDE3-49D2-BE2E-24A54F566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58543"/>
              </p:ext>
            </p:extLst>
          </p:nvPr>
        </p:nvGraphicFramePr>
        <p:xfrm>
          <a:off x="401814" y="188640"/>
          <a:ext cx="8340371" cy="632613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63354">
                  <a:extLst>
                    <a:ext uri="{9D8B030D-6E8A-4147-A177-3AD203B41FA5}">
                      <a16:colId xmlns:a16="http://schemas.microsoft.com/office/drawing/2014/main" xmlns="" val="3980140902"/>
                    </a:ext>
                  </a:extLst>
                </a:gridCol>
                <a:gridCol w="1114544">
                  <a:extLst>
                    <a:ext uri="{9D8B030D-6E8A-4147-A177-3AD203B41FA5}">
                      <a16:colId xmlns:a16="http://schemas.microsoft.com/office/drawing/2014/main" xmlns="" val="4043086987"/>
                    </a:ext>
                  </a:extLst>
                </a:gridCol>
                <a:gridCol w="4612220">
                  <a:extLst>
                    <a:ext uri="{9D8B030D-6E8A-4147-A177-3AD203B41FA5}">
                      <a16:colId xmlns:a16="http://schemas.microsoft.com/office/drawing/2014/main" xmlns="" val="3941688471"/>
                    </a:ext>
                  </a:extLst>
                </a:gridCol>
                <a:gridCol w="991868">
                  <a:extLst>
                    <a:ext uri="{9D8B030D-6E8A-4147-A177-3AD203B41FA5}">
                      <a16:colId xmlns:a16="http://schemas.microsoft.com/office/drawing/2014/main" xmlns="" val="1877132970"/>
                    </a:ext>
                  </a:extLst>
                </a:gridCol>
                <a:gridCol w="1158385">
                  <a:extLst>
                    <a:ext uri="{9D8B030D-6E8A-4147-A177-3AD203B41FA5}">
                      <a16:colId xmlns:a16="http://schemas.microsoft.com/office/drawing/2014/main" xmlns="" val="2925501034"/>
                    </a:ext>
                  </a:extLst>
                </a:gridCol>
              </a:tblGrid>
              <a:tr h="576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fr-FR" sz="15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Banque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Appartenance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Nombre de  societes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Nombre de  branches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4239263449"/>
                  </a:ext>
                </a:extLst>
              </a:tr>
              <a:tr h="4990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9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Refah Kargaran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Gouvernement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1 035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3665674349"/>
                  </a:ext>
                </a:extLst>
              </a:tr>
              <a:tr h="508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10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Eghtesad Novin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fr-FR" sz="15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12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262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1316250683"/>
                  </a:ext>
                </a:extLst>
              </a:tr>
              <a:tr h="62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11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 err="1">
                          <a:effectLst/>
                        </a:rPr>
                        <a:t>Parsian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Des  societes de production d'automobiles, avec  des parts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pour  Eiko  et le gouvernement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17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293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3985606569"/>
                  </a:ext>
                </a:extLst>
              </a:tr>
              <a:tr h="3090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12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Karafarin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Eiko  - (Guide supreme)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7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106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1171505853"/>
                  </a:ext>
                </a:extLst>
              </a:tr>
              <a:tr h="2570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Saman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fr-FR" sz="15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9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142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1928685481"/>
                  </a:ext>
                </a:extLst>
              </a:tr>
              <a:tr h="3492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14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Pasargad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Les  pasdaran  en sont  actionnaires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68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327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1354713198"/>
                  </a:ext>
                </a:extLst>
              </a:tr>
              <a:tr h="2570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15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Sarmayeh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fr-FR" sz="150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4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153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2370657550"/>
                  </a:ext>
                </a:extLst>
              </a:tr>
              <a:tr h="6006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16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Sina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Fondation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des  déshérités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242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3792483817"/>
                  </a:ext>
                </a:extLst>
              </a:tr>
              <a:tr h="353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17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City  Bank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Mairie de Teheran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14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261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4216322911"/>
                  </a:ext>
                </a:extLst>
              </a:tr>
              <a:tr h="351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18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Day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Fondation des  Martyrs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91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3124580111"/>
                  </a:ext>
                </a:extLst>
              </a:tr>
              <a:tr h="3534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19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Middle  East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fr-FR" sz="150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5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13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603241942"/>
                  </a:ext>
                </a:extLst>
              </a:tr>
              <a:tr h="3453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20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Ansar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Pasdaran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9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626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2336100479"/>
                  </a:ext>
                </a:extLst>
              </a:tr>
              <a:tr h="4358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21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Saderat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Les  pasdaran  en sont  actionnaires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10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2706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2681121401"/>
                  </a:ext>
                </a:extLst>
              </a:tr>
              <a:tr h="5040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22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Mellat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>
                          <a:effectLst/>
                        </a:rPr>
                        <a:t>Eiko  (Guide supreme)  en  est actionnaire</a:t>
                      </a:r>
                      <a:endParaRPr lang="fr-FR" sz="15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16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244340" algn="l"/>
                        </a:tabLst>
                      </a:pPr>
                      <a:r>
                        <a:rPr lang="fr-FR" sz="1500" dirty="0">
                          <a:effectLst/>
                        </a:rPr>
                        <a:t>1 592</a:t>
                      </a:r>
                      <a:endParaRPr lang="fr-FR" sz="15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44" marR="5344" marT="5668" marB="0"/>
                </a:tc>
                <a:extLst>
                  <a:ext uri="{0D108BD9-81ED-4DB2-BD59-A6C34878D82A}">
                    <a16:rowId xmlns:a16="http://schemas.microsoft.com/office/drawing/2014/main" xmlns="" val="738725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8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418659" y="425333"/>
            <a:ext cx="198192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6" defTabSz="800336"/>
            <a:r>
              <a:rPr sz="600" spc="18" dirty="0">
                <a:solidFill>
                  <a:srgbClr val="B1B3B5"/>
                </a:solidFill>
                <a:latin typeface="Arial"/>
                <a:cs typeface="Arial"/>
              </a:rPr>
              <a:t>•   </a:t>
            </a:r>
            <a:r>
              <a:rPr sz="600" spc="61" dirty="0">
                <a:solidFill>
                  <a:srgbClr val="B1B3B5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959597"/>
                </a:solidFill>
                <a:latin typeface="Arial"/>
                <a:cs typeface="Arial"/>
              </a:rPr>
              <a:t>7-</a:t>
            </a:r>
            <a:endParaRPr sz="6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3091" y="96006"/>
            <a:ext cx="5556445" cy="3349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16" defTabSz="800336"/>
            <a:r>
              <a:rPr sz="2100" spc="18" dirty="0">
                <a:solidFill>
                  <a:srgbClr val="2D2D2D"/>
                </a:solidFill>
                <a:latin typeface="Times New Roman"/>
                <a:cs typeface="Times New Roman"/>
              </a:rPr>
              <a:t>...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362003"/>
              </p:ext>
            </p:extLst>
          </p:nvPr>
        </p:nvGraphicFramePr>
        <p:xfrm>
          <a:off x="336658" y="621128"/>
          <a:ext cx="8444380" cy="457049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561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02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747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22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510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>
                        <a:lnSpc>
                          <a:spcPct val="100000"/>
                        </a:lnSpc>
                      </a:pPr>
                      <a:r>
                        <a:rPr sz="1300" dirty="0"/>
                        <a:t>Banque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ct val="100000"/>
                        </a:lnSpc>
                      </a:pPr>
                      <a:r>
                        <a:rPr sz="1300" dirty="0"/>
                        <a:t>Appartenance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050" marR="88265" indent="-19050" algn="ctr">
                        <a:lnSpc>
                          <a:spcPts val="1220"/>
                        </a:lnSpc>
                      </a:pPr>
                      <a:r>
                        <a:rPr sz="1300" dirty="0"/>
                        <a:t>Nombre de</a:t>
                      </a:r>
                      <a:r>
                        <a:rPr sz="1300" spc="114" dirty="0"/>
                        <a:t> </a:t>
                      </a:r>
                      <a:r>
                        <a:rPr sz="1300" dirty="0"/>
                        <a:t>societes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69215" indent="12700" algn="ctr">
                        <a:lnSpc>
                          <a:spcPct val="100000"/>
                        </a:lnSpc>
                      </a:pPr>
                      <a:r>
                        <a:rPr sz="1300" dirty="0"/>
                        <a:t>Nombre de </a:t>
                      </a:r>
                      <a:r>
                        <a:rPr sz="1300" spc="-110" dirty="0"/>
                        <a:t> </a:t>
                      </a:r>
                      <a:r>
                        <a:rPr sz="1300" dirty="0"/>
                        <a:t>branches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5896"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300" spc="-175" dirty="0"/>
                        <a:t>2</a:t>
                      </a:r>
                      <a:r>
                        <a:rPr lang="fr-FR" sz="1300" spc="-175" dirty="0"/>
                        <a:t> </a:t>
                      </a:r>
                      <a:r>
                        <a:rPr sz="1300" dirty="0"/>
                        <a:t>3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300" dirty="0"/>
                        <a:t>Tourism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marR="177165">
                        <a:lnSpc>
                          <a:spcPct val="100000"/>
                        </a:lnSpc>
                      </a:pPr>
                      <a:r>
                        <a:rPr sz="1300" dirty="0"/>
                        <a:t>Faction d</a:t>
                      </a:r>
                      <a:r>
                        <a:rPr sz="1300" spc="-5" dirty="0"/>
                        <a:t>'</a:t>
                      </a:r>
                      <a:r>
                        <a:rPr sz="1300" dirty="0"/>
                        <a:t>Ahmadinejad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</a:pPr>
                      <a:r>
                        <a:rPr sz="1300" dirty="0"/>
                        <a:t>4</a:t>
                      </a:r>
                      <a:endParaRPr sz="130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170"/>
                        </a:lnSpc>
                      </a:pPr>
                      <a:r>
                        <a:rPr lang="fr-FR" sz="1300" spc="-235" dirty="0"/>
                        <a:t>8 7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1238"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</a:pPr>
                      <a:r>
                        <a:rPr sz="1300" spc="-245" dirty="0"/>
                        <a:t>2</a:t>
                      </a:r>
                      <a:r>
                        <a:rPr lang="fr-FR" sz="1300" spc="-245" dirty="0"/>
                        <a:t>  </a:t>
                      </a:r>
                      <a:r>
                        <a:rPr sz="1300" dirty="0"/>
                        <a:t>4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1300" spc="-160" dirty="0"/>
                        <a:t>Q</a:t>
                      </a:r>
                      <a:r>
                        <a:rPr sz="1300" dirty="0"/>
                        <a:t>avamin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 marR="53340" indent="-5080">
                        <a:lnSpc>
                          <a:spcPct val="100000"/>
                        </a:lnSpc>
                      </a:pPr>
                      <a:r>
                        <a:rPr sz="1300" dirty="0"/>
                        <a:t>Forces </a:t>
                      </a:r>
                      <a:r>
                        <a:rPr sz="1300" spc="-20" dirty="0"/>
                        <a:t> </a:t>
                      </a:r>
                      <a:r>
                        <a:rPr sz="1300" dirty="0"/>
                        <a:t>de securite </a:t>
                      </a:r>
                      <a:r>
                        <a:rPr sz="1300" spc="-110" dirty="0"/>
                        <a:t> </a:t>
                      </a:r>
                      <a:r>
                        <a:rPr sz="1300" dirty="0"/>
                        <a:t>de</a:t>
                      </a:r>
                      <a:r>
                        <a:rPr sz="1300" spc="114" dirty="0"/>
                        <a:t> </a:t>
                      </a:r>
                      <a:r>
                        <a:rPr sz="1300" dirty="0"/>
                        <a:t>l'Etat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</a:pPr>
                      <a:r>
                        <a:rPr sz="1300" dirty="0"/>
                        <a:t>6</a:t>
                      </a:r>
                      <a:endParaRPr sz="130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623888">
                        <a:lnSpc>
                          <a:spcPct val="100000"/>
                        </a:lnSpc>
                        <a:tabLst>
                          <a:tab pos="1076325" algn="l"/>
                        </a:tabLst>
                      </a:pPr>
                      <a:r>
                        <a:rPr sz="1300" dirty="0"/>
                        <a:t>721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0075"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300" spc="-220" dirty="0"/>
                        <a:t>2</a:t>
                      </a:r>
                      <a:r>
                        <a:rPr lang="fr-FR" sz="1300" spc="-220" dirty="0"/>
                        <a:t>  </a:t>
                      </a:r>
                      <a:r>
                        <a:rPr sz="1300" dirty="0"/>
                        <a:t>5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300" dirty="0"/>
                        <a:t>Tejarat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 marR="311150" indent="4445">
                        <a:lnSpc>
                          <a:spcPct val="100000"/>
                        </a:lnSpc>
                      </a:pPr>
                      <a:r>
                        <a:rPr sz="1300" dirty="0"/>
                        <a:t>Pasdara</a:t>
                      </a:r>
                      <a:r>
                        <a:rPr sz="1300" spc="100" dirty="0"/>
                        <a:t>n</a:t>
                      </a:r>
                      <a:r>
                        <a:rPr sz="1300" dirty="0"/>
                        <a:t>, fondation </a:t>
                      </a:r>
                      <a:r>
                        <a:rPr sz="1300" spc="-160" dirty="0"/>
                        <a:t>Q</a:t>
                      </a:r>
                      <a:r>
                        <a:rPr sz="1300" dirty="0"/>
                        <a:t>ods-Razavi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300" spc="-105" dirty="0"/>
                        <a:t>2</a:t>
                      </a:r>
                      <a:r>
                        <a:rPr sz="1300" dirty="0"/>
                        <a:t>1</a:t>
                      </a:r>
                      <a:endParaRPr sz="130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>
                        <a:lnSpc>
                          <a:spcPct val="100000"/>
                        </a:lnSpc>
                      </a:pPr>
                      <a:r>
                        <a:rPr lang="fr-FR" sz="1300" dirty="0"/>
                        <a:t>2092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6583"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</a:pPr>
                      <a:r>
                        <a:rPr sz="1300" spc="-235" dirty="0"/>
                        <a:t>2</a:t>
                      </a:r>
                      <a:r>
                        <a:rPr lang="fr-FR" sz="1300" spc="-235" dirty="0"/>
                        <a:t>  </a:t>
                      </a:r>
                      <a:r>
                        <a:rPr sz="1300" dirty="0"/>
                        <a:t>6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</a:pPr>
                      <a:r>
                        <a:rPr sz="1300" dirty="0"/>
                        <a:t>Iran </a:t>
                      </a:r>
                      <a:r>
                        <a:rPr sz="1300" spc="-50" dirty="0"/>
                        <a:t> </a:t>
                      </a:r>
                      <a:r>
                        <a:rPr sz="1300" dirty="0"/>
                        <a:t>Zamin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" marR="309880" indent="8890">
                        <a:lnSpc>
                          <a:spcPct val="101400"/>
                        </a:lnSpc>
                      </a:pPr>
                      <a:r>
                        <a:rPr sz="1300" dirty="0"/>
                        <a:t>Pasdaran, fondation </a:t>
                      </a:r>
                      <a:r>
                        <a:rPr sz="1300" spc="-170" dirty="0"/>
                        <a:t>Q</a:t>
                      </a:r>
                      <a:r>
                        <a:rPr sz="1300" dirty="0"/>
                        <a:t>ods-Razavi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</a:pPr>
                      <a:r>
                        <a:rPr sz="1300" dirty="0"/>
                        <a:t>5</a:t>
                      </a:r>
                      <a:endParaRPr sz="130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fr-FR" sz="1300" spc="-140" dirty="0"/>
                        <a:t>35 6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1390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spc="-235" dirty="0"/>
                        <a:t>2</a:t>
                      </a:r>
                      <a:r>
                        <a:rPr lang="fr-FR" sz="1300" spc="-235" dirty="0"/>
                        <a:t> </a:t>
                      </a:r>
                      <a:r>
                        <a:rPr sz="1300" dirty="0"/>
                        <a:t>7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sz="1300" dirty="0"/>
                        <a:t>Ayandeh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 defTabSz="720725">
                        <a:lnSpc>
                          <a:spcPct val="100000"/>
                        </a:lnSpc>
                      </a:pPr>
                      <a:r>
                        <a:rPr lang="fr-FR" sz="1300" dirty="0"/>
                        <a:t>1</a:t>
                      </a:r>
                      <a:r>
                        <a:rPr sz="1300" spc="-130" dirty="0"/>
                        <a:t>6</a:t>
                      </a:r>
                      <a:r>
                        <a:rPr sz="1300" dirty="0"/>
                        <a:t>5</a:t>
                      </a:r>
                      <a:r>
                        <a:rPr lang="fr-FR" sz="1300" dirty="0"/>
                        <a:t>  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8912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spc="-175" dirty="0"/>
                        <a:t>2</a:t>
                      </a:r>
                      <a:r>
                        <a:rPr lang="fr-FR" sz="1300" spc="-175" dirty="0"/>
                        <a:t> </a:t>
                      </a:r>
                      <a:r>
                        <a:rPr sz="1300" dirty="0"/>
                        <a:t>8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 marR="75565" indent="-5080">
                        <a:lnSpc>
                          <a:spcPct val="102899"/>
                        </a:lnSpc>
                      </a:pPr>
                      <a:r>
                        <a:rPr sz="1300" dirty="0"/>
                        <a:t>Iran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Venezuela Bi </a:t>
                      </a:r>
                      <a:r>
                        <a:rPr sz="1300" spc="-80" dirty="0"/>
                        <a:t> </a:t>
                      </a:r>
                      <a:r>
                        <a:rPr sz="1300" dirty="0"/>
                        <a:t>National Bank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0580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spc="-175" dirty="0"/>
                        <a:t>2</a:t>
                      </a:r>
                      <a:r>
                        <a:rPr lang="fr-FR" sz="1300" spc="-175" dirty="0"/>
                        <a:t> </a:t>
                      </a:r>
                      <a:r>
                        <a:rPr sz="1300" dirty="0"/>
                        <a:t>9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300" dirty="0"/>
                        <a:t>Hekmat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</a:pPr>
                      <a:r>
                        <a:rPr sz="1300" dirty="0"/>
                        <a:t>Armee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</a:pPr>
                      <a:r>
                        <a:rPr sz="1300" dirty="0"/>
                        <a:t>2</a:t>
                      </a:r>
                      <a:endParaRPr sz="130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</a:pPr>
                      <a:r>
                        <a:rPr sz="1300" u="none" dirty="0"/>
                        <a:t>1</a:t>
                      </a:r>
                      <a:r>
                        <a:rPr sz="1300" u="none" spc="-140" dirty="0"/>
                        <a:t>2</a:t>
                      </a:r>
                      <a:r>
                        <a:rPr sz="1300" u="none" dirty="0"/>
                        <a:t>8</a:t>
                      </a:r>
                      <a:endParaRPr sz="1300" u="none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0818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spc="-105" dirty="0"/>
                        <a:t>3</a:t>
                      </a:r>
                      <a:r>
                        <a:rPr sz="1300" dirty="0"/>
                        <a:t>0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ct val="100000"/>
                        </a:lnSpc>
                      </a:pPr>
                      <a:r>
                        <a:rPr sz="1300" dirty="0"/>
                        <a:t>Mehr</a:t>
                      </a:r>
                      <a:r>
                        <a:rPr sz="1300" spc="85" dirty="0"/>
                        <a:t> </a:t>
                      </a:r>
                      <a:r>
                        <a:rPr sz="1300" dirty="0"/>
                        <a:t>Eghtesad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1300" dirty="0"/>
                        <a:t>Milice</a:t>
                      </a:r>
                      <a:r>
                        <a:rPr sz="1300" spc="95" dirty="0"/>
                        <a:t> </a:t>
                      </a:r>
                      <a:r>
                        <a:rPr sz="1300" dirty="0"/>
                        <a:t>du</a:t>
                      </a:r>
                      <a:r>
                        <a:rPr sz="1300" spc="70" dirty="0"/>
                        <a:t> </a:t>
                      </a:r>
                      <a:r>
                        <a:rPr sz="1300" dirty="0"/>
                        <a:t>Bassidj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</a:pPr>
                      <a:r>
                        <a:rPr lang="fr-FR" sz="1300" spc="-220" dirty="0"/>
                        <a:t>8  0 0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8764"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dirty="0"/>
                        <a:t>31</a:t>
                      </a:r>
                      <a:endParaRPr sz="1300" dirty="0">
                        <a:latin typeface="Courier New"/>
                        <a:cs typeface="Courier New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</a:pPr>
                      <a:r>
                        <a:rPr sz="1300" dirty="0"/>
                        <a:t>Resalat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165" marR="70485">
                        <a:lnSpc>
                          <a:spcPct val="100000"/>
                        </a:lnSpc>
                      </a:pPr>
                      <a:r>
                        <a:rPr sz="1300" dirty="0"/>
                        <a:t>Pouyech- Salehine, </a:t>
                      </a:r>
                      <a:r>
                        <a:rPr sz="1300" spc="-80" dirty="0"/>
                        <a:t> </a:t>
                      </a:r>
                      <a:r>
                        <a:rPr sz="1300" dirty="0" err="1"/>
                        <a:t>affili</a:t>
                      </a:r>
                      <a:r>
                        <a:rPr lang="fr-FR" sz="1300" dirty="0"/>
                        <a:t>é</a:t>
                      </a:r>
                      <a:r>
                        <a:rPr lang="fr-FR" sz="1300" baseline="0" dirty="0"/>
                        <a:t>  </a:t>
                      </a:r>
                      <a:r>
                        <a:rPr sz="1300" dirty="0"/>
                        <a:t>aux</a:t>
                      </a:r>
                      <a:r>
                        <a:rPr sz="1300" spc="-35" dirty="0"/>
                        <a:t> </a:t>
                      </a:r>
                      <a:r>
                        <a:rPr sz="1300" dirty="0"/>
                        <a:t>pasdaran</a:t>
                      </a:r>
                      <a:r>
                        <a:rPr sz="1300" spc="110" dirty="0"/>
                        <a:t> </a:t>
                      </a:r>
                      <a:r>
                        <a:rPr sz="1300" dirty="0"/>
                        <a:t>et</a:t>
                      </a:r>
                      <a:r>
                        <a:rPr sz="1300" spc="-40" dirty="0"/>
                        <a:t> </a:t>
                      </a:r>
                      <a:r>
                        <a:rPr sz="1300" dirty="0"/>
                        <a:t>a</a:t>
                      </a:r>
                      <a:r>
                        <a:rPr lang="fr-FR" sz="1300" dirty="0"/>
                        <a:t> </a:t>
                      </a:r>
                      <a:r>
                        <a:rPr sz="1300" dirty="0"/>
                        <a:t>Mahan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Air </a:t>
                      </a:r>
                      <a:r>
                        <a:rPr sz="1300" spc="-40" dirty="0"/>
                        <a:t> </a:t>
                      </a:r>
                      <a:r>
                        <a:rPr sz="1300" dirty="0"/>
                        <a:t>Line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dirty="0"/>
                        <a:t>282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353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331999" y="548680"/>
            <a:ext cx="848000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31" algn="just" defTabSz="801401"/>
            <a:r>
              <a:rPr lang="fr-FR" sz="2400" spc="-127" dirty="0">
                <a:solidFill>
                  <a:srgbClr val="59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Selon  une étude publiée par la Fondation d’études pour le Moyen-Orient (</a:t>
            </a:r>
            <a:r>
              <a:rPr lang="fr-FR" sz="2400" spc="-127" dirty="0" err="1">
                <a:solidFill>
                  <a:srgbClr val="59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Femo</a:t>
            </a:r>
            <a:r>
              <a:rPr lang="fr-FR" sz="2400" spc="-127" dirty="0">
                <a:solidFill>
                  <a:srgbClr val="59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le processus de domination du Guide suprême sur l’économie a conduit à la formation de quatorze pôles financiers, commerciaux et industriels, illustrés dans le tableau suivant:</a:t>
            </a:r>
            <a:r>
              <a:rPr lang="fr-FR" sz="2400" spc="18" dirty="0">
                <a:solidFill>
                  <a:srgbClr val="2D2D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OU</a:t>
            </a:r>
            <a:r>
              <a:rPr lang="fr-FR" sz="2400" spc="31" dirty="0">
                <a:solidFill>
                  <a:srgbClr val="2D2D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spc="-39" dirty="0">
                <a:solidFill>
                  <a:srgbClr val="2D2D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</a:t>
            </a:r>
            <a:r>
              <a:rPr lang="fr-FR" sz="2400" spc="79" dirty="0">
                <a:solidFill>
                  <a:srgbClr val="2D2D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spc="-35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L'IRAN</a:t>
            </a:r>
            <a:r>
              <a:rPr lang="fr-FR" sz="2400" spc="-127" dirty="0">
                <a:solidFill>
                  <a:srgbClr val="5959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 »,</a:t>
            </a:r>
            <a:endParaRPr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787638"/>
              </p:ext>
            </p:extLst>
          </p:nvPr>
        </p:nvGraphicFramePr>
        <p:xfrm>
          <a:off x="331999" y="2460986"/>
          <a:ext cx="8480001" cy="363231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560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11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28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96546">
                <a:tc>
                  <a:txBody>
                    <a:bodyPr/>
                    <a:lstStyle/>
                    <a:p>
                      <a:pPr algn="ctr"/>
                      <a:endParaRPr sz="13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260"/>
                        </a:lnSpc>
                      </a:pPr>
                      <a:r>
                        <a:rPr sz="1300" dirty="0"/>
                        <a:t>Organes </a:t>
                      </a:r>
                      <a:r>
                        <a:rPr sz="1300" spc="-65" dirty="0"/>
                        <a:t> </a:t>
                      </a:r>
                      <a:r>
                        <a:rPr sz="1300" dirty="0"/>
                        <a:t>militair</a:t>
                      </a:r>
                      <a:r>
                        <a:rPr sz="1300" spc="10" dirty="0"/>
                        <a:t>e</a:t>
                      </a:r>
                      <a:r>
                        <a:rPr sz="1300" dirty="0"/>
                        <a:t>s</a:t>
                      </a:r>
                    </a:p>
                    <a:p>
                      <a:pPr marL="43815" algn="ctr">
                        <a:lnSpc>
                          <a:spcPts val="1260"/>
                        </a:lnSpc>
                      </a:pPr>
                      <a:r>
                        <a:rPr sz="1300" dirty="0"/>
                        <a:t>ou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fondati</a:t>
                      </a:r>
                      <a:r>
                        <a:rPr sz="1300" spc="-35" dirty="0"/>
                        <a:t>o</a:t>
                      </a:r>
                      <a:r>
                        <a:rPr sz="1300" dirty="0"/>
                        <a:t>ns </a:t>
                      </a:r>
                      <a:r>
                        <a:rPr sz="1300" spc="-55" dirty="0"/>
                        <a:t> </a:t>
                      </a:r>
                      <a:r>
                        <a:rPr sz="1300" dirty="0"/>
                        <a:t>r</a:t>
                      </a:r>
                      <a:r>
                        <a:rPr sz="1300" spc="-60" dirty="0"/>
                        <a:t>e</a:t>
                      </a:r>
                      <a:r>
                        <a:rPr sz="1300" dirty="0"/>
                        <a:t>ligieuses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12090">
                        <a:lnSpc>
                          <a:spcPct val="100000"/>
                        </a:lnSpc>
                      </a:pPr>
                      <a:r>
                        <a:rPr sz="1300" dirty="0"/>
                        <a:t>Autre </a:t>
                      </a:r>
                      <a:r>
                        <a:rPr sz="1300" spc="-50" dirty="0"/>
                        <a:t> </a:t>
                      </a:r>
                      <a:r>
                        <a:rPr sz="1300" dirty="0"/>
                        <a:t>appellation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2067">
                <a:tc>
                  <a:txBody>
                    <a:bodyPr/>
                    <a:lstStyle/>
                    <a:p>
                      <a:pPr marL="184785" algn="ctr">
                        <a:lnSpc>
                          <a:spcPct val="100000"/>
                        </a:lnSpc>
                      </a:pPr>
                      <a:r>
                        <a:rPr lang="fr-FR" sz="1300" dirty="0"/>
                        <a:t>1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360" marR="43180" indent="8890">
                        <a:lnSpc>
                          <a:spcPct val="100000"/>
                        </a:lnSpc>
                      </a:pPr>
                      <a:r>
                        <a:rPr sz="1300" spc="-165" dirty="0"/>
                        <a:t>Q</a:t>
                      </a:r>
                      <a:r>
                        <a:rPr sz="1300" dirty="0"/>
                        <a:t>G </a:t>
                      </a:r>
                      <a:r>
                        <a:rPr sz="1300" spc="-70" dirty="0"/>
                        <a:t> </a:t>
                      </a:r>
                      <a:r>
                        <a:rPr sz="1300" dirty="0"/>
                        <a:t>de</a:t>
                      </a:r>
                      <a:r>
                        <a:rPr sz="1300" spc="110" dirty="0"/>
                        <a:t> </a:t>
                      </a:r>
                      <a:r>
                        <a:rPr sz="1300" dirty="0"/>
                        <a:t>l</a:t>
                      </a:r>
                      <a:r>
                        <a:rPr sz="1300" spc="-50" dirty="0"/>
                        <a:t>'</a:t>
                      </a:r>
                      <a:r>
                        <a:rPr sz="1300" dirty="0"/>
                        <a:t>execution </a:t>
                      </a:r>
                      <a:r>
                        <a:rPr sz="1300" spc="25" dirty="0"/>
                        <a:t> </a:t>
                      </a:r>
                      <a:r>
                        <a:rPr sz="1300" dirty="0"/>
                        <a:t>du </a:t>
                      </a:r>
                      <a:r>
                        <a:rPr sz="1300" spc="-114" dirty="0"/>
                        <a:t>c</a:t>
                      </a:r>
                      <a:r>
                        <a:rPr sz="1300" dirty="0"/>
                        <a:t>ommandement </a:t>
                      </a:r>
                      <a:r>
                        <a:rPr sz="1300" spc="-125" dirty="0"/>
                        <a:t> </a:t>
                      </a:r>
                      <a:r>
                        <a:rPr sz="1300" dirty="0"/>
                        <a:t>de l'Imam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515" marR="473709">
                        <a:lnSpc>
                          <a:spcPct val="101200"/>
                        </a:lnSpc>
                      </a:pPr>
                      <a:r>
                        <a:rPr sz="1300" dirty="0"/>
                        <a:t>Setad-e</a:t>
                      </a:r>
                      <a:r>
                        <a:rPr sz="1300" spc="65" dirty="0"/>
                        <a:t> </a:t>
                      </a:r>
                      <a:r>
                        <a:rPr sz="1300" dirty="0"/>
                        <a:t>Ejraii-e fu.raman-e</a:t>
                      </a:r>
                      <a:r>
                        <a:rPr sz="1300" spc="100" dirty="0"/>
                        <a:t> </a:t>
                      </a:r>
                      <a:r>
                        <a:rPr sz="1300" dirty="0"/>
                        <a:t>Emam (Eiko)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546">
                <a:tc>
                  <a:txBody>
                    <a:bodyPr/>
                    <a:lstStyle/>
                    <a:p>
                      <a:pPr marL="170815" algn="ctr">
                        <a:lnSpc>
                          <a:spcPct val="100000"/>
                        </a:lnSpc>
                      </a:pPr>
                      <a:r>
                        <a:rPr sz="1300" dirty="0"/>
                        <a:t>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35" dirty="0"/>
                        <a:t> </a:t>
                      </a:r>
                      <a:r>
                        <a:rPr sz="1300" dirty="0"/>
                        <a:t>d</a:t>
                      </a:r>
                      <a:r>
                        <a:rPr sz="1300" spc="-95" dirty="0"/>
                        <a:t>e</a:t>
                      </a:r>
                      <a:r>
                        <a:rPr sz="1300" dirty="0"/>
                        <a:t>s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desherites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ct val="100000"/>
                        </a:lnSpc>
                      </a:pPr>
                      <a:r>
                        <a:rPr sz="1300" dirty="0"/>
                        <a:t>Bonyad-e </a:t>
                      </a:r>
                      <a:r>
                        <a:rPr sz="1300" spc="25" dirty="0"/>
                        <a:t> </a:t>
                      </a:r>
                      <a:r>
                        <a:rPr sz="1300" dirty="0"/>
                        <a:t>Mostaz'afan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3546">
                <a:tc>
                  <a:txBody>
                    <a:bodyPr/>
                    <a:lstStyle/>
                    <a:p>
                      <a:pPr marL="170815" algn="ctr">
                        <a:lnSpc>
                          <a:spcPct val="100000"/>
                        </a:lnSpc>
                      </a:pPr>
                      <a:r>
                        <a:rPr sz="1300" dirty="0"/>
                        <a:t>3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360" marR="100330">
                        <a:lnSpc>
                          <a:spcPct val="102600"/>
                        </a:lnSpc>
                      </a:pPr>
                      <a:r>
                        <a:rPr sz="1300" dirty="0"/>
                        <a:t>Saint </a:t>
                      </a:r>
                      <a:r>
                        <a:rPr sz="1300" spc="-40" dirty="0"/>
                        <a:t> </a:t>
                      </a:r>
                      <a:r>
                        <a:rPr sz="1300" dirty="0"/>
                        <a:t>dom</a:t>
                      </a:r>
                      <a:r>
                        <a:rPr sz="1300" spc="55" dirty="0"/>
                        <a:t>a</a:t>
                      </a:r>
                      <a:r>
                        <a:rPr sz="1300" spc="-15" dirty="0"/>
                        <a:t>i</a:t>
                      </a:r>
                      <a:r>
                        <a:rPr sz="1300" dirty="0"/>
                        <a:t>ne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de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l'imam Reza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7625" marR="154305" indent="-9525">
                        <a:lnSpc>
                          <a:spcPct val="102600"/>
                        </a:lnSpc>
                      </a:pPr>
                      <a:r>
                        <a:rPr sz="1300" dirty="0"/>
                        <a:t>Astan </a:t>
                      </a:r>
                      <a:r>
                        <a:rPr sz="1300" spc="20" dirty="0"/>
                        <a:t> </a:t>
                      </a:r>
                      <a:r>
                        <a:rPr sz="1300" dirty="0"/>
                        <a:t>Ghods </a:t>
                      </a:r>
                      <a:r>
                        <a:rPr sz="1300" spc="-55" dirty="0"/>
                        <a:t> </a:t>
                      </a:r>
                      <a:r>
                        <a:rPr sz="1300" dirty="0"/>
                        <a:t>Razavi, province </a:t>
                      </a:r>
                      <a:r>
                        <a:rPr sz="1300" spc="5" dirty="0"/>
                        <a:t> </a:t>
                      </a:r>
                      <a:r>
                        <a:rPr sz="1300" dirty="0"/>
                        <a:t>du </a:t>
                      </a:r>
                      <a:r>
                        <a:rPr sz="1300" spc="-80" dirty="0"/>
                        <a:t> </a:t>
                      </a:r>
                      <a:r>
                        <a:rPr sz="1300" dirty="0"/>
                        <a:t>Khorasan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546">
                <a:tc>
                  <a:txBody>
                    <a:bodyPr/>
                    <a:lstStyle/>
                    <a:p>
                      <a:pPr marL="161925" algn="ctr">
                        <a:lnSpc>
                          <a:spcPct val="100000"/>
                        </a:lnSpc>
                      </a:pPr>
                      <a:r>
                        <a:rPr sz="1300" dirty="0"/>
                        <a:t>4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20" dirty="0"/>
                        <a:t> </a:t>
                      </a:r>
                      <a:r>
                        <a:rPr sz="1300" dirty="0"/>
                        <a:t>d</a:t>
                      </a:r>
                      <a:r>
                        <a:rPr sz="1300" spc="-90" dirty="0"/>
                        <a:t>e</a:t>
                      </a:r>
                      <a:r>
                        <a:rPr sz="1300" dirty="0"/>
                        <a:t>s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martyrs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2364">
                <a:tc>
                  <a:txBody>
                    <a:bodyPr/>
                    <a:lstStyle/>
                    <a:p>
                      <a:pPr marL="170815" algn="ctr">
                        <a:lnSpc>
                          <a:spcPct val="100000"/>
                        </a:lnSpc>
                      </a:pPr>
                      <a:r>
                        <a:rPr sz="1300" dirty="0"/>
                        <a:t>5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</a:pPr>
                      <a:r>
                        <a:rPr sz="1300" dirty="0"/>
                        <a:t>Comite 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de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l</a:t>
                      </a:r>
                      <a:r>
                        <a:rPr sz="1300" spc="-45" dirty="0"/>
                        <a:t>'</a:t>
                      </a:r>
                      <a:r>
                        <a:rPr sz="1300" dirty="0"/>
                        <a:t>assistance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9006">
                <a:tc>
                  <a:txBody>
                    <a:bodyPr/>
                    <a:lstStyle/>
                    <a:p>
                      <a:pPr marL="161925" algn="ctr">
                        <a:lnSpc>
                          <a:spcPct val="100000"/>
                        </a:lnSpc>
                      </a:pPr>
                      <a:r>
                        <a:rPr sz="1300" dirty="0"/>
                        <a:t>6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-5" dirty="0"/>
                        <a:t> </a:t>
                      </a:r>
                      <a:r>
                        <a:rPr sz="1300" spc="-110" dirty="0"/>
                        <a:t>c</a:t>
                      </a:r>
                      <a:r>
                        <a:rPr sz="1300" dirty="0"/>
                        <a:t>ooperative </a:t>
                      </a:r>
                      <a:r>
                        <a:rPr sz="1300" spc="-85" dirty="0"/>
                        <a:t> </a:t>
                      </a:r>
                      <a:r>
                        <a:rPr sz="1300" dirty="0"/>
                        <a:t>du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marL="52069" algn="l"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6409">
                <a:tc>
                  <a:txBody>
                    <a:bodyPr/>
                    <a:lstStyle/>
                    <a:p>
                      <a:pPr algn="ctr"/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7470" marR="131445" indent="4445">
                        <a:lnSpc>
                          <a:spcPct val="100000"/>
                        </a:lnSpc>
                      </a:pPr>
                      <a:r>
                        <a:rPr sz="1300" dirty="0"/>
                        <a:t>Corps </a:t>
                      </a:r>
                      <a:r>
                        <a:rPr sz="1300" spc="-95" dirty="0"/>
                        <a:t> </a:t>
                      </a:r>
                      <a:r>
                        <a:rPr sz="1300" dirty="0"/>
                        <a:t>des </a:t>
                      </a:r>
                      <a:r>
                        <a:rPr sz="1300" spc="-105" dirty="0"/>
                        <a:t> </a:t>
                      </a:r>
                      <a:r>
                        <a:rPr sz="1300" dirty="0"/>
                        <a:t>gardiens </a:t>
                      </a:r>
                      <a:r>
                        <a:rPr sz="1300" spc="-55" dirty="0"/>
                        <a:t> </a:t>
                      </a:r>
                      <a:r>
                        <a:rPr sz="1300" dirty="0"/>
                        <a:t>de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la revolution </a:t>
                      </a:r>
                      <a:r>
                        <a:rPr sz="1300" spc="70" dirty="0"/>
                        <a:t> </a:t>
                      </a:r>
                      <a:r>
                        <a:rPr sz="1300" dirty="0"/>
                        <a:t>i</a:t>
                      </a:r>
                      <a:r>
                        <a:rPr sz="1300" spc="-20" dirty="0"/>
                        <a:t>s</a:t>
                      </a:r>
                      <a:r>
                        <a:rPr sz="1300" spc="-55" dirty="0"/>
                        <a:t>l</a:t>
                      </a:r>
                      <a:r>
                        <a:rPr sz="1300" dirty="0"/>
                        <a:t>amique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2069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/>
                        <a:t>IRGC</a:t>
                      </a:r>
                      <a:endParaRPr lang="fr-FR"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75280">
                <a:tc>
                  <a:txBody>
                    <a:bodyPr/>
                    <a:lstStyle/>
                    <a:p>
                      <a:pPr marL="156845" algn="ctr">
                        <a:lnSpc>
                          <a:spcPct val="100000"/>
                        </a:lnSpc>
                      </a:pPr>
                      <a:r>
                        <a:rPr sz="1300" dirty="0"/>
                        <a:t>7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300" spc="-210" dirty="0"/>
                        <a:t>Q</a:t>
                      </a:r>
                      <a:r>
                        <a:rPr sz="1300" dirty="0"/>
                        <a:t>G </a:t>
                      </a:r>
                      <a:r>
                        <a:rPr sz="1300" spc="-105" dirty="0"/>
                        <a:t> </a:t>
                      </a:r>
                      <a:r>
                        <a:rPr sz="1300" dirty="0"/>
                        <a:t>«</a:t>
                      </a:r>
                      <a:r>
                        <a:rPr sz="1300" spc="-70" dirty="0"/>
                        <a:t> </a:t>
                      </a:r>
                      <a:r>
                        <a:rPr sz="1300" dirty="0" err="1"/>
                        <a:t>Kha</a:t>
                      </a:r>
                      <a:r>
                        <a:rPr sz="1300" spc="-50" dirty="0" err="1"/>
                        <a:t>t</a:t>
                      </a:r>
                      <a:r>
                        <a:rPr sz="1300" dirty="0" err="1"/>
                        <a:t>em-ol-anbya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180" marR="116205" indent="8890" algn="just">
                        <a:lnSpc>
                          <a:spcPct val="101200"/>
                        </a:lnSpc>
                      </a:pPr>
                      <a:r>
                        <a:rPr sz="1300" dirty="0"/>
                        <a:t>[prophete</a:t>
                      </a:r>
                      <a:r>
                        <a:rPr sz="1300" spc="-100" dirty="0"/>
                        <a:t> </a:t>
                      </a:r>
                      <a:r>
                        <a:rPr sz="1300" dirty="0"/>
                        <a:t>Mohamm</a:t>
                      </a:r>
                      <a:r>
                        <a:rPr sz="1300" spc="-5" dirty="0"/>
                        <a:t>a</a:t>
                      </a:r>
                      <a:r>
                        <a:rPr sz="1300" dirty="0"/>
                        <a:t>d] du </a:t>
                      </a:r>
                      <a:r>
                        <a:rPr sz="1300" spc="-110" dirty="0"/>
                        <a:t> </a:t>
                      </a:r>
                      <a:r>
                        <a:rPr sz="1300" dirty="0"/>
                        <a:t>Corps </a:t>
                      </a:r>
                      <a:r>
                        <a:rPr sz="1300" spc="-130" dirty="0"/>
                        <a:t> </a:t>
                      </a:r>
                      <a:r>
                        <a:rPr sz="1300" dirty="0"/>
                        <a:t>des</a:t>
                      </a:r>
                      <a:r>
                        <a:rPr sz="1300" spc="125" dirty="0"/>
                        <a:t> </a:t>
                      </a:r>
                      <a:r>
                        <a:rPr sz="1300" dirty="0"/>
                        <a:t>gardiens (IRGC)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021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>
            <a:extLst>
              <a:ext uri="{FF2B5EF4-FFF2-40B4-BE49-F238E27FC236}">
                <a16:creationId xmlns:a16="http://schemas.microsoft.com/office/drawing/2014/main" xmlns="" id="{98B863DE-4E49-4578-A5D7-08C934D10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882773"/>
              </p:ext>
            </p:extLst>
          </p:nvPr>
        </p:nvGraphicFramePr>
        <p:xfrm>
          <a:off x="271500" y="589163"/>
          <a:ext cx="8601006" cy="285376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864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611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579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54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9467">
                <a:tc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880" algn="l">
                        <a:lnSpc>
                          <a:spcPts val="1240"/>
                        </a:lnSpc>
                      </a:pPr>
                      <a:r>
                        <a:rPr sz="1300" dirty="0"/>
                        <a:t>Organes </a:t>
                      </a:r>
                      <a:r>
                        <a:rPr sz="1300" spc="-100" dirty="0"/>
                        <a:t> </a:t>
                      </a:r>
                      <a:r>
                        <a:rPr sz="1300" dirty="0"/>
                        <a:t>militaires</a:t>
                      </a:r>
                    </a:p>
                    <a:p>
                      <a:pPr marL="46355" algn="l">
                        <a:lnSpc>
                          <a:spcPts val="1240"/>
                        </a:lnSpc>
                      </a:pPr>
                      <a:r>
                        <a:rPr sz="1300" dirty="0"/>
                        <a:t>ou</a:t>
                      </a:r>
                      <a:r>
                        <a:rPr sz="1300" spc="110" dirty="0"/>
                        <a:t> </a:t>
                      </a:r>
                      <a:r>
                        <a:rPr sz="1300" dirty="0"/>
                        <a:t>fondations </a:t>
                      </a:r>
                      <a:r>
                        <a:rPr sz="1300" spc="-55" dirty="0"/>
                        <a:t> </a:t>
                      </a:r>
                      <a:r>
                        <a:rPr sz="1300" dirty="0"/>
                        <a:t>religieuses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85725" indent="0">
                        <a:lnSpc>
                          <a:spcPct val="100000"/>
                        </a:lnSpc>
                        <a:tabLst>
                          <a:tab pos="85725" algn="l"/>
                        </a:tabLst>
                      </a:pPr>
                      <a:r>
                        <a:rPr sz="1300" dirty="0"/>
                        <a:t>Autre </a:t>
                      </a:r>
                      <a:r>
                        <a:rPr sz="1300" spc="-65" dirty="0"/>
                        <a:t> </a:t>
                      </a:r>
                      <a:r>
                        <a:rPr sz="1300" dirty="0"/>
                        <a:t>appellat</a:t>
                      </a:r>
                      <a:r>
                        <a:rPr sz="1300" spc="20" dirty="0"/>
                        <a:t>i</a:t>
                      </a:r>
                      <a:r>
                        <a:rPr sz="1300" dirty="0"/>
                        <a:t>on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6721"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1300" dirty="0"/>
                        <a:t>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0" marR="79375">
                        <a:lnSpc>
                          <a:spcPct val="10000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5" dirty="0"/>
                        <a:t> </a:t>
                      </a:r>
                      <a:r>
                        <a:rPr sz="1300" dirty="0"/>
                        <a:t>cooperative </a:t>
                      </a:r>
                      <a:r>
                        <a:rPr sz="1300" spc="-65" dirty="0"/>
                        <a:t> </a:t>
                      </a:r>
                      <a:r>
                        <a:rPr sz="1300" dirty="0"/>
                        <a:t>de Bassidj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64769" marR="113664" indent="-5080">
                        <a:lnSpc>
                          <a:spcPct val="102600"/>
                        </a:lnSpc>
                      </a:pPr>
                      <a:r>
                        <a:rPr sz="1300" dirty="0"/>
                        <a:t>Armee</a:t>
                      </a:r>
                      <a:r>
                        <a:rPr sz="1300" spc="125" dirty="0"/>
                        <a:t> </a:t>
                      </a:r>
                      <a:r>
                        <a:rPr sz="1300" dirty="0"/>
                        <a:t>de</a:t>
                      </a:r>
                      <a:r>
                        <a:rPr sz="1300" spc="75" dirty="0"/>
                        <a:t> </a:t>
                      </a:r>
                      <a:r>
                        <a:rPr sz="1300" dirty="0"/>
                        <a:t>mobilisation populaire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1211">
                <a:tc>
                  <a:txBody>
                    <a:bodyPr/>
                    <a:lstStyle/>
                    <a:p>
                      <a:pPr marL="184785">
                        <a:lnSpc>
                          <a:spcPct val="100000"/>
                        </a:lnSpc>
                      </a:pPr>
                      <a:r>
                        <a:rPr sz="1300" dirty="0"/>
                        <a:t>9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3820">
                        <a:lnSpc>
                          <a:spcPts val="1260"/>
                        </a:lnSpc>
                      </a:pPr>
                      <a:r>
                        <a:rPr sz="1300" dirty="0"/>
                        <a:t>Societe 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d'investissement</a:t>
                      </a:r>
                    </a:p>
                    <a:p>
                      <a:pPr marL="83820">
                        <a:lnSpc>
                          <a:spcPts val="1260"/>
                        </a:lnSpc>
                      </a:pPr>
                      <a:r>
                        <a:rPr sz="1300" dirty="0"/>
                        <a:t>«</a:t>
                      </a:r>
                      <a:r>
                        <a:rPr sz="1300" spc="10" dirty="0"/>
                        <a:t> </a:t>
                      </a:r>
                      <a:r>
                        <a:rPr sz="1300" dirty="0"/>
                        <a:t>Gh</a:t>
                      </a:r>
                      <a:r>
                        <a:rPr sz="1300" spc="-75" dirty="0"/>
                        <a:t>a</a:t>
                      </a:r>
                      <a:r>
                        <a:rPr sz="1300" dirty="0"/>
                        <a:t>dir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»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60325" marR="228600" indent="-5080">
                        <a:lnSpc>
                          <a:spcPct val="102600"/>
                        </a:lnSpc>
                      </a:pPr>
                      <a:r>
                        <a:rPr sz="1300" dirty="0"/>
                        <a:t>Affiliee </a:t>
                      </a:r>
                      <a:r>
                        <a:rPr sz="1300" spc="-30" dirty="0"/>
                        <a:t> </a:t>
                      </a:r>
                      <a:r>
                        <a:rPr sz="1300" dirty="0"/>
                        <a:t>au </a:t>
                      </a:r>
                      <a:r>
                        <a:rPr sz="1300" spc="-85" dirty="0"/>
                        <a:t> </a:t>
                      </a:r>
                      <a:r>
                        <a:rPr sz="1300" dirty="0"/>
                        <a:t>ministere de</a:t>
                      </a:r>
                      <a:r>
                        <a:rPr sz="1300" spc="114" dirty="0"/>
                        <a:t> </a:t>
                      </a:r>
                      <a:r>
                        <a:rPr sz="1300" dirty="0"/>
                        <a:t>la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Defense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8789"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300" dirty="0"/>
                        <a:t>10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 marR="66040" indent="8890">
                        <a:lnSpc>
                          <a:spcPct val="100000"/>
                        </a:lnSpc>
                      </a:pPr>
                      <a:r>
                        <a:rPr sz="1300" dirty="0"/>
                        <a:t>Organisation</a:t>
                      </a:r>
                      <a:r>
                        <a:rPr sz="1300" spc="100" dirty="0"/>
                        <a:t> </a:t>
                      </a:r>
                      <a:r>
                        <a:rPr sz="1300" dirty="0"/>
                        <a:t>de</a:t>
                      </a:r>
                      <a:r>
                        <a:rPr sz="1300" spc="40" dirty="0"/>
                        <a:t> </a:t>
                      </a:r>
                      <a:r>
                        <a:rPr sz="1300" dirty="0"/>
                        <a:t>la</a:t>
                      </a:r>
                      <a:r>
                        <a:rPr sz="1300" spc="-35" dirty="0"/>
                        <a:t> </a:t>
                      </a:r>
                      <a:r>
                        <a:rPr sz="1300" dirty="0"/>
                        <a:t>securite sociale </a:t>
                      </a:r>
                      <a:r>
                        <a:rPr sz="1300" spc="-45" dirty="0"/>
                        <a:t> </a:t>
                      </a:r>
                      <a:r>
                        <a:rPr sz="1300" dirty="0"/>
                        <a:t>des </a:t>
                      </a:r>
                      <a:r>
                        <a:rPr sz="1300" spc="-100" dirty="0"/>
                        <a:t> </a:t>
                      </a:r>
                      <a:r>
                        <a:rPr sz="1300" dirty="0"/>
                        <a:t>forces </a:t>
                      </a:r>
                      <a:r>
                        <a:rPr sz="1300" spc="-90" dirty="0"/>
                        <a:t> </a:t>
                      </a:r>
                      <a:r>
                        <a:rPr sz="1300" dirty="0"/>
                        <a:t>armees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300" dirty="0"/>
                        <a:t>S</a:t>
                      </a:r>
                      <a:r>
                        <a:rPr sz="1300" spc="-15" dirty="0"/>
                        <a:t>a</a:t>
                      </a:r>
                      <a:r>
                        <a:rPr sz="1300" dirty="0"/>
                        <a:t>ta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345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</a:pPr>
                      <a:r>
                        <a:rPr sz="1300" dirty="0"/>
                        <a:t>11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ct val="100000"/>
                        </a:lnSpc>
                      </a:pPr>
                      <a:r>
                        <a:rPr sz="1300" spc="-165" dirty="0"/>
                        <a:t>Q</a:t>
                      </a:r>
                      <a:r>
                        <a:rPr lang="fr-FR" sz="1300" spc="-165" dirty="0"/>
                        <a:t> </a:t>
                      </a:r>
                      <a:r>
                        <a:rPr sz="1300" dirty="0"/>
                        <a:t>G </a:t>
                      </a:r>
                      <a:r>
                        <a:rPr sz="1300" spc="-70" dirty="0"/>
                        <a:t> </a:t>
                      </a:r>
                      <a:r>
                        <a:rPr sz="1300" dirty="0"/>
                        <a:t>«</a:t>
                      </a:r>
                      <a:r>
                        <a:rPr sz="1300" spc="40" dirty="0"/>
                        <a:t> </a:t>
                      </a:r>
                      <a:r>
                        <a:rPr sz="1300" dirty="0"/>
                        <a:t>Khata</a:t>
                      </a:r>
                      <a:r>
                        <a:rPr sz="1300" spc="60" dirty="0"/>
                        <a:t>m</a:t>
                      </a:r>
                      <a:r>
                        <a:rPr sz="1300" spc="-65" dirty="0"/>
                        <a:t>-</a:t>
                      </a:r>
                      <a:r>
                        <a:rPr sz="1300" dirty="0"/>
                        <a:t>ol-Ossia</a:t>
                      </a:r>
                      <a:r>
                        <a:rPr sz="1300" spc="15" dirty="0"/>
                        <a:t> </a:t>
                      </a:r>
                      <a:r>
                        <a:rPr sz="1300" dirty="0"/>
                        <a:t>»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" marR="75565" indent="-9525">
                        <a:lnSpc>
                          <a:spcPct val="100000"/>
                        </a:lnSpc>
                      </a:pPr>
                      <a:r>
                        <a:rPr sz="1300" dirty="0"/>
                        <a:t>Affllie </a:t>
                      </a:r>
                      <a:r>
                        <a:rPr sz="1300" spc="-50" dirty="0"/>
                        <a:t> </a:t>
                      </a:r>
                      <a:r>
                        <a:rPr sz="1300" dirty="0"/>
                        <a:t>au </a:t>
                      </a:r>
                      <a:r>
                        <a:rPr sz="1300" spc="-50" dirty="0"/>
                        <a:t> </a:t>
                      </a:r>
                      <a:r>
                        <a:rPr sz="1300" dirty="0"/>
                        <a:t>ministere de</a:t>
                      </a:r>
                      <a:r>
                        <a:rPr sz="1300" spc="114" dirty="0"/>
                        <a:t> </a:t>
                      </a:r>
                      <a:r>
                        <a:rPr sz="1300" dirty="0"/>
                        <a:t>la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Defense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4313"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</a:pPr>
                      <a:r>
                        <a:rPr sz="1300" spc="-250" dirty="0"/>
                        <a:t>1</a:t>
                      </a:r>
                      <a:r>
                        <a:rPr sz="1300" dirty="0"/>
                        <a:t>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 marR="93980" indent="4445">
                        <a:lnSpc>
                          <a:spcPct val="10000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50" dirty="0"/>
                        <a:t> </a:t>
                      </a:r>
                      <a:r>
                        <a:rPr sz="1300" dirty="0"/>
                        <a:t>cooperative </a:t>
                      </a:r>
                      <a:r>
                        <a:rPr sz="1300" spc="-65" dirty="0"/>
                        <a:t> </a:t>
                      </a:r>
                      <a:r>
                        <a:rPr sz="1300" dirty="0"/>
                        <a:t>de I</a:t>
                      </a:r>
                      <a:r>
                        <a:rPr sz="1300" spc="45" dirty="0"/>
                        <a:t>'</a:t>
                      </a:r>
                      <a:r>
                        <a:rPr sz="1300" dirty="0"/>
                        <a:t>etat-major </a:t>
                      </a:r>
                      <a:r>
                        <a:rPr sz="1300" spc="-35" dirty="0"/>
                        <a:t> </a:t>
                      </a:r>
                      <a:r>
                        <a:rPr sz="1300" dirty="0"/>
                        <a:t>des </a:t>
                      </a:r>
                      <a:r>
                        <a:rPr sz="1300" spc="-105" dirty="0"/>
                        <a:t> </a:t>
                      </a:r>
                      <a:r>
                        <a:rPr sz="1300" dirty="0"/>
                        <a:t>armees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244">
                <a:tc>
                  <a:txBody>
                    <a:bodyPr/>
                    <a:lstStyle/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300" dirty="0"/>
                        <a:t>13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 marR="85090">
                        <a:lnSpc>
                          <a:spcPts val="1220"/>
                        </a:lnSpc>
                      </a:pPr>
                      <a:r>
                        <a:rPr sz="1300" dirty="0"/>
                        <a:t>Fondation </a:t>
                      </a:r>
                      <a:r>
                        <a:rPr sz="1300" spc="-60" dirty="0"/>
                        <a:t> </a:t>
                      </a:r>
                      <a:r>
                        <a:rPr sz="1300" dirty="0"/>
                        <a:t>cooperative</a:t>
                      </a:r>
                      <a:r>
                        <a:rPr sz="1300" spc="90" dirty="0"/>
                        <a:t> </a:t>
                      </a:r>
                      <a:r>
                        <a:rPr sz="1300" dirty="0"/>
                        <a:t>des forces </a:t>
                      </a:r>
                      <a:r>
                        <a:rPr sz="1300" spc="-75" dirty="0"/>
                        <a:t> </a:t>
                      </a:r>
                      <a:r>
                        <a:rPr sz="1300" dirty="0"/>
                        <a:t>de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l</a:t>
                      </a:r>
                      <a:r>
                        <a:rPr sz="1300" spc="-90" dirty="0"/>
                        <a:t>'</a:t>
                      </a:r>
                      <a:r>
                        <a:rPr sz="1300" dirty="0"/>
                        <a:t>ordre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</a:pPr>
                      <a:r>
                        <a:rPr sz="1300" dirty="0"/>
                        <a:t>Naja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5672">
                <a:tc>
                  <a:txBody>
                    <a:bodyPr/>
                    <a:lstStyle/>
                    <a:p>
                      <a:pPr marL="125095">
                        <a:lnSpc>
                          <a:spcPct val="100000"/>
                        </a:lnSpc>
                      </a:pPr>
                      <a:r>
                        <a:rPr sz="1300" spc="-240" dirty="0"/>
                        <a:t>1</a:t>
                      </a:r>
                      <a:r>
                        <a:rPr sz="1300" dirty="0"/>
                        <a:t>4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069" marR="113664">
                        <a:lnSpc>
                          <a:spcPts val="1260"/>
                        </a:lnSpc>
                      </a:pPr>
                      <a:r>
                        <a:rPr sz="1300" dirty="0"/>
                        <a:t>La </a:t>
                      </a:r>
                      <a:r>
                        <a:rPr sz="1300" spc="-145" dirty="0"/>
                        <a:t> </a:t>
                      </a:r>
                      <a:r>
                        <a:rPr sz="1300" dirty="0"/>
                        <a:t>Fondation </a:t>
                      </a:r>
                      <a:r>
                        <a:rPr sz="1300" spc="5" dirty="0"/>
                        <a:t> </a:t>
                      </a:r>
                      <a:r>
                        <a:rPr sz="1300" dirty="0"/>
                        <a:t>cooperative de</a:t>
                      </a:r>
                      <a:r>
                        <a:rPr sz="1300" spc="114" dirty="0"/>
                        <a:t> </a:t>
                      </a:r>
                      <a:r>
                        <a:rPr sz="1300" dirty="0"/>
                        <a:t>l</a:t>
                      </a:r>
                      <a:r>
                        <a:rPr sz="1300" spc="-140" dirty="0"/>
                        <a:t>'</a:t>
                      </a:r>
                      <a:r>
                        <a:rPr sz="1300" dirty="0"/>
                        <a:t>armee </a:t>
                      </a:r>
                      <a:r>
                        <a:rPr sz="1300" spc="-110" dirty="0"/>
                        <a:t> </a:t>
                      </a:r>
                      <a:r>
                        <a:rPr sz="1300" dirty="0"/>
                        <a:t>de </a:t>
                      </a:r>
                      <a:r>
                        <a:rPr sz="1300" spc="-114" dirty="0"/>
                        <a:t> </a:t>
                      </a:r>
                      <a:r>
                        <a:rPr sz="1300" dirty="0"/>
                        <a:t>terre</a:t>
                      </a: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210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823AC064-BC96-4F32-8AE1-B2FD387548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7E7C77BC-7138-40B1-A15B-20F57A49462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05" y="307731"/>
            <a:ext cx="6607664" cy="399763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653" y="475663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Avec l'augmentation de la pente rapide (au cours des six derniers mois), le prix du dollar, a atteint environ 30 pour cent de plus.</a:t>
            </a:r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xmlns="" id="{766DEFF3-9E04-4CD1-A75C-781646F0C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521" y="5815698"/>
            <a:ext cx="6858000" cy="4200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buNone/>
            </a:pPr>
            <a:r>
              <a:rPr lang="en-US" sz="3600" b="1" kern="1200" dirty="0" err="1">
                <a:solidFill>
                  <a:srgbClr val="BF821B"/>
                </a:solidFill>
                <a:latin typeface="+mn-lt"/>
                <a:ea typeface="+mn-ea"/>
                <a:cs typeface="+mn-cs"/>
              </a:rPr>
              <a:t>Taux</a:t>
            </a:r>
            <a:r>
              <a:rPr lang="en-US" sz="3600" b="1" kern="1200" dirty="0">
                <a:solidFill>
                  <a:srgbClr val="BF821B"/>
                </a:solidFill>
                <a:latin typeface="+mn-lt"/>
                <a:ea typeface="+mn-ea"/>
                <a:cs typeface="+mn-cs"/>
              </a:rPr>
              <a:t> de change</a:t>
            </a:r>
            <a:endParaRPr lang="en-US" sz="3600" kern="1200" dirty="0">
              <a:solidFill>
                <a:srgbClr val="BF821B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522430"/>
            <a:ext cx="3086100" cy="3474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>
                <a:solidFill>
                  <a:srgbClr val="898989"/>
                </a:solidFill>
              </a:rPr>
              <a:t>Dr. Majid Golpour 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522430"/>
            <a:ext cx="2057400" cy="3474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87E5DF8-1458-449B-9BA7-3BFF67800105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7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65C9B8F0-FF66-4C15-BD05-E86B8733184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72277" y="5367908"/>
            <a:ext cx="257172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E4505C23-674B-4195-81D6-0C127FEAE3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67908"/>
            <a:ext cx="6870771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5529884"/>
            <a:ext cx="5789535" cy="1096331"/>
          </a:xfrm>
        </p:spPr>
        <p:txBody>
          <a:bodyPr>
            <a:normAutofit/>
          </a:bodyPr>
          <a:lstStyle/>
          <a:p>
            <a:r>
              <a:rPr lang="fr-FR" sz="3400" b="1">
                <a:ea typeface="Calibri"/>
                <a:cs typeface="Calibri"/>
              </a:rPr>
              <a:t>L’Ultime facteur de l’escalade de la crise au sommet du pouvoir</a:t>
            </a:r>
            <a:endParaRPr lang="fr-FR" sz="3400"/>
          </a:p>
        </p:txBody>
      </p:sp>
      <p:graphicFrame>
        <p:nvGraphicFramePr>
          <p:cNvPr id="16" name="Espace réservé du contenu 2">
            <a:extLst>
              <a:ext uri="{FF2B5EF4-FFF2-40B4-BE49-F238E27FC236}">
                <a16:creationId xmlns:a16="http://schemas.microsoft.com/office/drawing/2014/main" xmlns="" id="{6F3D7AAE-26F3-454A-B666-BDB7339817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371236"/>
              </p:ext>
            </p:extLst>
          </p:nvPr>
        </p:nvGraphicFramePr>
        <p:xfrm>
          <a:off x="628650" y="643467"/>
          <a:ext cx="7886700" cy="4080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4425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19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6733974"/>
              </p:ext>
            </p:extLst>
          </p:nvPr>
        </p:nvGraphicFramePr>
        <p:xfrm>
          <a:off x="669056" y="692696"/>
          <a:ext cx="7805889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935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65" y="1335410"/>
            <a:ext cx="6552729" cy="475788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50489" y="72008"/>
            <a:ext cx="8571095" cy="1052736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complexity of the JCPOA implementation</a:t>
            </a:r>
            <a:r>
              <a:rPr 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dirty="0">
                <a:solidFill>
                  <a:srgbClr val="002060"/>
                </a:solidFill>
                <a:effectLst/>
              </a:rPr>
              <a:t>Joint action plan:  5+1 and Iran</a:t>
            </a:r>
          </a:p>
        </p:txBody>
      </p:sp>
      <p:sp>
        <p:nvSpPr>
          <p:cNvPr id="3" name="Rectangle 2"/>
          <p:cNvSpPr/>
          <p:nvPr/>
        </p:nvSpPr>
        <p:spPr>
          <a:xfrm>
            <a:off x="1115616" y="6242460"/>
            <a:ext cx="6912768" cy="599898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pPr algn="ctr"/>
            <a:r>
              <a:rPr lang="fr-FR" sz="1100" dirty="0">
                <a:solidFill>
                  <a:prstClr val="black"/>
                </a:solidFill>
                <a:hlinkClick r:id="rId3"/>
              </a:rPr>
              <a:t>https://www.treasury.gov/resource-center/sanctions/OFAC-Enforcement/Pages/jcpoa_implementation.aspx</a:t>
            </a:r>
            <a:r>
              <a:rPr lang="fr-FR" sz="1100" dirty="0">
                <a:solidFill>
                  <a:prstClr val="black"/>
                </a:solidFill>
              </a:rPr>
              <a:t/>
            </a:r>
            <a:br>
              <a:rPr lang="fr-FR" sz="1100" dirty="0">
                <a:solidFill>
                  <a:prstClr val="black"/>
                </a:solidFill>
              </a:rPr>
            </a:br>
            <a:r>
              <a:rPr lang="fr-FR" sz="1100" dirty="0">
                <a:solidFill>
                  <a:prstClr val="black"/>
                </a:solidFill>
                <a:hlinkClick r:id="rId4"/>
              </a:rPr>
              <a:t>https://eeas.europa.eu/statements-eeas/docs/iran_agreement/annex_5_implementation_ plan_en.pdf</a:t>
            </a:r>
            <a:r>
              <a:rPr lang="fr-FR" sz="1100" dirty="0">
                <a:solidFill>
                  <a:prstClr val="black"/>
                </a:solidFill>
              </a:rPr>
              <a:t> </a:t>
            </a:r>
            <a:r>
              <a:rPr lang="fr-FR" sz="1100" dirty="0">
                <a:solidFill>
                  <a:prstClr val="black"/>
                </a:solidFill>
                <a:hlinkClick r:id="rId5"/>
              </a:rPr>
              <a:t>http://jcpoatimeline.csis.org/</a:t>
            </a:r>
            <a:r>
              <a:rPr lang="fr-FR" sz="1100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83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b="1" dirty="0" smtClean="0"/>
              <a:t>L’Iran en transition : </a:t>
            </a:r>
            <a:r>
              <a:rPr lang="fr-FR" sz="3000" b="1" dirty="0">
                <a:solidFill>
                  <a:prstClr val="black"/>
                </a:solidFill>
              </a:rPr>
              <a:t>défis et enjeux politiques: </a:t>
            </a:r>
            <a:r>
              <a:rPr lang="fr-FR" b="1" dirty="0" smtClean="0"/>
              <a:t>L’heure des Choix</a:t>
            </a:r>
            <a:endParaRPr lang="fr-FR" b="1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956" y="2290167"/>
            <a:ext cx="2986088" cy="292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003331" y="5384016"/>
            <a:ext cx="4665013" cy="707620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pPr algn="ctr" defTabSz="911560"/>
            <a:r>
              <a:rPr lang="fr-FR" sz="2000" dirty="0">
                <a:solidFill>
                  <a:prstClr val="black"/>
                </a:solidFill>
              </a:rPr>
              <a:t>       Changements pacifiques et non-   violent : vers un nouveau leadership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11669" y="3111141"/>
            <a:ext cx="2791662" cy="2862055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pPr defTabSz="911560"/>
            <a:r>
              <a:rPr lang="fr-FR" sz="2000" dirty="0">
                <a:solidFill>
                  <a:prstClr val="black"/>
                </a:solidFill>
              </a:rPr>
              <a:t>Le déclin institutionnel et structurel</a:t>
            </a:r>
          </a:p>
          <a:p>
            <a:pPr defTabSz="911560"/>
            <a:endParaRPr lang="fr-FR" sz="2000" dirty="0">
              <a:solidFill>
                <a:prstClr val="black"/>
              </a:solidFill>
            </a:endParaRPr>
          </a:p>
          <a:p>
            <a:pPr defTabSz="911560"/>
            <a:r>
              <a:rPr lang="fr-FR" sz="2000" dirty="0">
                <a:solidFill>
                  <a:prstClr val="black"/>
                </a:solidFill>
              </a:rPr>
              <a:t>Crise de succession, la fin du </a:t>
            </a:r>
            <a:r>
              <a:rPr lang="fr-FR" sz="2000" dirty="0" err="1">
                <a:solidFill>
                  <a:prstClr val="black"/>
                </a:solidFill>
              </a:rPr>
              <a:t>Velayat</a:t>
            </a:r>
            <a:r>
              <a:rPr lang="fr-FR" sz="2000" dirty="0">
                <a:solidFill>
                  <a:prstClr val="black"/>
                </a:solidFill>
              </a:rPr>
              <a:t> </a:t>
            </a:r>
            <a:r>
              <a:rPr lang="fr-FR" sz="2000" dirty="0" err="1">
                <a:solidFill>
                  <a:prstClr val="black"/>
                </a:solidFill>
              </a:rPr>
              <a:t>Faqih</a:t>
            </a:r>
            <a:r>
              <a:rPr lang="fr-FR" sz="2000" dirty="0">
                <a:solidFill>
                  <a:prstClr val="black"/>
                </a:solidFill>
              </a:rPr>
              <a:t>?</a:t>
            </a:r>
          </a:p>
          <a:p>
            <a:pPr defTabSz="911560"/>
            <a:endParaRPr lang="fr-FR" sz="2000" dirty="0">
              <a:solidFill>
                <a:prstClr val="black"/>
              </a:solidFill>
            </a:endParaRPr>
          </a:p>
          <a:p>
            <a:pPr defTabSz="911560"/>
            <a:r>
              <a:rPr lang="fr-FR" sz="2000" dirty="0">
                <a:solidFill>
                  <a:prstClr val="black"/>
                </a:solidFill>
              </a:rPr>
              <a:t>Accords politiques entre radicaux et réformateurs</a:t>
            </a:r>
          </a:p>
          <a:p>
            <a:pPr defTabSz="911560"/>
            <a:endParaRPr lang="fr-FR" sz="2000" dirty="0">
              <a:solidFill>
                <a:prstClr val="black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51344" y="3258075"/>
            <a:ext cx="3071392" cy="1323173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defTabSz="911560"/>
            <a:r>
              <a:rPr lang="fr-FR" sz="2000" dirty="0">
                <a:solidFill>
                  <a:prstClr val="black"/>
                </a:solidFill>
              </a:rPr>
              <a:t>Intervention militaire ciblée</a:t>
            </a:r>
          </a:p>
          <a:p>
            <a:pPr defTabSz="911560"/>
            <a:endParaRPr lang="fr-FR" sz="2000" dirty="0">
              <a:solidFill>
                <a:prstClr val="black"/>
              </a:solidFill>
            </a:endParaRPr>
          </a:p>
          <a:p>
            <a:pPr defTabSz="911560"/>
            <a:r>
              <a:rPr lang="fr-FR" sz="2000" dirty="0">
                <a:solidFill>
                  <a:prstClr val="black"/>
                </a:solidFill>
              </a:rPr>
              <a:t>Coup d’état militaire</a:t>
            </a:r>
          </a:p>
          <a:p>
            <a:pPr defTabSz="911560"/>
            <a:endParaRPr lang="fr-FR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42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700" dirty="0"/>
              <a:t>Le processus de désignation du troisième guide suprême remis en question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167" y="1600239"/>
            <a:ext cx="71556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660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A2C07DA6-0F39-4419-918A-C2BEEA0094D1}"/>
              </a:ext>
            </a:extLst>
          </p:cNvPr>
          <p:cNvSpPr txBox="1"/>
          <p:nvPr/>
        </p:nvSpPr>
        <p:spPr>
          <a:xfrm>
            <a:off x="1228918" y="400725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La composition idéologique du régime de la R.I.I : </a:t>
            </a:r>
            <a:b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</a:b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un système politique producteur d’illusions</a:t>
            </a:r>
          </a:p>
        </p:txBody>
      </p:sp>
      <p:cxnSp>
        <p:nvCxnSpPr>
          <p:cNvPr id="27" name="Connecteur : en angle 26">
            <a:extLst>
              <a:ext uri="{FF2B5EF4-FFF2-40B4-BE49-F238E27FC236}">
                <a16:creationId xmlns:a16="http://schemas.microsoft.com/office/drawing/2014/main" xmlns="" id="{A08011DE-3487-45DB-90B5-0A21B54D144C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 rot="16200000" flipH="1">
            <a:off x="2939833" y="2691571"/>
            <a:ext cx="1109339" cy="2977421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0" y="1754898"/>
            <a:ext cx="9024393" cy="4050366"/>
            <a:chOff x="-395276" y="1196864"/>
            <a:chExt cx="9631380" cy="4173922"/>
          </a:xfrm>
          <a:solidFill>
            <a:schemeClr val="bg1"/>
          </a:solidFill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xmlns="" id="{76BF41AB-CCDA-4F5D-92C7-8A55D553682D}"/>
                </a:ext>
              </a:extLst>
            </p:cNvPr>
            <p:cNvSpPr txBox="1"/>
            <p:nvPr/>
          </p:nvSpPr>
          <p:spPr>
            <a:xfrm>
              <a:off x="-210085" y="1196864"/>
              <a:ext cx="2926745" cy="380598"/>
            </a:xfrm>
            <a:prstGeom prst="rect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914400"/>
              <a:r>
                <a:rPr lang="fr-FR" b="1" dirty="0">
                  <a:solidFill>
                    <a:srgbClr val="002060"/>
                  </a:solidFill>
                </a:rPr>
                <a:t>Les institutions non élues 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xmlns="" id="{2D259CAC-29A3-4D31-AB1E-4093DD8EB325}"/>
                </a:ext>
              </a:extLst>
            </p:cNvPr>
            <p:cNvSpPr txBox="1"/>
            <p:nvPr/>
          </p:nvSpPr>
          <p:spPr>
            <a:xfrm>
              <a:off x="-395276" y="3743930"/>
              <a:ext cx="2565909" cy="380598"/>
            </a:xfrm>
            <a:prstGeom prst="rect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defTabSz="914400"/>
              <a:r>
                <a:rPr lang="fr-FR" b="1" dirty="0">
                  <a:solidFill>
                    <a:srgbClr val="002060"/>
                  </a:solidFill>
                </a:rPr>
                <a:t>Les « institutions élues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2E5070E-FDE9-4FE1-A46D-6452048000B6}"/>
                </a:ext>
              </a:extLst>
            </p:cNvPr>
            <p:cNvSpPr/>
            <p:nvPr/>
          </p:nvSpPr>
          <p:spPr>
            <a:xfrm>
              <a:off x="-178625" y="1739830"/>
              <a:ext cx="1196272" cy="1384815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90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Guide Suprême 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29CBC39-BC00-440A-8DF6-DBA7C460B522}"/>
                </a:ext>
              </a:extLst>
            </p:cNvPr>
            <p:cNvSpPr/>
            <p:nvPr/>
          </p:nvSpPr>
          <p:spPr>
            <a:xfrm>
              <a:off x="1017646" y="1739830"/>
              <a:ext cx="1455561" cy="1384815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Conseil des </a:t>
              </a:r>
            </a:p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gardiens</a:t>
              </a:r>
            </a:p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de la constitution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312D8126-383B-410B-85FF-1ACC82562C96}"/>
                </a:ext>
              </a:extLst>
            </p:cNvPr>
            <p:cNvSpPr/>
            <p:nvPr/>
          </p:nvSpPr>
          <p:spPr>
            <a:xfrm>
              <a:off x="4003680" y="1739831"/>
              <a:ext cx="1748606" cy="1384812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Chef de pouvoir judicaire 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BE4B2CA0-50FB-4DCC-B509-1188ADDF71BF}"/>
                </a:ext>
              </a:extLst>
            </p:cNvPr>
            <p:cNvSpPr/>
            <p:nvPr/>
          </p:nvSpPr>
          <p:spPr>
            <a:xfrm>
              <a:off x="2473207" y="1739830"/>
              <a:ext cx="1530471" cy="1384813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Haut conseil de</a:t>
              </a:r>
            </a:p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sécurité nationale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2130069-65E8-42C1-8AB4-BED4273771AD}"/>
                </a:ext>
              </a:extLst>
            </p:cNvPr>
            <p:cNvSpPr/>
            <p:nvPr/>
          </p:nvSpPr>
          <p:spPr>
            <a:xfrm>
              <a:off x="5752287" y="1739830"/>
              <a:ext cx="1962784" cy="1384815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Commandant en chef des armées, les gardiens de la révolution </a:t>
              </a:r>
            </a:p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(Pasdaran, </a:t>
              </a:r>
              <a:r>
                <a:rPr lang="fr-FR" sz="1350" b="1" dirty="0" err="1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Basij</a:t>
              </a:r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132AEE10-2176-4A70-8E06-0574E36F2162}"/>
                </a:ext>
              </a:extLst>
            </p:cNvPr>
            <p:cNvSpPr/>
            <p:nvPr/>
          </p:nvSpPr>
          <p:spPr>
            <a:xfrm>
              <a:off x="7715071" y="1739830"/>
              <a:ext cx="1521033" cy="1384815"/>
            </a:xfrm>
            <a:prstGeom prst="rect">
              <a:avLst/>
            </a:prstGeom>
            <a:grpFill/>
            <a:ln w="571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1350" b="1" dirty="0">
                  <a:solidFill>
                    <a:srgbClr val="E7E6E6">
                      <a:lumMod val="50000"/>
                    </a:srgbClr>
                  </a:solidFill>
                  <a:cs typeface="Calibri" panose="020F0502020204030204" pitchFamily="34" charset="0"/>
                </a:rPr>
                <a:t>Assemblée des experts</a:t>
              </a:r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xmlns="" id="{CA569658-DE46-4DF6-98DC-A36A5380B312}"/>
                </a:ext>
              </a:extLst>
            </p:cNvPr>
            <p:cNvSpPr/>
            <p:nvPr/>
          </p:nvSpPr>
          <p:spPr>
            <a:xfrm>
              <a:off x="795377" y="4230129"/>
              <a:ext cx="2750510" cy="113630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  <a:prstDash val="sysDash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Assemblée islamique,</a:t>
              </a:r>
              <a:r>
                <a:rPr lang="fa-IR" dirty="0">
                  <a:solidFill>
                    <a:srgbClr val="002060"/>
                  </a:solidFill>
                  <a:latin typeface="Arial" panose="020B0604020202020204" pitchFamily="34" charset="0"/>
                </a:rPr>
                <a:t> </a:t>
              </a:r>
              <a:r>
                <a:rPr lang="fr-FR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Parlement (</a:t>
              </a:r>
              <a:r>
                <a:rPr lang="fr-FR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Majles</a:t>
              </a:r>
              <a:r>
                <a:rPr lang="fr-FR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xmlns="" id="{E7AC13AD-6A6E-4EB2-9EAA-0A19104B6243}"/>
                </a:ext>
              </a:extLst>
            </p:cNvPr>
            <p:cNvSpPr/>
            <p:nvPr/>
          </p:nvSpPr>
          <p:spPr>
            <a:xfrm>
              <a:off x="3710951" y="4267824"/>
              <a:ext cx="2424320" cy="110296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21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Président </a:t>
              </a:r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xmlns="" id="{DF62C40F-1528-49EA-98A9-6FC1F90ACF75}"/>
                </a:ext>
              </a:extLst>
            </p:cNvPr>
            <p:cNvSpPr/>
            <p:nvPr/>
          </p:nvSpPr>
          <p:spPr>
            <a:xfrm>
              <a:off x="6300334" y="4243918"/>
              <a:ext cx="2871835" cy="112251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57150">
              <a:noFill/>
              <a:prstDash val="lgDash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r>
                <a:rPr lang="fr-FR" sz="21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Assemblée des experts</a:t>
              </a:r>
            </a:p>
          </p:txBody>
        </p:sp>
        <p:cxnSp>
          <p:nvCxnSpPr>
            <p:cNvPr id="29" name="Connecteur : en angle 28">
              <a:extLst>
                <a:ext uri="{FF2B5EF4-FFF2-40B4-BE49-F238E27FC236}">
                  <a16:creationId xmlns:a16="http://schemas.microsoft.com/office/drawing/2014/main" xmlns="" id="{E6E0590F-1A2B-4643-8590-05C464218689}"/>
                </a:ext>
              </a:extLst>
            </p:cNvPr>
            <p:cNvCxnSpPr>
              <a:cxnSpLocks/>
              <a:stCxn id="7" idx="2"/>
              <a:endCxn id="17" idx="0"/>
            </p:cNvCxnSpPr>
            <p:nvPr/>
          </p:nvCxnSpPr>
          <p:spPr>
            <a:xfrm rot="16200000" flipH="1">
              <a:off x="4181203" y="688868"/>
              <a:ext cx="1119273" cy="5990826"/>
            </a:xfrm>
            <a:prstGeom prst="bentConnector3">
              <a:avLst/>
            </a:prstGeom>
            <a:grpFill/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xmlns="" id="{E229F220-5F22-4646-9DD0-9B8F7ED71CCA}"/>
              </a:ext>
            </a:extLst>
          </p:cNvPr>
          <p:cNvCxnSpPr>
            <a:cxnSpLocks/>
            <a:stCxn id="7" idx="2"/>
            <a:endCxn id="15" idx="0"/>
          </p:cNvCxnSpPr>
          <p:nvPr/>
        </p:nvCxnSpPr>
        <p:spPr>
          <a:xfrm rot="16200000" flipH="1">
            <a:off x="1668616" y="3962789"/>
            <a:ext cx="1072760" cy="398408"/>
          </a:xfrm>
          <a:prstGeom prst="bentConnector3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 : en angle 32">
            <a:extLst>
              <a:ext uri="{FF2B5EF4-FFF2-40B4-BE49-F238E27FC236}">
                <a16:creationId xmlns:a16="http://schemas.microsoft.com/office/drawing/2014/main" xmlns="" id="{D57B7BD1-E976-403E-B610-933AFECCBDFB}"/>
              </a:ext>
            </a:extLst>
          </p:cNvPr>
          <p:cNvCxnSpPr>
            <a:cxnSpLocks/>
            <a:stCxn id="7" idx="2"/>
            <a:endCxn id="15" idx="0"/>
          </p:cNvCxnSpPr>
          <p:nvPr/>
        </p:nvCxnSpPr>
        <p:spPr>
          <a:xfrm rot="16200000" flipH="1">
            <a:off x="1668616" y="3962789"/>
            <a:ext cx="1072760" cy="398408"/>
          </a:xfrm>
          <a:prstGeom prst="bentConnector3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>
          <a:xfrm>
            <a:off x="449242" y="6401991"/>
            <a:ext cx="4122758" cy="273844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65000"/>
                    <a:lumOff val="35000"/>
                  </a:prstClr>
                </a:solidFill>
              </a:rPr>
              <a:t>Dr Majid Golpour - 2017 - Tous droits de reproduction réservés</a:t>
            </a:r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22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14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3000"/>
                <a:satMod val="150000"/>
                <a:shade val="98000"/>
                <a:lumMod val="102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640080"/>
            <a:ext cx="2064265" cy="270927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86574C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2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République</a:t>
            </a: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Islamique</a:t>
            </a: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contre</a:t>
            </a: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2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République</a:t>
            </a: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Islamique</a:t>
            </a:r>
            <a:endParaRPr lang="en-US" sz="2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 descr="Une image contenant personne, homme, photo, habits&#10;&#10;Description générée avec un niveau de confiance très élevé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998" y="2146146"/>
            <a:ext cx="5103059" cy="28781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18/05/2017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Dr Majid Golpour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0F6D5E6-084E-4A31-AF46-A2F49C82CB64}" type="slidenum"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41725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7481200-3BB2-4CA3-9D54-1077F6F765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66994" y="0"/>
            <a:ext cx="3477006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49594" y="642938"/>
            <a:ext cx="2753106" cy="5502264"/>
          </a:xfrm>
        </p:spPr>
        <p:txBody>
          <a:bodyPr>
            <a:normAutofit/>
          </a:bodyPr>
          <a:lstStyle/>
          <a:p>
            <a:r>
              <a:rPr lang="fr-FR" sz="4100" b="1">
                <a:solidFill>
                  <a:srgbClr val="FFFFFF"/>
                </a:solidFill>
              </a:rPr>
              <a:t>L’Iran en transition: vue d’ensemble </a:t>
            </a:r>
            <a:br>
              <a:rPr lang="fr-FR" sz="4100" b="1">
                <a:solidFill>
                  <a:srgbClr val="FFFFFF"/>
                </a:solidFill>
              </a:rPr>
            </a:br>
            <a:r>
              <a:rPr lang="fr-FR" sz="4100" b="1">
                <a:solidFill>
                  <a:srgbClr val="FFFFFF"/>
                </a:solidFill>
              </a:rPr>
              <a:t>des possibles processus de changement</a:t>
            </a:r>
          </a:p>
        </p:txBody>
      </p:sp>
      <p:graphicFrame>
        <p:nvGraphicFramePr>
          <p:cNvPr id="7" name="Espace réservé du contenu 2">
            <a:extLst>
              <a:ext uri="{FF2B5EF4-FFF2-40B4-BE49-F238E27FC236}">
                <a16:creationId xmlns:a16="http://schemas.microsoft.com/office/drawing/2014/main" xmlns="" id="{1A3C5737-BCC6-425E-AE3F-ECC299813D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00451"/>
              </p:ext>
            </p:extLst>
          </p:nvPr>
        </p:nvGraphicFramePr>
        <p:xfrm>
          <a:off x="482203" y="642938"/>
          <a:ext cx="470177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60018" y="6356350"/>
            <a:ext cx="2155031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>
                <a:solidFill>
                  <a:prstClr val="black"/>
                </a:solidFill>
              </a:rPr>
              <a:t>Dr. Majid Golpour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ellipse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87E5DF8-1458-449B-9BA7-3BFF67800105}" type="slidenum">
              <a:rPr lang="fr-FR">
                <a:solidFill>
                  <a:prstClr val="white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24</a:t>
            </a:fld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4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70A66561-E04B-4D62-B865-B737BAB2C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050" y="6215662"/>
            <a:ext cx="1434925" cy="501928"/>
          </a:xfrm>
        </p:spPr>
        <p:txBody>
          <a:bodyPr/>
          <a:lstStyle/>
          <a:p>
            <a:r>
              <a:rPr lang="fr-FR" dirty="0">
                <a:solidFill>
                  <a:prstClr val="black">
                    <a:lumMod val="65000"/>
                    <a:lumOff val="35000"/>
                  </a:prstClr>
                </a:solidFill>
              </a:rPr>
              <a:t>Dr Majid </a:t>
            </a:r>
            <a:r>
              <a:rPr lang="fr-FR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Golpour</a:t>
            </a:r>
            <a:r>
              <a:rPr lang="fr-FR" dirty="0">
                <a:solidFill>
                  <a:prstClr val="black">
                    <a:lumMod val="65000"/>
                    <a:lumOff val="35000"/>
                  </a:prstClr>
                </a:solidFill>
              </a:rPr>
              <a:t> - </a:t>
            </a:r>
            <a:r>
              <a:rPr lang="fr-FR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2018 </a:t>
            </a:r>
            <a:r>
              <a:rPr lang="fr-FR" dirty="0">
                <a:solidFill>
                  <a:prstClr val="black">
                    <a:lumMod val="65000"/>
                    <a:lumOff val="35000"/>
                  </a:prstClr>
                </a:solidFill>
              </a:rPr>
              <a:t>- Tous droits de reproduction réservés</a:t>
            </a:r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CC120DB-5D29-43AE-978D-6546D6787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86551" y="6492898"/>
            <a:ext cx="2057400" cy="365125"/>
          </a:xfrm>
        </p:spPr>
        <p:txBody>
          <a:bodyPr/>
          <a:lstStyle/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xmlns="" id="{F8CD8E21-E237-487F-8829-AC1D9E6D80E7}"/>
              </a:ext>
            </a:extLst>
          </p:cNvPr>
          <p:cNvSpPr txBox="1">
            <a:spLocks/>
          </p:cNvSpPr>
          <p:nvPr/>
        </p:nvSpPr>
        <p:spPr>
          <a:xfrm>
            <a:off x="7674330" y="6369155"/>
            <a:ext cx="421481" cy="365125"/>
          </a:xfrm>
          <a:prstGeom prst="rect">
            <a:avLst/>
          </a:prstGeom>
        </p:spPr>
        <p:txBody>
          <a:bodyPr vert="horz" lIns="27354" tIns="45582" rIns="45582" bIns="45582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CA51C1-9B9F-44DB-BA40-BDB0FF4E4B15}"/>
              </a:ext>
            </a:extLst>
          </p:cNvPr>
          <p:cNvSpPr txBox="1">
            <a:spLocks/>
          </p:cNvSpPr>
          <p:nvPr/>
        </p:nvSpPr>
        <p:spPr>
          <a:xfrm>
            <a:off x="523875" y="117070"/>
            <a:ext cx="8134350" cy="443768"/>
          </a:xfrm>
          <a:prstGeom prst="rect">
            <a:avLst/>
          </a:prstGeom>
        </p:spPr>
        <p:txBody>
          <a:bodyPr vert="horz" lIns="91164" tIns="45582" rIns="91164" bIns="45582" rtlCol="0" anchor="b">
            <a:noAutofit/>
          </a:bodyPr>
          <a:lstStyle>
            <a:lvl1pPr algn="ctr" defTabSz="914265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z="1800" b="1" dirty="0">
                <a:solidFill>
                  <a:prstClr val="black"/>
                </a:solidFill>
                <a:effectLst/>
                <a:cs typeface="Calibri" panose="020F0502020204030204" pitchFamily="34" charset="0"/>
              </a:rPr>
              <a:t>La place centrale d'une "institution" NON ELUE au sein du régime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7FC4EFE-0DF1-4DD6-BC45-859C4DAD6346}"/>
              </a:ext>
            </a:extLst>
          </p:cNvPr>
          <p:cNvSpPr/>
          <p:nvPr/>
        </p:nvSpPr>
        <p:spPr>
          <a:xfrm>
            <a:off x="5172329" y="4132858"/>
            <a:ext cx="1326305" cy="616471"/>
          </a:xfrm>
          <a:prstGeom prst="rect">
            <a:avLst/>
          </a:prstGeom>
          <a:solidFill>
            <a:srgbClr val="FF0000"/>
          </a:solidFill>
          <a:ln w="57150"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97D38EF-CED2-40EC-8538-01991C014DCB}"/>
              </a:ext>
            </a:extLst>
          </p:cNvPr>
          <p:cNvSpPr/>
          <p:nvPr/>
        </p:nvSpPr>
        <p:spPr>
          <a:xfrm>
            <a:off x="2990068" y="4811003"/>
            <a:ext cx="1368476" cy="652063"/>
          </a:xfrm>
          <a:prstGeom prst="rect">
            <a:avLst/>
          </a:prstGeom>
          <a:solidFill>
            <a:srgbClr val="FF0000"/>
          </a:solidFill>
          <a:ln>
            <a:solidFill>
              <a:srgbClr val="CC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Isosceles Triangle 8">
            <a:extLst>
              <a:ext uri="{FF2B5EF4-FFF2-40B4-BE49-F238E27FC236}">
                <a16:creationId xmlns:a16="http://schemas.microsoft.com/office/drawing/2014/main" xmlns="" id="{763C8DAC-9022-4218-824D-3B78EFBAD781}"/>
              </a:ext>
            </a:extLst>
          </p:cNvPr>
          <p:cNvSpPr/>
          <p:nvPr/>
        </p:nvSpPr>
        <p:spPr>
          <a:xfrm rot="10800000">
            <a:off x="2884741" y="1367304"/>
            <a:ext cx="1705178" cy="1128757"/>
          </a:xfrm>
          <a:prstGeom prst="triangle">
            <a:avLst>
              <a:gd name="adj" fmla="val 51636"/>
            </a:avLst>
          </a:prstGeom>
          <a:noFill/>
          <a:ln>
            <a:solidFill>
              <a:srgbClr val="CC33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D3DEA20-FEF4-4533-B158-6D29BA8748FD}"/>
              </a:ext>
            </a:extLst>
          </p:cNvPr>
          <p:cNvSpPr/>
          <p:nvPr/>
        </p:nvSpPr>
        <p:spPr>
          <a:xfrm>
            <a:off x="2019554" y="2353253"/>
            <a:ext cx="932268" cy="71591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73" tIns="45588" rIns="91173" bIns="45588"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space réservé du numéro de diapositive 4">
            <a:extLst>
              <a:ext uri="{FF2B5EF4-FFF2-40B4-BE49-F238E27FC236}">
                <a16:creationId xmlns:a16="http://schemas.microsoft.com/office/drawing/2014/main" xmlns="" id="{EDAB90FC-8EBE-46E0-93B3-20A75636695C}"/>
              </a:ext>
            </a:extLst>
          </p:cNvPr>
          <p:cNvSpPr txBox="1">
            <a:spLocks/>
          </p:cNvSpPr>
          <p:nvPr/>
        </p:nvSpPr>
        <p:spPr>
          <a:xfrm>
            <a:off x="7660954" y="6812607"/>
            <a:ext cx="421481" cy="365125"/>
          </a:xfrm>
          <a:prstGeom prst="rect">
            <a:avLst/>
          </a:prstGeom>
        </p:spPr>
        <p:txBody>
          <a:bodyPr vert="horz" lIns="27354" tIns="45582" rIns="45582" bIns="45582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612953-3150-4503-B5BE-2BF50DB8D840}" type="slidenum">
              <a:rPr lang="en-GB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25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xmlns="" id="{2477ECFE-ABB1-4AA5-B4C6-F5F3D8DFF031}"/>
              </a:ext>
            </a:extLst>
          </p:cNvPr>
          <p:cNvSpPr/>
          <p:nvPr/>
        </p:nvSpPr>
        <p:spPr>
          <a:xfrm rot="10800000">
            <a:off x="2990081" y="1432506"/>
            <a:ext cx="1476359" cy="940507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35887" tIns="45588" rIns="91173" bIns="45588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fr-FR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xmlns="" id="{5961E561-1BF3-4818-9D65-459D716CD901}"/>
              </a:ext>
            </a:extLst>
          </p:cNvPr>
          <p:cNvCxnSpPr>
            <a:cxnSpLocks/>
          </p:cNvCxnSpPr>
          <p:nvPr/>
        </p:nvCxnSpPr>
        <p:spPr>
          <a:xfrm flipH="1" flipV="1">
            <a:off x="3728246" y="2452123"/>
            <a:ext cx="38817" cy="2322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xmlns="" id="{0D56AB8F-64A9-4545-923E-33426E251DAE}"/>
              </a:ext>
            </a:extLst>
          </p:cNvPr>
          <p:cNvCxnSpPr>
            <a:cxnSpLocks/>
          </p:cNvCxnSpPr>
          <p:nvPr/>
        </p:nvCxnSpPr>
        <p:spPr>
          <a:xfrm>
            <a:off x="3602330" y="2346587"/>
            <a:ext cx="0" cy="242758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ADFB23B-A2AD-426C-8AE1-134360CD8B23}"/>
              </a:ext>
            </a:extLst>
          </p:cNvPr>
          <p:cNvSpPr/>
          <p:nvPr/>
        </p:nvSpPr>
        <p:spPr>
          <a:xfrm>
            <a:off x="3062282" y="4875673"/>
            <a:ext cx="1240823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Conseil des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Gardiens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de la Constitution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xmlns="" id="{2967CD83-7054-43AD-90B1-60D686209E02}"/>
              </a:ext>
            </a:extLst>
          </p:cNvPr>
          <p:cNvCxnSpPr>
            <a:cxnSpLocks/>
          </p:cNvCxnSpPr>
          <p:nvPr/>
        </p:nvCxnSpPr>
        <p:spPr>
          <a:xfrm flipH="1">
            <a:off x="4321290" y="4677265"/>
            <a:ext cx="901221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F95EEEDA-4FEE-4192-95FC-89364D8AD1FE}"/>
              </a:ext>
            </a:extLst>
          </p:cNvPr>
          <p:cNvSpPr/>
          <p:nvPr/>
        </p:nvSpPr>
        <p:spPr>
          <a:xfrm>
            <a:off x="5276516" y="1456074"/>
            <a:ext cx="1188132" cy="556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Haut Conseil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De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Sécurité Nationale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AC964790-4574-49A4-882D-307D5C65CDA7}"/>
              </a:ext>
            </a:extLst>
          </p:cNvPr>
          <p:cNvSpPr/>
          <p:nvPr/>
        </p:nvSpPr>
        <p:spPr>
          <a:xfrm>
            <a:off x="5276516" y="2156985"/>
            <a:ext cx="11881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Toutes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Forces Armées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(Réguliers Pasdaran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 Plus)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A3C0C1-164C-4934-BFD7-EC9FFF7BF7F0}"/>
              </a:ext>
            </a:extLst>
          </p:cNvPr>
          <p:cNvSpPr/>
          <p:nvPr/>
        </p:nvSpPr>
        <p:spPr>
          <a:xfrm>
            <a:off x="5276516" y="2949129"/>
            <a:ext cx="1188132" cy="5356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Directeur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 de la télévision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 et de la radio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681BD4C-EBC3-4201-AF31-0086AE928CAC}"/>
              </a:ext>
            </a:extLst>
          </p:cNvPr>
          <p:cNvSpPr/>
          <p:nvPr/>
        </p:nvSpPr>
        <p:spPr>
          <a:xfrm>
            <a:off x="5222510" y="3597145"/>
            <a:ext cx="124213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Présidence </a:t>
            </a: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de la Justice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FC688E1-5B80-49BB-90CF-4E15711B4E5D}"/>
              </a:ext>
            </a:extLst>
          </p:cNvPr>
          <p:cNvSpPr/>
          <p:nvPr/>
        </p:nvSpPr>
        <p:spPr>
          <a:xfrm>
            <a:off x="5223836" y="4173209"/>
            <a:ext cx="1240823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Conseil </a:t>
            </a: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de Discernement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3DC14C1-0232-4283-BA2F-539DAB16FCCE}"/>
              </a:ext>
            </a:extLst>
          </p:cNvPr>
          <p:cNvSpPr/>
          <p:nvPr/>
        </p:nvSpPr>
        <p:spPr>
          <a:xfrm>
            <a:off x="5222510" y="4893289"/>
            <a:ext cx="124213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Parlement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22FC6FE-5C42-4FA9-99B5-7829DBF990DD}"/>
              </a:ext>
            </a:extLst>
          </p:cNvPr>
          <p:cNvSpPr/>
          <p:nvPr/>
        </p:nvSpPr>
        <p:spPr>
          <a:xfrm>
            <a:off x="5222510" y="5541361"/>
            <a:ext cx="124213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Président </a:t>
            </a: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de la République 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EE8DBD5B-625F-498F-892C-B9FE8FDB90C7}"/>
              </a:ext>
            </a:extLst>
          </p:cNvPr>
          <p:cNvCxnSpPr>
            <a:cxnSpLocks/>
          </p:cNvCxnSpPr>
          <p:nvPr/>
        </p:nvCxnSpPr>
        <p:spPr>
          <a:xfrm flipV="1">
            <a:off x="6572660" y="4213617"/>
            <a:ext cx="0" cy="1756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xmlns="" id="{9FA68117-AF28-45A3-B2A2-171EBDA70540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699247" y="1734520"/>
            <a:ext cx="577270" cy="873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xmlns="" id="{5881DD59-795A-49F7-BC61-0295A5F3A75C}"/>
              </a:ext>
            </a:extLst>
          </p:cNvPr>
          <p:cNvCxnSpPr>
            <a:cxnSpLocks/>
          </p:cNvCxnSpPr>
          <p:nvPr/>
        </p:nvCxnSpPr>
        <p:spPr>
          <a:xfrm flipV="1">
            <a:off x="4682450" y="1934263"/>
            <a:ext cx="594066" cy="19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xmlns="" id="{262CB8F5-EE00-4E37-B358-035357213A5B}"/>
              </a:ext>
            </a:extLst>
          </p:cNvPr>
          <p:cNvCxnSpPr>
            <a:cxnSpLocks/>
          </p:cNvCxnSpPr>
          <p:nvPr/>
        </p:nvCxnSpPr>
        <p:spPr>
          <a:xfrm>
            <a:off x="4628444" y="2040193"/>
            <a:ext cx="594066" cy="220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xmlns="" id="{A3C6855E-1C47-4420-9BB5-6460110FE963}"/>
              </a:ext>
            </a:extLst>
          </p:cNvPr>
          <p:cNvCxnSpPr>
            <a:cxnSpLocks/>
          </p:cNvCxnSpPr>
          <p:nvPr/>
        </p:nvCxnSpPr>
        <p:spPr>
          <a:xfrm>
            <a:off x="4574482" y="2100834"/>
            <a:ext cx="648073" cy="375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xmlns="" id="{E7AB4F15-2F82-4A4B-9822-8721C930BBA1}"/>
              </a:ext>
            </a:extLst>
          </p:cNvPr>
          <p:cNvCxnSpPr>
            <a:cxnSpLocks/>
          </p:cNvCxnSpPr>
          <p:nvPr/>
        </p:nvCxnSpPr>
        <p:spPr>
          <a:xfrm>
            <a:off x="4484941" y="2152639"/>
            <a:ext cx="737570" cy="7964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xmlns="" id="{39F6C86F-B8C5-4A61-B6D7-8C8D2D161B70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4443570" y="2268517"/>
            <a:ext cx="784518" cy="89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xmlns="" id="{825C4E21-655B-470B-8815-4084FD285CE8}"/>
              </a:ext>
            </a:extLst>
          </p:cNvPr>
          <p:cNvCxnSpPr>
            <a:cxnSpLocks/>
          </p:cNvCxnSpPr>
          <p:nvPr/>
        </p:nvCxnSpPr>
        <p:spPr>
          <a:xfrm>
            <a:off x="4331413" y="2346611"/>
            <a:ext cx="891098" cy="12821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xmlns="" id="{070006B6-E76C-4ECA-86C6-1CC493FD2DC3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4300421" y="2404634"/>
            <a:ext cx="922133" cy="1444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xmlns="" id="{9DDBECBE-756B-4FFD-AC25-20CBCC1FBA9D}"/>
              </a:ext>
            </a:extLst>
          </p:cNvPr>
          <p:cNvCxnSpPr>
            <a:cxnSpLocks/>
          </p:cNvCxnSpPr>
          <p:nvPr/>
        </p:nvCxnSpPr>
        <p:spPr>
          <a:xfrm>
            <a:off x="4250402" y="2431032"/>
            <a:ext cx="972108" cy="17825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xmlns="" id="{BA7A0C13-64C8-4724-98B0-BEBCC8DF61BC}"/>
              </a:ext>
            </a:extLst>
          </p:cNvPr>
          <p:cNvCxnSpPr/>
          <p:nvPr/>
        </p:nvCxnSpPr>
        <p:spPr>
          <a:xfrm>
            <a:off x="4213192" y="2484146"/>
            <a:ext cx="972108" cy="201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xmlns="" id="{DEAD4C55-4FB8-4746-B789-CA61A6017C13}"/>
              </a:ext>
            </a:extLst>
          </p:cNvPr>
          <p:cNvCxnSpPr>
            <a:cxnSpLocks/>
          </p:cNvCxnSpPr>
          <p:nvPr/>
        </p:nvCxnSpPr>
        <p:spPr>
          <a:xfrm>
            <a:off x="5384528" y="4677265"/>
            <a:ext cx="162018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xmlns="" id="{2E415EF3-68D7-4A54-9AD9-CA37D1AB66AA}"/>
              </a:ext>
            </a:extLst>
          </p:cNvPr>
          <p:cNvCxnSpPr>
            <a:cxnSpLocks/>
          </p:cNvCxnSpPr>
          <p:nvPr/>
        </p:nvCxnSpPr>
        <p:spPr>
          <a:xfrm>
            <a:off x="4358416" y="5037305"/>
            <a:ext cx="8268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xmlns="" id="{A36FA826-D19D-47F0-8895-44B33945147D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4358414" y="5109313"/>
            <a:ext cx="864096" cy="68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xmlns="" id="{CE5B1496-6326-43D2-A8EE-D8D506B098C9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4358414" y="5145317"/>
            <a:ext cx="864096" cy="68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xmlns="" id="{D3D4D337-65EA-4ADF-A6C8-455C683E1127}"/>
              </a:ext>
            </a:extLst>
          </p:cNvPr>
          <p:cNvCxnSpPr>
            <a:cxnSpLocks/>
          </p:cNvCxnSpPr>
          <p:nvPr/>
        </p:nvCxnSpPr>
        <p:spPr>
          <a:xfrm>
            <a:off x="4331424" y="5973409"/>
            <a:ext cx="8409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D694BBD-F53D-4208-BDC0-20480B8F8587}"/>
              </a:ext>
            </a:extLst>
          </p:cNvPr>
          <p:cNvSpPr/>
          <p:nvPr/>
        </p:nvSpPr>
        <p:spPr>
          <a:xfrm>
            <a:off x="3062269" y="5541361"/>
            <a:ext cx="123810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Elections/</a:t>
            </a: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présidentielles </a:t>
            </a:r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xmlns="" id="{29777946-7ED9-405D-882E-A38EE0CAF799}"/>
              </a:ext>
            </a:extLst>
          </p:cNvPr>
          <p:cNvCxnSpPr>
            <a:cxnSpLocks/>
          </p:cNvCxnSpPr>
          <p:nvPr/>
        </p:nvCxnSpPr>
        <p:spPr>
          <a:xfrm>
            <a:off x="2954258" y="2080668"/>
            <a:ext cx="0" cy="3964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xmlns="" id="{E2D4EC46-C1CB-4946-A687-0BA2510C20E5}"/>
              </a:ext>
            </a:extLst>
          </p:cNvPr>
          <p:cNvCxnSpPr>
            <a:cxnSpLocks/>
          </p:cNvCxnSpPr>
          <p:nvPr/>
        </p:nvCxnSpPr>
        <p:spPr>
          <a:xfrm flipV="1">
            <a:off x="2573822" y="1772048"/>
            <a:ext cx="585347" cy="581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xmlns="" id="{F9C1393A-096E-499B-B0DC-49F5F2DEB6CF}"/>
              </a:ext>
            </a:extLst>
          </p:cNvPr>
          <p:cNvCxnSpPr>
            <a:cxnSpLocks/>
          </p:cNvCxnSpPr>
          <p:nvPr/>
        </p:nvCxnSpPr>
        <p:spPr>
          <a:xfrm flipH="1">
            <a:off x="2387516" y="1670546"/>
            <a:ext cx="674755" cy="698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xmlns="" id="{03DE208B-19D1-4A14-AB29-8076B05A1B46}"/>
              </a:ext>
            </a:extLst>
          </p:cNvPr>
          <p:cNvCxnSpPr>
            <a:cxnSpLocks/>
          </p:cNvCxnSpPr>
          <p:nvPr/>
        </p:nvCxnSpPr>
        <p:spPr>
          <a:xfrm flipH="1">
            <a:off x="2252003" y="1583967"/>
            <a:ext cx="750685" cy="78904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xmlns="" id="{A78A025E-A5C2-4D8C-851F-F361C9DD3123}"/>
              </a:ext>
            </a:extLst>
          </p:cNvPr>
          <p:cNvCxnSpPr/>
          <p:nvPr/>
        </p:nvCxnSpPr>
        <p:spPr>
          <a:xfrm>
            <a:off x="2467090" y="885693"/>
            <a:ext cx="45905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264EA47D-787B-4EBB-9388-07362358EF89}"/>
              </a:ext>
            </a:extLst>
          </p:cNvPr>
          <p:cNvSpPr/>
          <p:nvPr/>
        </p:nvSpPr>
        <p:spPr>
          <a:xfrm>
            <a:off x="5149581" y="6189488"/>
            <a:ext cx="1315079" cy="5448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Désignation</a:t>
            </a:r>
          </a:p>
          <a:p>
            <a:pPr algn="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 influence directe </a:t>
            </a:r>
          </a:p>
          <a:p>
            <a:pPr algn="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Influence secrète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F9FC8548-3ACA-47E7-AB08-CFBE9F1D7571}"/>
              </a:ext>
            </a:extLst>
          </p:cNvPr>
          <p:cNvSpPr/>
          <p:nvPr/>
        </p:nvSpPr>
        <p:spPr>
          <a:xfrm>
            <a:off x="2083800" y="2437760"/>
            <a:ext cx="800943" cy="5624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173" tIns="45588" rIns="91173" bIns="455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Assemblée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Des  </a:t>
            </a:r>
          </a:p>
          <a:p>
            <a:pPr algn="ctr"/>
            <a:r>
              <a:rPr lang="fr-FR" sz="1200" dirty="0">
                <a:solidFill>
                  <a:prstClr val="black"/>
                </a:solidFill>
                <a:cs typeface="Calibri" panose="020F0502020204030204" pitchFamily="34" charset="0"/>
              </a:rPr>
              <a:t>Experts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xmlns="" id="{5BA252DB-8391-40AB-906B-F1C725F68834}"/>
              </a:ext>
            </a:extLst>
          </p:cNvPr>
          <p:cNvSpPr txBox="1"/>
          <p:nvPr/>
        </p:nvSpPr>
        <p:spPr>
          <a:xfrm>
            <a:off x="2364228" y="496396"/>
            <a:ext cx="4503672" cy="597882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pPr algn="ctr"/>
            <a:r>
              <a:rPr lang="fr-FR" sz="1600" dirty="0">
                <a:solidFill>
                  <a:prstClr val="black"/>
                </a:solidFill>
                <a:cs typeface="Calibri" panose="020F0502020204030204" pitchFamily="34" charset="0"/>
              </a:rPr>
              <a:t>les Fondements de la  Légitimité du Pouvoir des </a:t>
            </a:r>
            <a:r>
              <a:rPr lang="fr-FR" sz="1600" dirty="0" err="1">
                <a:solidFill>
                  <a:prstClr val="black"/>
                </a:solidFill>
                <a:cs typeface="Calibri" panose="020F0502020204030204" pitchFamily="34" charset="0"/>
              </a:rPr>
              <a:t>Faqih</a:t>
            </a:r>
            <a:r>
              <a:rPr lang="fr-FR" sz="1600" dirty="0">
                <a:solidFill>
                  <a:prstClr val="black"/>
                </a:solidFill>
                <a:cs typeface="Calibri" panose="020F0502020204030204" pitchFamily="34" charset="0"/>
              </a:rPr>
              <a:t> en Iran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xmlns="" id="{552266AE-ACBF-4AEC-88DA-F11B5DB9C557}"/>
              </a:ext>
            </a:extLst>
          </p:cNvPr>
          <p:cNvSpPr txBox="1"/>
          <p:nvPr/>
        </p:nvSpPr>
        <p:spPr>
          <a:xfrm>
            <a:off x="3260111" y="1374514"/>
            <a:ext cx="936299" cy="764119"/>
          </a:xfrm>
          <a:prstGeom prst="rect">
            <a:avLst/>
          </a:prstGeom>
          <a:noFill/>
        </p:spPr>
        <p:txBody>
          <a:bodyPr wrap="square" lIns="91173" tIns="45588" rIns="91173" bIns="45588" rtlCol="0" anchor="ctr">
            <a:no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Guide de la Révolution</a:t>
            </a: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Islamique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xmlns="" id="{D9D4093F-ED83-4A07-A34F-A864838F61E9}"/>
              </a:ext>
            </a:extLst>
          </p:cNvPr>
          <p:cNvSpPr txBox="1"/>
          <p:nvPr/>
        </p:nvSpPr>
        <p:spPr>
          <a:xfrm rot="18889430">
            <a:off x="3560892" y="1880854"/>
            <a:ext cx="1481945" cy="399619"/>
          </a:xfrm>
          <a:prstGeom prst="rect">
            <a:avLst/>
          </a:prstGeom>
          <a:noFill/>
        </p:spPr>
        <p:txBody>
          <a:bodyPr wrap="square" lIns="91173" tIns="45588" rIns="91173" bIns="45588" rtlCol="0">
            <a:normAutofit fontScale="85000" lnSpcReduction="20000"/>
          </a:bodyPr>
          <a:lstStyle/>
          <a:p>
            <a:pPr algn="ctr"/>
            <a:r>
              <a:rPr lang="fr-FR" sz="1400" dirty="0" err="1">
                <a:solidFill>
                  <a:prstClr val="black"/>
                </a:solidFill>
                <a:cs typeface="Calibri" panose="020F0502020204030204" pitchFamily="34" charset="0"/>
              </a:rPr>
              <a:t>Welayat</a:t>
            </a:r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-al-</a:t>
            </a:r>
            <a:r>
              <a:rPr lang="fr-FR" sz="1400" dirty="0" err="1">
                <a:solidFill>
                  <a:prstClr val="black"/>
                </a:solidFill>
                <a:cs typeface="Calibri" panose="020F0502020204030204" pitchFamily="34" charset="0"/>
              </a:rPr>
              <a:t>Faqih</a:t>
            </a:r>
            <a:endParaRPr lang="fr-FR" sz="14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algn="ct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Désigné à vie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xmlns="" id="{32747876-E50E-43CE-AB03-F398E46E0564}"/>
              </a:ext>
            </a:extLst>
          </p:cNvPr>
          <p:cNvCxnSpPr>
            <a:cxnSpLocks/>
          </p:cNvCxnSpPr>
          <p:nvPr/>
        </p:nvCxnSpPr>
        <p:spPr>
          <a:xfrm>
            <a:off x="5228091" y="6345886"/>
            <a:ext cx="42647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xmlns="" id="{E77E0C1B-38D4-47BA-BF61-2316F29E83AA}"/>
              </a:ext>
            </a:extLst>
          </p:cNvPr>
          <p:cNvCxnSpPr>
            <a:cxnSpLocks/>
          </p:cNvCxnSpPr>
          <p:nvPr/>
        </p:nvCxnSpPr>
        <p:spPr>
          <a:xfrm>
            <a:off x="5247635" y="6549473"/>
            <a:ext cx="2989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xmlns="" id="{95E6BD26-0E30-4E9D-B0D3-6F6DE899A523}"/>
              </a:ext>
            </a:extLst>
          </p:cNvPr>
          <p:cNvCxnSpPr>
            <a:cxnSpLocks/>
          </p:cNvCxnSpPr>
          <p:nvPr/>
        </p:nvCxnSpPr>
        <p:spPr>
          <a:xfrm>
            <a:off x="5247635" y="6693489"/>
            <a:ext cx="29895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xmlns="" id="{CA6FC032-9B26-47E3-BB23-C5BE2273E620}"/>
              </a:ext>
            </a:extLst>
          </p:cNvPr>
          <p:cNvSpPr txBox="1"/>
          <p:nvPr/>
        </p:nvSpPr>
        <p:spPr>
          <a:xfrm rot="16200000">
            <a:off x="5983758" y="4990364"/>
            <a:ext cx="1602913" cy="369065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r>
              <a:rPr lang="fr-FR" dirty="0">
                <a:solidFill>
                  <a:prstClr val="black"/>
                </a:solidFill>
              </a:rPr>
              <a:t>Niveau sociétal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xmlns="" id="{A64E3C08-65A7-4C01-B3DD-51CA4E448F3E}"/>
              </a:ext>
            </a:extLst>
          </p:cNvPr>
          <p:cNvSpPr txBox="1"/>
          <p:nvPr/>
        </p:nvSpPr>
        <p:spPr>
          <a:xfrm rot="16200000">
            <a:off x="2710157" y="3490521"/>
            <a:ext cx="1368554" cy="307510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Niveau normatif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xmlns="" id="{A8E28685-238E-496E-9FA9-FA9E5297F74D}"/>
              </a:ext>
            </a:extLst>
          </p:cNvPr>
          <p:cNvSpPr txBox="1"/>
          <p:nvPr/>
        </p:nvSpPr>
        <p:spPr>
          <a:xfrm>
            <a:off x="2316093" y="6170284"/>
            <a:ext cx="1510772" cy="522954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Sens et processus </a:t>
            </a:r>
          </a:p>
          <a:p>
            <a:pPr algn="r"/>
            <a:r>
              <a:rPr lang="fr-FR" sz="1400" dirty="0">
                <a:solidFill>
                  <a:prstClr val="black"/>
                </a:solidFill>
                <a:cs typeface="Calibri" panose="020F0502020204030204" pitchFamily="34" charset="0"/>
              </a:rPr>
              <a:t>de la légitimité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DC055F8B-9783-4932-B2C8-811086DB9DFC}"/>
              </a:ext>
            </a:extLst>
          </p:cNvPr>
          <p:cNvSpPr txBox="1"/>
          <p:nvPr/>
        </p:nvSpPr>
        <p:spPr>
          <a:xfrm>
            <a:off x="6759688" y="6178989"/>
            <a:ext cx="2300381" cy="765336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r>
              <a:rPr lang="fr-FR" sz="1400" dirty="0">
                <a:solidFill>
                  <a:prstClr val="black"/>
                </a:solidFill>
              </a:rPr>
              <a:t>Comprendre le mécanisme du fonctionnement du système politique</a:t>
            </a:r>
          </a:p>
        </p:txBody>
      </p:sp>
    </p:spTree>
    <p:extLst>
      <p:ext uri="{BB962C8B-B14F-4D97-AF65-F5344CB8AC3E}">
        <p14:creationId xmlns:p14="http://schemas.microsoft.com/office/powerpoint/2010/main" val="359191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467545" y="1421673"/>
            <a:ext cx="8221806" cy="5175683"/>
            <a:chOff x="172728" y="180714"/>
            <a:chExt cx="8916801" cy="5768566"/>
          </a:xfrm>
        </p:grpSpPr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xmlns="" id="{ABBE9313-6CD9-4B8F-8551-757AE0B81BC6}"/>
                </a:ext>
              </a:extLst>
            </p:cNvPr>
            <p:cNvCxnSpPr>
              <a:cxnSpLocks/>
              <a:stCxn id="11" idx="0"/>
              <a:endCxn id="12" idx="0"/>
            </p:cNvCxnSpPr>
            <p:nvPr/>
          </p:nvCxnSpPr>
          <p:spPr>
            <a:xfrm>
              <a:off x="5472098" y="3136979"/>
              <a:ext cx="3624" cy="244004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Accolade ouvrante 3">
              <a:extLst>
                <a:ext uri="{FF2B5EF4-FFF2-40B4-BE49-F238E27FC236}">
                  <a16:creationId xmlns:a16="http://schemas.microsoft.com/office/drawing/2014/main" xmlns="" id="{E11876AE-7466-4756-97A1-1E9C8349B37E}"/>
                </a:ext>
              </a:extLst>
            </p:cNvPr>
            <p:cNvSpPr/>
            <p:nvPr/>
          </p:nvSpPr>
          <p:spPr>
            <a:xfrm>
              <a:off x="754381" y="683493"/>
              <a:ext cx="571763" cy="5113413"/>
            </a:xfrm>
            <a:prstGeom prst="leftBrace">
              <a:avLst/>
            </a:prstGeom>
            <a:ln w="381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1560"/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96B76CD3-2385-4E3B-AD95-713E24690006}"/>
                </a:ext>
              </a:extLst>
            </p:cNvPr>
            <p:cNvSpPr/>
            <p:nvPr/>
          </p:nvSpPr>
          <p:spPr>
            <a:xfrm>
              <a:off x="4080815" y="180714"/>
              <a:ext cx="2578417" cy="998403"/>
            </a:xfrm>
            <a:prstGeom prst="rect">
              <a:avLst/>
            </a:prstGeom>
            <a:solidFill>
              <a:srgbClr val="FF5050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2400" b="1" dirty="0">
                  <a:solidFill>
                    <a:prstClr val="white"/>
                  </a:solidFill>
                </a:rPr>
                <a:t>Guide suprême </a:t>
              </a:r>
            </a:p>
          </p:txBody>
        </p:sp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xmlns="" id="{E82441EB-75AA-47A1-A9F3-3F081DC7EF20}"/>
                </a:ext>
              </a:extLst>
            </p:cNvPr>
            <p:cNvSpPr/>
            <p:nvPr/>
          </p:nvSpPr>
          <p:spPr>
            <a:xfrm>
              <a:off x="1161564" y="773597"/>
              <a:ext cx="2093230" cy="643011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Leaders des prières du vendredi</a:t>
              </a:r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xmlns="" id="{4AEC1784-1FF4-46CA-A81D-760B1321E3F3}"/>
                </a:ext>
              </a:extLst>
            </p:cNvPr>
            <p:cNvSpPr/>
            <p:nvPr/>
          </p:nvSpPr>
          <p:spPr>
            <a:xfrm>
              <a:off x="1161563" y="1480291"/>
              <a:ext cx="2083827" cy="60986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Représentants du guide en province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xmlns="" id="{59BA3DBD-869D-49D0-A693-8CB6797FB687}"/>
                </a:ext>
              </a:extLst>
            </p:cNvPr>
            <p:cNvSpPr/>
            <p:nvPr/>
          </p:nvSpPr>
          <p:spPr>
            <a:xfrm>
              <a:off x="1161563" y="2182815"/>
              <a:ext cx="2121932" cy="556069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Fondations « </a:t>
              </a:r>
              <a:r>
                <a:rPr lang="fr-FR" sz="1400" b="1" dirty="0" err="1">
                  <a:solidFill>
                    <a:prstClr val="white"/>
                  </a:solidFill>
                </a:rPr>
                <a:t>Bonyad</a:t>
              </a:r>
              <a:r>
                <a:rPr lang="fr-FR" sz="1400" b="1" dirty="0">
                  <a:solidFill>
                    <a:prstClr val="white"/>
                  </a:solidFill>
                </a:rPr>
                <a:t>"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xmlns="" id="{B850BEB1-9EEE-48EA-9FDA-94F9360AF318}"/>
                </a:ext>
              </a:extLst>
            </p:cNvPr>
            <p:cNvSpPr/>
            <p:nvPr/>
          </p:nvSpPr>
          <p:spPr>
            <a:xfrm>
              <a:off x="172728" y="587834"/>
              <a:ext cx="503650" cy="5225618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 defTabSz="911560"/>
              <a:r>
                <a:rPr lang="fr-FR" sz="1600" b="1" dirty="0">
                  <a:solidFill>
                    <a:prstClr val="white"/>
                  </a:solidFill>
                </a:rPr>
                <a:t>Conseil du discernement de l'intérêt supérieur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xmlns="" id="{1DB314AA-2C1E-451F-9202-EB4773C09FCB}"/>
                </a:ext>
              </a:extLst>
            </p:cNvPr>
            <p:cNvSpPr/>
            <p:nvPr/>
          </p:nvSpPr>
          <p:spPr>
            <a:xfrm>
              <a:off x="1163317" y="2847183"/>
              <a:ext cx="2135985" cy="683837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Élection de l’assemblée des experts</a:t>
              </a:r>
            </a:p>
          </p:txBody>
        </p:sp>
        <p:sp>
          <p:nvSpPr>
            <p:cNvPr id="11" name="Triangle isocèle 10">
              <a:extLst>
                <a:ext uri="{FF2B5EF4-FFF2-40B4-BE49-F238E27FC236}">
                  <a16:creationId xmlns:a16="http://schemas.microsoft.com/office/drawing/2014/main" xmlns="" id="{313FA7C6-9B2E-470F-86AD-32DDD1003184}"/>
                </a:ext>
              </a:extLst>
            </p:cNvPr>
            <p:cNvSpPr/>
            <p:nvPr/>
          </p:nvSpPr>
          <p:spPr>
            <a:xfrm rot="10800000">
              <a:off x="4427983" y="1342700"/>
              <a:ext cx="2088231" cy="1794279"/>
            </a:xfrm>
            <a:prstGeom prst="triangle">
              <a:avLst/>
            </a:prstGeom>
            <a:solidFill>
              <a:schemeClr val="tx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endParaRPr lang="fr-FR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xmlns="" id="{76FE0FDB-5573-431E-BC65-DDBF127EA329}"/>
                </a:ext>
              </a:extLst>
            </p:cNvPr>
            <p:cNvSpPr/>
            <p:nvPr/>
          </p:nvSpPr>
          <p:spPr>
            <a:xfrm>
              <a:off x="2627784" y="5577024"/>
              <a:ext cx="5695875" cy="37225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600" b="1" dirty="0">
                  <a:solidFill>
                    <a:prstClr val="white"/>
                  </a:solidFill>
                </a:rPr>
                <a:t>Élection de l’Assemblée islamique</a:t>
              </a:r>
            </a:p>
          </p:txBody>
        </p:sp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xmlns="" id="{561EDD9F-372A-449B-B7D2-864EE78EDF77}"/>
                </a:ext>
              </a:extLst>
            </p:cNvPr>
            <p:cNvSpPr/>
            <p:nvPr/>
          </p:nvSpPr>
          <p:spPr>
            <a:xfrm>
              <a:off x="7162758" y="1628408"/>
              <a:ext cx="1926771" cy="75416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Commandant en chef des armées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xmlns="" id="{E08D84B1-AA4B-44DE-A882-C58B3852B05B}"/>
                </a:ext>
              </a:extLst>
            </p:cNvPr>
            <p:cNvSpPr/>
            <p:nvPr/>
          </p:nvSpPr>
          <p:spPr>
            <a:xfrm>
              <a:off x="7146951" y="2539177"/>
              <a:ext cx="1926771" cy="701022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Gardiens de la Révolution Islamique IRGS</a:t>
              </a:r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xmlns="" id="{FDD8FFF4-5C1F-4268-9DF7-4E610ABB16CB}"/>
                </a:ext>
              </a:extLst>
            </p:cNvPr>
            <p:cNvSpPr/>
            <p:nvPr/>
          </p:nvSpPr>
          <p:spPr>
            <a:xfrm>
              <a:off x="7146951" y="3460256"/>
              <a:ext cx="1904331" cy="70332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Directeur de la RV et de la Radio national IRIB </a:t>
              </a:r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xmlns="" id="{DA2EF755-7B28-45DB-8B06-97B3D374D8BA}"/>
                </a:ext>
              </a:extLst>
            </p:cNvPr>
            <p:cNvSpPr/>
            <p:nvPr/>
          </p:nvSpPr>
          <p:spPr>
            <a:xfrm>
              <a:off x="7137546" y="4364971"/>
              <a:ext cx="1897349" cy="674315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</a:rPr>
                <a:t>Chef du pouvoir judicaire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xmlns="" id="{10FC8790-524D-4AC1-B336-2F16780D0D5C}"/>
                </a:ext>
              </a:extLst>
            </p:cNvPr>
            <p:cNvSpPr txBox="1"/>
            <p:nvPr/>
          </p:nvSpPr>
          <p:spPr>
            <a:xfrm>
              <a:off x="4585173" y="1371342"/>
              <a:ext cx="1773849" cy="1026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1560"/>
              <a:r>
                <a:rPr lang="fr-FR" sz="1400" b="1" dirty="0">
                  <a:solidFill>
                    <a:prstClr val="white"/>
                  </a:solidFill>
                  <a:cs typeface="Calibri" panose="020F0502020204030204" pitchFamily="34" charset="0"/>
                </a:rPr>
                <a:t>Conseil des Gardiens</a:t>
              </a:r>
            </a:p>
            <a:p>
              <a:pPr algn="ctr" defTabSz="911560"/>
              <a:r>
                <a:rPr lang="fr-FR" sz="1200" b="1" dirty="0">
                  <a:solidFill>
                    <a:prstClr val="white"/>
                  </a:solidFill>
                  <a:cs typeface="Calibri" panose="020F0502020204030204" pitchFamily="34" charset="0"/>
                </a:rPr>
                <a:t>de la </a:t>
              </a:r>
            </a:p>
            <a:p>
              <a:pPr algn="ctr" defTabSz="911560"/>
              <a:r>
                <a:rPr lang="fr-FR" sz="1200" b="1" dirty="0">
                  <a:solidFill>
                    <a:prstClr val="white"/>
                  </a:solidFill>
                  <a:cs typeface="Calibri" panose="020F0502020204030204" pitchFamily="34" charset="0"/>
                </a:rPr>
                <a:t>Constitution</a:t>
              </a:r>
            </a:p>
          </p:txBody>
        </p:sp>
        <p:cxnSp>
          <p:nvCxnSpPr>
            <p:cNvPr id="21" name="Connecteur : en angle 20">
              <a:extLst>
                <a:ext uri="{FF2B5EF4-FFF2-40B4-BE49-F238E27FC236}">
                  <a16:creationId xmlns:a16="http://schemas.microsoft.com/office/drawing/2014/main" xmlns="" id="{B9A32C62-4F1F-4FFD-A26A-0DEBFA766733}"/>
                </a:ext>
              </a:extLst>
            </p:cNvPr>
            <p:cNvCxnSpPr>
              <a:cxnSpLocks/>
              <a:stCxn id="5" idx="3"/>
              <a:endCxn id="16" idx="1"/>
            </p:cNvCxnSpPr>
            <p:nvPr/>
          </p:nvCxnSpPr>
          <p:spPr>
            <a:xfrm>
              <a:off x="6659232" y="679916"/>
              <a:ext cx="478314" cy="4022213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 : en angle 21">
              <a:extLst>
                <a:ext uri="{FF2B5EF4-FFF2-40B4-BE49-F238E27FC236}">
                  <a16:creationId xmlns:a16="http://schemas.microsoft.com/office/drawing/2014/main" xmlns="" id="{8E7E48D7-F7FF-4818-9F50-0702AADCCE84}"/>
                </a:ext>
              </a:extLst>
            </p:cNvPr>
            <p:cNvCxnSpPr>
              <a:cxnSpLocks/>
              <a:stCxn id="5" idx="3"/>
              <a:endCxn id="15" idx="1"/>
            </p:cNvCxnSpPr>
            <p:nvPr/>
          </p:nvCxnSpPr>
          <p:spPr>
            <a:xfrm>
              <a:off x="6659232" y="679916"/>
              <a:ext cx="487719" cy="3132000"/>
            </a:xfrm>
            <a:prstGeom prst="bent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A45B8B35-CBEC-4768-87E5-94DE6D39061F}"/>
                </a:ext>
              </a:extLst>
            </p:cNvPr>
            <p:cNvSpPr/>
            <p:nvPr/>
          </p:nvSpPr>
          <p:spPr>
            <a:xfrm rot="16200000">
              <a:off x="-568488" y="1752803"/>
              <a:ext cx="2872424" cy="350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1560"/>
              <a:r>
                <a:rPr lang="fr-FR" sz="1500" b="1" dirty="0">
                  <a:solidFill>
                    <a:prstClr val="black"/>
                  </a:solidFill>
                </a:rPr>
                <a:t>"Arbitrage Institutionnel"</a:t>
              </a:r>
            </a:p>
          </p:txBody>
        </p:sp>
        <p:cxnSp>
          <p:nvCxnSpPr>
            <p:cNvPr id="24" name="Connecteur : en angle 23">
              <a:extLst>
                <a:ext uri="{FF2B5EF4-FFF2-40B4-BE49-F238E27FC236}">
                  <a16:creationId xmlns:a16="http://schemas.microsoft.com/office/drawing/2014/main" xmlns="" id="{B9DB4040-64CB-454B-9017-2E3EDF53B646}"/>
                </a:ext>
              </a:extLst>
            </p:cNvPr>
            <p:cNvCxnSpPr>
              <a:cxnSpLocks/>
              <a:stCxn id="5" idx="3"/>
              <a:endCxn id="14" idx="1"/>
            </p:cNvCxnSpPr>
            <p:nvPr/>
          </p:nvCxnSpPr>
          <p:spPr>
            <a:xfrm>
              <a:off x="6659232" y="679916"/>
              <a:ext cx="487719" cy="2209772"/>
            </a:xfrm>
            <a:prstGeom prst="bent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 : en angle 24">
              <a:extLst>
                <a:ext uri="{FF2B5EF4-FFF2-40B4-BE49-F238E27FC236}">
                  <a16:creationId xmlns:a16="http://schemas.microsoft.com/office/drawing/2014/main" xmlns="" id="{606FD93B-D106-436A-A68F-645303301EA2}"/>
                </a:ext>
              </a:extLst>
            </p:cNvPr>
            <p:cNvCxnSpPr>
              <a:cxnSpLocks/>
              <a:stCxn id="5" idx="3"/>
              <a:endCxn id="13" idx="1"/>
            </p:cNvCxnSpPr>
            <p:nvPr/>
          </p:nvCxnSpPr>
          <p:spPr>
            <a:xfrm>
              <a:off x="6659232" y="679916"/>
              <a:ext cx="503526" cy="132557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 : en angle 25">
              <a:extLst>
                <a:ext uri="{FF2B5EF4-FFF2-40B4-BE49-F238E27FC236}">
                  <a16:creationId xmlns:a16="http://schemas.microsoft.com/office/drawing/2014/main" xmlns="" id="{BDA5E82C-EBC6-4F61-95FC-BA254C70D6F1}"/>
                </a:ext>
              </a:extLst>
            </p:cNvPr>
            <p:cNvCxnSpPr>
              <a:cxnSpLocks/>
              <a:endCxn id="35" idx="3"/>
            </p:cNvCxnSpPr>
            <p:nvPr/>
          </p:nvCxnSpPr>
          <p:spPr>
            <a:xfrm rot="5400000">
              <a:off x="1958255" y="2962385"/>
              <a:ext cx="3833709" cy="761828"/>
            </a:xfrm>
            <a:prstGeom prst="bentConnector2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 : en angle 26">
              <a:extLst>
                <a:ext uri="{FF2B5EF4-FFF2-40B4-BE49-F238E27FC236}">
                  <a16:creationId xmlns:a16="http://schemas.microsoft.com/office/drawing/2014/main" xmlns="" id="{F630848C-97E8-43B2-9E17-9BF3AFF5A2B4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rot="10800000" flipV="1">
              <a:off x="3465338" y="2190042"/>
              <a:ext cx="1394419" cy="177951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 : en angle 27">
              <a:extLst>
                <a:ext uri="{FF2B5EF4-FFF2-40B4-BE49-F238E27FC236}">
                  <a16:creationId xmlns:a16="http://schemas.microsoft.com/office/drawing/2014/main" xmlns="" id="{191E3C6A-0ED3-4739-BF83-3E72D53A52CB}"/>
                </a:ext>
              </a:extLst>
            </p:cNvPr>
            <p:cNvCxnSpPr>
              <a:cxnSpLocks/>
              <a:stCxn id="5" idx="1"/>
              <a:endCxn id="10" idx="3"/>
            </p:cNvCxnSpPr>
            <p:nvPr/>
          </p:nvCxnSpPr>
          <p:spPr>
            <a:xfrm rot="10800000" flipV="1">
              <a:off x="3299303" y="679916"/>
              <a:ext cx="781513" cy="2509186"/>
            </a:xfrm>
            <a:prstGeom prst="bentConnector3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 : en angle 28">
              <a:extLst>
                <a:ext uri="{FF2B5EF4-FFF2-40B4-BE49-F238E27FC236}">
                  <a16:creationId xmlns:a16="http://schemas.microsoft.com/office/drawing/2014/main" xmlns="" id="{3350334E-F9EF-4A7A-A1BB-B487C92135FE}"/>
                </a:ext>
              </a:extLst>
            </p:cNvPr>
            <p:cNvCxnSpPr>
              <a:cxnSpLocks/>
              <a:stCxn id="10" idx="3"/>
              <a:endCxn id="5" idx="1"/>
            </p:cNvCxnSpPr>
            <p:nvPr/>
          </p:nvCxnSpPr>
          <p:spPr>
            <a:xfrm flipV="1">
              <a:off x="3299302" y="679916"/>
              <a:ext cx="781513" cy="2509186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 : en angle 29">
              <a:extLst>
                <a:ext uri="{FF2B5EF4-FFF2-40B4-BE49-F238E27FC236}">
                  <a16:creationId xmlns:a16="http://schemas.microsoft.com/office/drawing/2014/main" xmlns="" id="{05745E60-2230-4F49-88CD-739C8120CDB0}"/>
                </a:ext>
              </a:extLst>
            </p:cNvPr>
            <p:cNvCxnSpPr>
              <a:cxnSpLocks/>
              <a:stCxn id="5" idx="1"/>
              <a:endCxn id="6" idx="3"/>
            </p:cNvCxnSpPr>
            <p:nvPr/>
          </p:nvCxnSpPr>
          <p:spPr>
            <a:xfrm rot="10800000" flipV="1">
              <a:off x="3254795" y="679915"/>
              <a:ext cx="826021" cy="415187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 : en angle 30">
              <a:extLst>
                <a:ext uri="{FF2B5EF4-FFF2-40B4-BE49-F238E27FC236}">
                  <a16:creationId xmlns:a16="http://schemas.microsoft.com/office/drawing/2014/main" xmlns="" id="{BC2E7395-8220-4D8D-83AB-CEF8562A5DC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274622" y="854444"/>
              <a:ext cx="835425" cy="1088271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 : en angle 31">
              <a:extLst>
                <a:ext uri="{FF2B5EF4-FFF2-40B4-BE49-F238E27FC236}">
                  <a16:creationId xmlns:a16="http://schemas.microsoft.com/office/drawing/2014/main" xmlns="" id="{1BEEC13C-35C1-4FDA-AEEB-AD07EF1AA4F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3254794" y="557644"/>
              <a:ext cx="797320" cy="176389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xmlns="" id="{5813A2AE-1CE8-4D16-BAB6-66DE20B41014}"/>
                </a:ext>
              </a:extLst>
            </p:cNvPr>
            <p:cNvSpPr/>
            <p:nvPr/>
          </p:nvSpPr>
          <p:spPr>
            <a:xfrm>
              <a:off x="1153346" y="3649978"/>
              <a:ext cx="2311991" cy="639160"/>
            </a:xfrm>
            <a:prstGeom prst="roundRect">
              <a:avLst/>
            </a:prstGeom>
            <a:solidFill>
              <a:srgbClr val="FF5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1560"/>
              <a:r>
                <a:rPr lang="fr-FR" b="1" dirty="0">
                  <a:solidFill>
                    <a:prstClr val="white"/>
                  </a:solidFill>
                </a:rPr>
                <a:t>Élection Présidentielle</a:t>
              </a:r>
            </a:p>
          </p:txBody>
        </p:sp>
        <p:sp>
          <p:nvSpPr>
            <p:cNvPr id="34" name="Rectangle : coins arrondis 33">
              <a:extLst>
                <a:ext uri="{FF2B5EF4-FFF2-40B4-BE49-F238E27FC236}">
                  <a16:creationId xmlns:a16="http://schemas.microsoft.com/office/drawing/2014/main" xmlns="" id="{F8B374FB-1DBE-4D3F-98C8-C78BE1C96463}"/>
                </a:ext>
              </a:extLst>
            </p:cNvPr>
            <p:cNvSpPr/>
            <p:nvPr/>
          </p:nvSpPr>
          <p:spPr>
            <a:xfrm>
              <a:off x="1183292" y="4378147"/>
              <a:ext cx="2311988" cy="539552"/>
            </a:xfrm>
            <a:prstGeom prst="roundRect">
              <a:avLst/>
            </a:prstGeom>
            <a:solidFill>
              <a:srgbClr val="FF5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1560"/>
              <a:r>
                <a:rPr lang="fr-FR" b="1" dirty="0">
                  <a:solidFill>
                    <a:prstClr val="white"/>
                  </a:solidFill>
                </a:rPr>
                <a:t>VP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xmlns="" id="{69C08A98-DB72-40C5-9092-9078F590814D}"/>
                </a:ext>
              </a:extLst>
            </p:cNvPr>
            <p:cNvSpPr/>
            <p:nvPr/>
          </p:nvSpPr>
          <p:spPr>
            <a:xfrm>
              <a:off x="1182208" y="5020055"/>
              <a:ext cx="2311987" cy="480199"/>
            </a:xfrm>
            <a:prstGeom prst="roundRect">
              <a:avLst/>
            </a:prstGeom>
            <a:gradFill flip="none" rotWithShape="1">
              <a:gsLst>
                <a:gs pos="0">
                  <a:srgbClr val="FF5B5B">
                    <a:tint val="66000"/>
                    <a:satMod val="160000"/>
                  </a:srgbClr>
                </a:gs>
                <a:gs pos="50000">
                  <a:srgbClr val="FF5B5B">
                    <a:tint val="44500"/>
                    <a:satMod val="160000"/>
                  </a:srgbClr>
                </a:gs>
                <a:gs pos="100000">
                  <a:srgbClr val="FF5B5B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1560"/>
              <a:r>
                <a:rPr lang="fr-FR" b="1" dirty="0">
                  <a:solidFill>
                    <a:prstClr val="white"/>
                  </a:solidFill>
                </a:rPr>
                <a:t>Gouvernement</a:t>
              </a:r>
            </a:p>
          </p:txBody>
        </p:sp>
      </p:grpSp>
      <p:sp>
        <p:nvSpPr>
          <p:cNvPr id="38" name="Rectangle 37"/>
          <p:cNvSpPr/>
          <p:nvPr/>
        </p:nvSpPr>
        <p:spPr>
          <a:xfrm>
            <a:off x="251523" y="78459"/>
            <a:ext cx="8640960" cy="1239777"/>
          </a:xfrm>
          <a:prstGeom prst="rect">
            <a:avLst/>
          </a:prstGeom>
        </p:spPr>
        <p:txBody>
          <a:bodyPr wrap="square" lIns="91157" tIns="45580" rIns="91157" bIns="45580">
            <a:spAutoFit/>
          </a:bodyPr>
          <a:lstStyle/>
          <a:p>
            <a:pPr algn="ctr" defTabSz="911560"/>
            <a:r>
              <a:rPr lang="fr-FR" sz="3600" b="1" dirty="0">
                <a:solidFill>
                  <a:prstClr val="black"/>
                </a:solidFill>
              </a:rPr>
              <a:t>Électorat : régime présidentiel </a:t>
            </a:r>
            <a:br>
              <a:rPr lang="fr-FR" sz="3600" b="1" dirty="0">
                <a:solidFill>
                  <a:prstClr val="black"/>
                </a:solidFill>
              </a:rPr>
            </a:br>
            <a:r>
              <a:rPr lang="fr-FR" sz="3600" b="1" dirty="0">
                <a:solidFill>
                  <a:prstClr val="black"/>
                </a:solidFill>
              </a:rPr>
              <a:t>ou idéologique 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3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fr-FR" sz="3200" i="1" dirty="0">
                <a:solidFill>
                  <a:srgbClr val="000000"/>
                </a:solidFill>
                <a:ea typeface="+mn-ea"/>
                <a:cs typeface="+mn-cs"/>
              </a:rPr>
              <a:t>L’Iran en Transition: </a:t>
            </a:r>
            <a:br>
              <a:rPr lang="fr-FR" sz="3200" i="1" dirty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fr-FR" sz="2400" i="1" dirty="0">
                <a:solidFill>
                  <a:srgbClr val="000000"/>
                </a:solidFill>
                <a:ea typeface="+mn-ea"/>
                <a:cs typeface="+mn-cs"/>
              </a:rPr>
              <a:t>Pouvoir politique : résilience ou étape vers l’effondrement ?</a:t>
            </a:r>
            <a:br>
              <a:rPr lang="fr-FR" sz="2400" i="1" dirty="0">
                <a:solidFill>
                  <a:srgbClr val="000000"/>
                </a:solidFill>
                <a:ea typeface="+mn-ea"/>
                <a:cs typeface="+mn-cs"/>
              </a:rPr>
            </a:br>
            <a:r>
              <a:rPr lang="fr-FR" sz="2400" i="1" dirty="0">
                <a:solidFill>
                  <a:srgbClr val="000000"/>
                </a:solidFill>
                <a:ea typeface="+mn-ea"/>
                <a:cs typeface="+mn-cs"/>
              </a:rPr>
              <a:t>Société : Entre espoir et incertitude</a:t>
            </a:r>
            <a:br>
              <a:rPr lang="fr-FR" sz="2400" i="1" dirty="0">
                <a:solidFill>
                  <a:srgbClr val="000000"/>
                </a:solidFill>
                <a:ea typeface="+mn-ea"/>
                <a:cs typeface="+mn-cs"/>
              </a:rPr>
            </a:b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FR" sz="1800" b="1" dirty="0"/>
          </a:p>
          <a:p>
            <a:pPr marL="0" indent="0">
              <a:buNone/>
            </a:pPr>
            <a:r>
              <a:rPr lang="fr-FR" sz="1800" b="1" dirty="0"/>
              <a:t>Des mouvements de contestation </a:t>
            </a:r>
            <a:r>
              <a:rPr lang="fr-FR" sz="1800" dirty="0"/>
              <a:t>aux </a:t>
            </a:r>
            <a:r>
              <a:rPr lang="fr-FR" sz="1800" b="1" dirty="0"/>
              <a:t>mouvement sociaux pour la transformation sociale en profondeur</a:t>
            </a:r>
            <a:r>
              <a:rPr lang="fr-FR" sz="1800" dirty="0"/>
              <a:t>?</a:t>
            </a:r>
          </a:p>
          <a:p>
            <a:r>
              <a:rPr lang="fr-FR" sz="1800" b="1" dirty="0"/>
              <a:t>« Rénover » le régime ou le Réformer? </a:t>
            </a:r>
            <a:r>
              <a:rPr lang="fr-FR" sz="1800" dirty="0"/>
              <a:t>Vers une critique fondamentale de « l’Islam » khomeyniste, et une nouvelle définition des  rapports entre le politique et le religieux...</a:t>
            </a:r>
          </a:p>
          <a:p>
            <a:pPr lvl="0"/>
            <a:r>
              <a:rPr lang="fr-FR" sz="1800" dirty="0"/>
              <a:t> </a:t>
            </a:r>
            <a:r>
              <a:rPr lang="fr-FR" sz="1800" b="1" dirty="0"/>
              <a:t>Mise en œuvre de politiques, de pratiques et de programmes inclusifs dans ces </a:t>
            </a:r>
            <a:r>
              <a:rPr lang="fr-FR" sz="2000" b="1" dirty="0"/>
              <a:t>changements</a:t>
            </a:r>
            <a:r>
              <a:rPr lang="fr-FR" sz="2000" dirty="0"/>
              <a:t>:</a:t>
            </a:r>
          </a:p>
          <a:p>
            <a:pPr lvl="0"/>
            <a:endParaRPr lang="fr-FR" sz="2000" dirty="0"/>
          </a:p>
          <a:p>
            <a:pPr lvl="0"/>
            <a:r>
              <a:rPr lang="fr-FR" sz="2000" dirty="0">
                <a:solidFill>
                  <a:prstClr val="black"/>
                </a:solidFill>
              </a:rPr>
              <a:t>L’opposition iranienne et les manifestations de la diaspora iranienne</a:t>
            </a:r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sz="2100" dirty="0">
                <a:solidFill>
                  <a:prstClr val="black"/>
                </a:solidFill>
              </a:rPr>
              <a:t>Synchronisation des facteurs externes et internes du changement </a:t>
            </a:r>
          </a:p>
          <a:p>
            <a:pPr lvl="0"/>
            <a:endParaRPr lang="fr-FR" sz="2100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fr-FR" sz="2100" dirty="0">
                <a:solidFill>
                  <a:prstClr val="black"/>
                </a:solidFill>
              </a:rPr>
              <a:t>Nous revivons le même alignement des facteurs internes et externes au changement qu’à l’époque de la révolution.</a:t>
            </a:r>
          </a:p>
          <a:p>
            <a:endParaRPr lang="fr-FR" sz="1800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09944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0" r="19600" b="1"/>
          <a:stretch/>
        </p:blipFill>
        <p:spPr>
          <a:xfrm>
            <a:off x="3865366" y="916675"/>
            <a:ext cx="4915159" cy="503259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1707FC24-6981-43D9-B525-C7832BA2246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52663" y="311449"/>
            <a:ext cx="3249230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65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6" y="1157794"/>
            <a:ext cx="7128792" cy="534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29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9" y="116665"/>
            <a:ext cx="8352928" cy="1044429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Geopolitical tensions</a:t>
            </a:r>
          </a:p>
          <a:p>
            <a:endParaRPr lang="en-US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i="1" dirty="0">
                <a:solidFill>
                  <a:srgbClr val="002060"/>
                </a:solidFill>
              </a:rPr>
              <a:t>Regional rivalry</a:t>
            </a:r>
            <a:endParaRPr 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447797" y="6453339"/>
            <a:ext cx="4248471" cy="356996"/>
          </a:xfrm>
          <a:noFill/>
          <a:ln>
            <a:solidFill>
              <a:srgbClr val="0070C0"/>
            </a:solidFill>
          </a:ln>
        </p:spPr>
        <p:txBody>
          <a:bodyPr/>
          <a:lstStyle/>
          <a:p>
            <a:pPr algn="r">
              <a:lnSpc>
                <a:spcPts val="1400"/>
              </a:lnSpc>
            </a:pPr>
            <a:r>
              <a:rPr lang="fr-BE" altLang="en-US" sz="1100" b="1" i="1" dirty="0"/>
              <a:t>Source: Atlas Géostratégique du Proche et du Moyen-Orient 2009</a:t>
            </a:r>
          </a:p>
        </p:txBody>
      </p:sp>
    </p:spTree>
    <p:extLst>
      <p:ext uri="{BB962C8B-B14F-4D97-AF65-F5344CB8AC3E}">
        <p14:creationId xmlns:p14="http://schemas.microsoft.com/office/powerpoint/2010/main" val="362211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0" y="1268760"/>
            <a:ext cx="8547795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2015:</a:t>
            </a:r>
            <a:r>
              <a:rPr lang="en-US" sz="2000" dirty="0">
                <a:solidFill>
                  <a:prstClr val="black"/>
                </a:solidFill>
              </a:rPr>
              <a:t> 		Reduction of 2/3 of the number of centrifuges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2016:</a:t>
            </a:r>
            <a:r>
              <a:rPr lang="en-US" sz="2000" dirty="0">
                <a:solidFill>
                  <a:prstClr val="black"/>
                </a:solidFill>
              </a:rPr>
              <a:t> 		Beginning of the lifting of economic sanctions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2020:</a:t>
            </a:r>
            <a:r>
              <a:rPr lang="en-US" sz="2000" dirty="0">
                <a:solidFill>
                  <a:prstClr val="black"/>
                </a:solidFill>
              </a:rPr>
              <a:t> 		End of arms embargo (unless vetoed by the 	UN)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2023:</a:t>
            </a:r>
            <a:r>
              <a:rPr lang="en-US" sz="2000" dirty="0">
                <a:solidFill>
                  <a:prstClr val="black"/>
                </a:solidFill>
              </a:rPr>
              <a:t> 		End of embargo on the components of ballistic 			program (ditto)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		Permanent removal of provisionally-lifted sanctions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2025:</a:t>
            </a:r>
            <a:r>
              <a:rPr lang="en-US" sz="2000" dirty="0">
                <a:solidFill>
                  <a:prstClr val="black"/>
                </a:solidFill>
              </a:rPr>
              <a:t> 		End of limitation to 5060 active centrifuges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		End of the frame acquiring sensitive nuclear well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prstClr val="black"/>
                </a:solidFill>
              </a:rPr>
              <a:t>2030:</a:t>
            </a:r>
            <a:r>
              <a:rPr lang="en-US" sz="2000" dirty="0">
                <a:solidFill>
                  <a:prstClr val="black"/>
                </a:solidFill>
              </a:rPr>
              <a:t> 		End of limitation of enriched uranium stocks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		End of activities related to militarization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		End of prohibition to develop heavy water reactors</a:t>
            </a:r>
          </a:p>
          <a:p>
            <a:pPr mar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		</a:t>
            </a:r>
            <a:r>
              <a:rPr lang="en-US" sz="2000" b="1" dirty="0">
                <a:solidFill>
                  <a:prstClr val="black"/>
                </a:solidFill>
              </a:rPr>
              <a:t>End of sanction mechanisms </a:t>
            </a:r>
          </a:p>
          <a:p>
            <a:pPr marL="0" indent="0">
              <a:buNone/>
            </a:pPr>
            <a:r>
              <a:rPr lang="en-US" sz="2000" b="1" dirty="0">
                <a:solidFill>
                  <a:prstClr val="black"/>
                </a:solidFill>
              </a:rPr>
              <a:t>2040:</a:t>
            </a:r>
            <a:r>
              <a:rPr lang="en-US" sz="2000" dirty="0">
                <a:solidFill>
                  <a:prstClr val="black"/>
                </a:solidFill>
              </a:rPr>
              <a:t>		End of additional inspections by the IAEA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7507" y="188640"/>
            <a:ext cx="8715087" cy="576065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400" b="1" kern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  <a:cs typeface="Times New Roman"/>
              </a:rPr>
              <a:t>Milestones for the gradual lifting of sanctions against Iran</a:t>
            </a:r>
            <a:endParaRPr lang="en-US" sz="1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24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4" name="Espace réservé du contenu 4">
            <a:extLst>
              <a:ext uri="{FF2B5EF4-FFF2-40B4-BE49-F238E27FC236}">
                <a16:creationId xmlns:a16="http://schemas.microsoft.com/office/drawing/2014/main" xmlns="" id="{30B852CD-244E-41F8-87AF-87328736D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607" y="643467"/>
            <a:ext cx="331478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08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2953-3150-4503-B5BE-2BF50DB8D840}" type="slidenum">
              <a:rPr lang="en-GB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13287768"/>
              </p:ext>
            </p:extLst>
          </p:nvPr>
        </p:nvGraphicFramePr>
        <p:xfrm>
          <a:off x="654545" y="908720"/>
          <a:ext cx="7805889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214457" y="116637"/>
            <a:ext cx="8715087" cy="576065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400" b="1" kern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Risk factors (in ascending order)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05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: Shape 73">
            <a:extLst>
              <a:ext uri="{FF2B5EF4-FFF2-40B4-BE49-F238E27FC236}">
                <a16:creationId xmlns:a16="http://schemas.microsoft.com/office/drawing/2014/main" xmlns="" id="{F60FCA6E-0894-46CD-BD49-5955A51E008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23966" y="5346696"/>
            <a:ext cx="4020034" cy="1511304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xmlns="" id="{E78C6E4B-A1F1-4B6C-97EC-BE997495D6A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46694"/>
            <a:ext cx="5509953" cy="1511306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780694"/>
            <a:ext cx="4070476" cy="398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2590" y="5529884"/>
            <a:ext cx="4270338" cy="1096331"/>
          </a:xfrm>
        </p:spPr>
        <p:txBody>
          <a:bodyPr>
            <a:normAutofit/>
          </a:bodyPr>
          <a:lstStyle/>
          <a:p>
            <a:r>
              <a:rPr lang="fr-FR" sz="2700" b="1">
                <a:solidFill>
                  <a:srgbClr val="303030"/>
                </a:solidFill>
              </a:rPr>
              <a:t>L’Iran en transition : </a:t>
            </a:r>
            <a:br>
              <a:rPr lang="fr-FR" sz="2700" b="1">
                <a:solidFill>
                  <a:srgbClr val="303030"/>
                </a:solidFill>
              </a:rPr>
            </a:br>
            <a:r>
              <a:rPr lang="fr-FR" sz="2700" b="1">
                <a:solidFill>
                  <a:srgbClr val="303030"/>
                </a:solidFill>
              </a:rPr>
              <a:t>défis et enjeux économiques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5650992" y="5529884"/>
            <a:ext cx="3006075" cy="365125"/>
          </a:xfrm>
          <a:noFill/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fr-FR">
                <a:solidFill>
                  <a:srgbClr val="FFFFFF">
                    <a:alpha val="80000"/>
                  </a:srgbClr>
                </a:solidFill>
              </a:rPr>
              <a:t>Dr. Majid Golpour 2018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7648709" y="6261090"/>
            <a:ext cx="100835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87E5DF8-1458-449B-9BA7-3BFF67800105}" type="slidenum">
              <a:rPr lang="fr-FR">
                <a:solidFill>
                  <a:srgbClr val="FFFFFF">
                    <a:alpha val="80000"/>
                  </a:srgbClr>
                </a:solidFill>
              </a:rPr>
              <a:pPr>
                <a:spcAft>
                  <a:spcPts val="600"/>
                </a:spcAft>
              </a:pPr>
              <a:t>5</a:t>
            </a:fld>
            <a:endParaRPr lang="fr-FR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xmlns="" id="{97BBA665-A91E-4398-9ACC-85D217EEE4C3}"/>
              </a:ext>
            </a:extLst>
          </p:cNvPr>
          <p:cNvSpPr txBox="1"/>
          <p:nvPr/>
        </p:nvSpPr>
        <p:spPr>
          <a:xfrm>
            <a:off x="5154103" y="694065"/>
            <a:ext cx="2826005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Isolement économique de l’Iran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xmlns="" id="{BE10573B-869D-4E08-A03D-C5289FCEB67C}"/>
              </a:ext>
            </a:extLst>
          </p:cNvPr>
          <p:cNvSpPr txBox="1"/>
          <p:nvPr/>
        </p:nvSpPr>
        <p:spPr>
          <a:xfrm>
            <a:off x="5545418" y="108860"/>
            <a:ext cx="3496572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Intensification de la guerre économique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xmlns="" id="{BF0B744D-CF79-40F3-A4A1-6BEEAE84A201}"/>
              </a:ext>
            </a:extLst>
          </p:cNvPr>
          <p:cNvSpPr txBox="1"/>
          <p:nvPr/>
        </p:nvSpPr>
        <p:spPr>
          <a:xfrm>
            <a:off x="6099548" y="1279279"/>
            <a:ext cx="3014453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Emploi, massification du chômage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xmlns="" id="{3E4B9910-B2A6-4B58-A464-96E1DAC20CCD}"/>
              </a:ext>
            </a:extLst>
          </p:cNvPr>
          <p:cNvSpPr txBox="1"/>
          <p:nvPr/>
        </p:nvSpPr>
        <p:spPr>
          <a:xfrm>
            <a:off x="7043910" y="2449698"/>
            <a:ext cx="1926078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Inflation et récession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xmlns="" id="{364FF2AF-47A6-4054-AC1C-FB44D8CBE0F8}"/>
              </a:ext>
            </a:extLst>
          </p:cNvPr>
          <p:cNvSpPr txBox="1"/>
          <p:nvPr/>
        </p:nvSpPr>
        <p:spPr>
          <a:xfrm>
            <a:off x="4643658" y="4562342"/>
            <a:ext cx="2023510" cy="384376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Détente régionale</a:t>
            </a:r>
            <a:endParaRPr lang="fr-FR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xmlns="" id="{58DD789E-08C8-47BE-BE20-7D75FA22AE83}"/>
              </a:ext>
            </a:extLst>
          </p:cNvPr>
          <p:cNvSpPr txBox="1"/>
          <p:nvPr/>
        </p:nvSpPr>
        <p:spPr>
          <a:xfrm>
            <a:off x="297398" y="108860"/>
            <a:ext cx="2772464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Valeur de la monnaie nationale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xmlns="" id="{614A4D60-D6A8-4DF7-B606-4F138A912F1A}"/>
              </a:ext>
            </a:extLst>
          </p:cNvPr>
          <p:cNvSpPr txBox="1"/>
          <p:nvPr/>
        </p:nvSpPr>
        <p:spPr>
          <a:xfrm>
            <a:off x="290369" y="900948"/>
            <a:ext cx="1819511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Faillite des banques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xmlns="" id="{EC033137-C691-412E-A8DD-7B384808D25B}"/>
              </a:ext>
            </a:extLst>
          </p:cNvPr>
          <p:cNvSpPr txBox="1"/>
          <p:nvPr/>
        </p:nvSpPr>
        <p:spPr>
          <a:xfrm>
            <a:off x="1096417" y="1404997"/>
            <a:ext cx="1824897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Crise de réputation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xmlns="" id="{9E005846-F672-4E50-B9A2-AE269808DE28}"/>
              </a:ext>
            </a:extLst>
          </p:cNvPr>
          <p:cNvSpPr txBox="1"/>
          <p:nvPr/>
        </p:nvSpPr>
        <p:spPr>
          <a:xfrm>
            <a:off x="2520575" y="540900"/>
            <a:ext cx="1538472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Refus du budget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4E9CFC58-E9B5-4F3D-9BDA-843B158E5FCB}"/>
              </a:ext>
            </a:extLst>
          </p:cNvPr>
          <p:cNvSpPr txBox="1"/>
          <p:nvPr/>
        </p:nvSpPr>
        <p:spPr>
          <a:xfrm>
            <a:off x="6495929" y="1864484"/>
            <a:ext cx="2114015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Chômage des diplômés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xmlns="" id="{8E4E7F55-BD4E-4B33-AB7F-B0C43D22D82D}"/>
              </a:ext>
            </a:extLst>
          </p:cNvPr>
          <p:cNvSpPr txBox="1"/>
          <p:nvPr/>
        </p:nvSpPr>
        <p:spPr>
          <a:xfrm>
            <a:off x="236042" y="2446039"/>
            <a:ext cx="2299258" cy="658375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Controverse autour de la </a:t>
            </a:r>
            <a:br>
              <a:rPr lang="fr-FR" sz="1600" dirty="0">
                <a:solidFill>
                  <a:srgbClr val="000000"/>
                </a:solidFill>
              </a:rPr>
            </a:br>
            <a:r>
              <a:rPr lang="fr-FR" sz="1600" dirty="0">
                <a:solidFill>
                  <a:srgbClr val="000000"/>
                </a:solidFill>
              </a:rPr>
              <a:t>croissance économique 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192A5E38-B36F-4503-BEF6-F43C6FA84CD6}"/>
              </a:ext>
            </a:extLst>
          </p:cNvPr>
          <p:cNvSpPr txBox="1"/>
          <p:nvPr/>
        </p:nvSpPr>
        <p:spPr>
          <a:xfrm>
            <a:off x="329563" y="1909055"/>
            <a:ext cx="1964166" cy="338288"/>
          </a:xfrm>
          <a:prstGeom prst="rect">
            <a:avLst/>
          </a:prstGeom>
          <a:noFill/>
        </p:spPr>
        <p:txBody>
          <a:bodyPr wrap="non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Pénurie des banques </a:t>
            </a:r>
          </a:p>
        </p:txBody>
      </p:sp>
      <p:sp>
        <p:nvSpPr>
          <p:cNvPr id="40" name="ZoneTexte 7">
            <a:extLst>
              <a:ext uri="{FF2B5EF4-FFF2-40B4-BE49-F238E27FC236}">
                <a16:creationId xmlns:a16="http://schemas.microsoft.com/office/drawing/2014/main" xmlns="" id="{B9BD0530-41DD-44D7-A1ED-7A81E99BA85E}"/>
              </a:ext>
            </a:extLst>
          </p:cNvPr>
          <p:cNvSpPr txBox="1"/>
          <p:nvPr/>
        </p:nvSpPr>
        <p:spPr>
          <a:xfrm>
            <a:off x="290083" y="4645350"/>
            <a:ext cx="3639596" cy="597882"/>
          </a:xfrm>
          <a:prstGeom prst="rect">
            <a:avLst/>
          </a:prstGeom>
          <a:noFill/>
        </p:spPr>
        <p:txBody>
          <a:bodyPr wrap="square" lIns="91173" tIns="45588" rIns="91173" bIns="45588" rtlCol="0">
            <a:spAutoFit/>
          </a:bodyPr>
          <a:lstStyle/>
          <a:p>
            <a:pPr algn="ctr" defTabSz="911560"/>
            <a:r>
              <a:rPr lang="fr-FR" sz="1600" dirty="0">
                <a:solidFill>
                  <a:prstClr val="black"/>
                </a:solidFill>
              </a:rPr>
              <a:t>Le montant et l’usage de l’argent iranien</a:t>
            </a:r>
            <a:br>
              <a:rPr lang="fr-FR" sz="1600" dirty="0">
                <a:solidFill>
                  <a:prstClr val="black"/>
                </a:solidFill>
              </a:rPr>
            </a:br>
            <a:r>
              <a:rPr lang="fr-FR" sz="1600" dirty="0">
                <a:solidFill>
                  <a:prstClr val="black"/>
                </a:solidFill>
              </a:rPr>
              <a:t>débloqué par JCPOA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66B5F835-08A1-45A5-A814-DE582BE16A12}"/>
              </a:ext>
            </a:extLst>
          </p:cNvPr>
          <p:cNvSpPr/>
          <p:nvPr/>
        </p:nvSpPr>
        <p:spPr>
          <a:xfrm>
            <a:off x="288762" y="4038344"/>
            <a:ext cx="3587495" cy="375221"/>
          </a:xfrm>
          <a:prstGeom prst="rect">
            <a:avLst/>
          </a:prstGeom>
        </p:spPr>
        <p:txBody>
          <a:bodyPr wrap="none" lIns="91173" tIns="45588" rIns="91173" bIns="45588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Autorité de la banque centrale contestée</a:t>
            </a:r>
            <a:endParaRPr lang="fr-FR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5618BFB2-DB14-435A-B41E-CF4274FCBCA9}"/>
              </a:ext>
            </a:extLst>
          </p:cNvPr>
          <p:cNvSpPr/>
          <p:nvPr/>
        </p:nvSpPr>
        <p:spPr>
          <a:xfrm>
            <a:off x="109038" y="3328731"/>
            <a:ext cx="2699792" cy="597882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pPr algn="ctr" defTabSz="911560"/>
            <a:r>
              <a:rPr lang="fr-FR" sz="1600" dirty="0">
                <a:solidFill>
                  <a:srgbClr val="000000"/>
                </a:solidFill>
              </a:rPr>
              <a:t>Variabilité des taux de change </a:t>
            </a:r>
            <a:br>
              <a:rPr lang="fr-FR" sz="1600" dirty="0">
                <a:solidFill>
                  <a:srgbClr val="000000"/>
                </a:solidFill>
              </a:rPr>
            </a:br>
            <a:r>
              <a:rPr lang="fr-FR" sz="1600" dirty="0">
                <a:solidFill>
                  <a:srgbClr val="000000"/>
                </a:solidFill>
              </a:rPr>
              <a:t>(taux d’intérêts)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A8A7883A-E276-4E3C-AA34-5EC46B525D17}"/>
              </a:ext>
            </a:extLst>
          </p:cNvPr>
          <p:cNvSpPr/>
          <p:nvPr/>
        </p:nvSpPr>
        <p:spPr>
          <a:xfrm>
            <a:off x="6662404" y="3240095"/>
            <a:ext cx="2338928" cy="673236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Transparence et véritable statistiques économiques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2BD93F5A-86A1-41A5-9533-E13B06C4351A}"/>
              </a:ext>
            </a:extLst>
          </p:cNvPr>
          <p:cNvSpPr/>
          <p:nvPr/>
        </p:nvSpPr>
        <p:spPr>
          <a:xfrm>
            <a:off x="5502980" y="4068355"/>
            <a:ext cx="3672408" cy="384376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Prédominance de l’économie clandestine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C27292AE-3E6D-4CD6-98ED-6BBD86134684}"/>
              </a:ext>
            </a:extLst>
          </p:cNvPr>
          <p:cNvSpPr/>
          <p:nvPr/>
        </p:nvSpPr>
        <p:spPr>
          <a:xfrm>
            <a:off x="5259950" y="4933385"/>
            <a:ext cx="3783731" cy="384376"/>
          </a:xfrm>
          <a:prstGeom prst="rect">
            <a:avLst/>
          </a:prstGeom>
        </p:spPr>
        <p:txBody>
          <a:bodyPr wrap="square" lIns="91173" tIns="45588" rIns="91173" bIns="45588">
            <a:spAutoFit/>
          </a:bodyPr>
          <a:lstStyle/>
          <a:p>
            <a:pPr algn="ctr" defTabSz="911560"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solidFill>
                  <a:srgbClr val="000000"/>
                </a:solidFill>
              </a:rPr>
              <a:t>Relancement de la croissance économique</a:t>
            </a:r>
            <a:endParaRPr lang="fr-FR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314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3C94FCF-66D2-4EDD-9054-686361700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Iran’s real economic situation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Modernizing the Iranian economy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Access to financial and legal information: essential  lever for partnerships and economic development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Towards macro-economic stability through a fundamental choice to reform and modernize the Iranian economy and systems?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Which economic growth model for Iran? Plan A, B… and C!</a:t>
            </a:r>
          </a:p>
          <a:p>
            <a:pPr marL="0" indent="0">
              <a:spcBef>
                <a:spcPts val="225"/>
              </a:spcBef>
              <a:spcAft>
                <a:spcPts val="225"/>
              </a:spcAft>
              <a:buNone/>
              <a:tabLst>
                <a:tab pos="406004" algn="l"/>
              </a:tabLst>
            </a:pPr>
            <a:r>
              <a:rPr lang="en-US" sz="1500"/>
              <a:t>	</a:t>
            </a:r>
            <a:r>
              <a:rPr lang="en-US" sz="1500" u="sng"/>
              <a:t>A</a:t>
            </a:r>
            <a:r>
              <a:rPr lang="en-US" sz="1500"/>
              <a:t>: Closed economy monopolized by the inner circle </a:t>
            </a:r>
          </a:p>
          <a:p>
            <a:pPr marL="0" indent="0">
              <a:spcBef>
                <a:spcPts val="225"/>
              </a:spcBef>
              <a:spcAft>
                <a:spcPts val="225"/>
              </a:spcAft>
              <a:buNone/>
              <a:tabLst>
                <a:tab pos="406004" algn="l"/>
              </a:tabLst>
            </a:pPr>
            <a:r>
              <a:rPr lang="en-US" sz="1500"/>
              <a:t>	</a:t>
            </a:r>
            <a:r>
              <a:rPr lang="en-US" sz="1500" u="sng"/>
              <a:t>B</a:t>
            </a:r>
            <a:r>
              <a:rPr lang="en-US" sz="1500"/>
              <a:t>: New policy of openness and regional détente to re-establish links to 	foreign banks </a:t>
            </a:r>
          </a:p>
          <a:p>
            <a:pPr marL="0" indent="0">
              <a:spcBef>
                <a:spcPts val="225"/>
              </a:spcBef>
              <a:spcAft>
                <a:spcPts val="225"/>
              </a:spcAft>
              <a:buNone/>
              <a:tabLst>
                <a:tab pos="406004" algn="l"/>
              </a:tabLst>
            </a:pPr>
            <a:r>
              <a:rPr lang="en-US" sz="1500"/>
              <a:t>	</a:t>
            </a:r>
            <a:r>
              <a:rPr lang="en-US" sz="1500" u="sng"/>
              <a:t>C</a:t>
            </a:r>
            <a:r>
              <a:rPr lang="en-US" sz="1500"/>
              <a:t>: End of domestic barriers to foreign investment; reinforcing and 	securing the private sector through equal opportunity and complete 	transparency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US" sz="1500"/>
              <a:t>EU support for liberalization of the economy and partnerships with private sector in respect of fundamental rights 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xmlns="" id="{A44EDE79-20E1-43A0-832F-36E11A036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  <a:prstGeom prst="rect">
            <a:avLst/>
          </a:prstGeom>
        </p:spPr>
        <p:txBody>
          <a:bodyPr lIns="91173" tIns="45588" rIns="91173" bIns="45588">
            <a:normAutofit/>
          </a:bodyPr>
          <a:lstStyle/>
          <a:p>
            <a:pPr algn="r" defTabSz="911725"/>
            <a:r>
              <a:rPr lang="en-US" sz="3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Macro-economic and financial instability</a:t>
            </a:r>
            <a:r>
              <a:rPr lang="en-US" sz="3400" b="1" dirty="0">
                <a:solidFill>
                  <a:schemeClr val="accent1"/>
                </a:solidFill>
              </a:rPr>
              <a:t/>
            </a:r>
            <a:br>
              <a:rPr lang="en-US" sz="3400" b="1" dirty="0">
                <a:solidFill>
                  <a:schemeClr val="accent1"/>
                </a:solidFill>
              </a:rPr>
            </a:br>
            <a:r>
              <a:rPr lang="en-US" sz="3400" b="1" dirty="0">
                <a:solidFill>
                  <a:schemeClr val="accent1"/>
                </a:solidFill>
              </a:rPr>
              <a:t/>
            </a:r>
            <a:br>
              <a:rPr lang="en-US" sz="3400" b="1" dirty="0">
                <a:solidFill>
                  <a:schemeClr val="accent1"/>
                </a:solidFill>
              </a:rPr>
            </a:br>
            <a:r>
              <a:rPr lang="en-US" sz="3400" b="1" i="1" dirty="0">
                <a:solidFill>
                  <a:schemeClr val="accent1"/>
                </a:solidFill>
              </a:rPr>
              <a:t>Uncertainty on the Iranian macro-economic model </a:t>
            </a:r>
          </a:p>
        </p:txBody>
      </p:sp>
    </p:spTree>
    <p:extLst>
      <p:ext uri="{BB962C8B-B14F-4D97-AF65-F5344CB8AC3E}">
        <p14:creationId xmlns:p14="http://schemas.microsoft.com/office/powerpoint/2010/main" val="294360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835" y="384564"/>
            <a:ext cx="2504585" cy="5333593"/>
          </a:xfrm>
          <a:prstGeom prst="rect">
            <a:avLst/>
          </a:prstGeom>
        </p:spPr>
        <p:txBody>
          <a:bodyPr wrap="square" lIns="91157" tIns="45580" rIns="91157" bIns="45580">
            <a:spAutoFit/>
          </a:bodyPr>
          <a:lstStyle/>
          <a:p>
            <a:pPr defTabSz="911560">
              <a:lnSpc>
                <a:spcPct val="115000"/>
              </a:lnSpc>
              <a:spcAft>
                <a:spcPts val="1000"/>
              </a:spcAft>
            </a:pPr>
            <a:r>
              <a:rPr lang="fr-FR" sz="3200" b="1" dirty="0">
                <a:solidFill>
                  <a:srgbClr val="000000"/>
                </a:solidFill>
              </a:rPr>
              <a:t>La politique et l’économie de la R.I.I mises au défi </a:t>
            </a:r>
            <a:endParaRPr lang="fr-FR" sz="11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defTabSz="911560"/>
            <a:endParaRPr lang="en-US" sz="2400" b="1" dirty="0">
              <a:solidFill>
                <a:srgbClr val="2F589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1560"/>
            <a:endParaRPr lang="en-US" sz="2400" b="1" dirty="0">
              <a:solidFill>
                <a:srgbClr val="2F589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1560"/>
            <a:endParaRPr lang="en-US" sz="2400" b="1" dirty="0">
              <a:solidFill>
                <a:srgbClr val="2F589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1560"/>
            <a:r>
              <a:rPr lang="en-US" sz="2000" b="1" dirty="0">
                <a:solidFill>
                  <a:prstClr val="black"/>
                </a:solidFill>
              </a:rPr>
              <a:t>Les indicateurs de la bonne gouvernance</a:t>
            </a:r>
          </a:p>
          <a:p>
            <a:pPr defTabSz="911560"/>
            <a:r>
              <a:rPr lang="en-US" sz="2000" b="1" dirty="0">
                <a:solidFill>
                  <a:prstClr val="black"/>
                </a:solidFill>
              </a:rPr>
              <a:t>(WGI)</a:t>
            </a:r>
          </a:p>
          <a:p>
            <a:pPr defTabSz="911560"/>
            <a:endParaRPr lang="en-US" sz="2000" b="1" dirty="0">
              <a:solidFill>
                <a:prstClr val="black"/>
              </a:solidFill>
            </a:endParaRPr>
          </a:p>
          <a:p>
            <a:pPr defTabSz="911560"/>
            <a:r>
              <a:rPr lang="en-US" sz="2000" b="1" dirty="0">
                <a:solidFill>
                  <a:prstClr val="black"/>
                </a:solidFill>
              </a:rPr>
              <a:t>2004-2014</a:t>
            </a:r>
          </a:p>
        </p:txBody>
      </p:sp>
      <p:sp>
        <p:nvSpPr>
          <p:cNvPr id="4" name="Rectangle 3"/>
          <p:cNvSpPr/>
          <p:nvPr/>
        </p:nvSpPr>
        <p:spPr>
          <a:xfrm>
            <a:off x="7236296" y="5122207"/>
            <a:ext cx="1728190" cy="1276990"/>
          </a:xfrm>
          <a:prstGeom prst="rect">
            <a:avLst/>
          </a:prstGeom>
        </p:spPr>
        <p:txBody>
          <a:bodyPr wrap="square" lIns="91157" tIns="45580" rIns="91157" bIns="45580">
            <a:spAutoFit/>
          </a:bodyPr>
          <a:lstStyle/>
          <a:p>
            <a:pPr algn="r" defTabSz="911560"/>
            <a:r>
              <a:rPr lang="en-US" sz="1100" dirty="0">
                <a:solidFill>
                  <a:prstClr val="black"/>
                </a:solidFill>
              </a:rPr>
              <a:t>Source: Kaufmann D., A. </a:t>
            </a:r>
            <a:r>
              <a:rPr lang="en-US" sz="1100" dirty="0" err="1">
                <a:solidFill>
                  <a:prstClr val="black"/>
                </a:solidFill>
              </a:rPr>
              <a:t>Kraay</a:t>
            </a:r>
            <a:r>
              <a:rPr lang="en-US" sz="1100" dirty="0">
                <a:solidFill>
                  <a:prstClr val="black"/>
                </a:solidFill>
              </a:rPr>
              <a:t>, and M. </a:t>
            </a:r>
            <a:r>
              <a:rPr lang="en-US" sz="1100" dirty="0" err="1">
                <a:solidFill>
                  <a:prstClr val="black"/>
                </a:solidFill>
              </a:rPr>
              <a:t>Mastruzzi</a:t>
            </a:r>
            <a:r>
              <a:rPr lang="en-US" sz="1100" dirty="0">
                <a:solidFill>
                  <a:prstClr val="black"/>
                </a:solidFill>
              </a:rPr>
              <a:t> (2010), The Worldwide Governance Indicators: Methodology and Analytical Issues. WGI  : </a:t>
            </a:r>
            <a:r>
              <a:rPr lang="en-US" sz="1100" dirty="0">
                <a:solidFill>
                  <a:prstClr val="black"/>
                </a:solidFill>
                <a:hlinkClick r:id="rId2"/>
              </a:rPr>
              <a:t>www.govindicators.org</a:t>
            </a:r>
            <a:r>
              <a:rPr lang="en-US" sz="1100" dirty="0">
                <a:solidFill>
                  <a:prstClr val="black"/>
                </a:solidFill>
              </a:rPr>
              <a:t> </a:t>
            </a:r>
            <a:endParaRPr lang="fr-FR" sz="1100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412" y="336836"/>
            <a:ext cx="4296884" cy="61885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5DF8-1458-449B-9BA7-3BFF6780010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9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E95D989-81FA-4BAD-9AD5-E46CEDA91B3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90719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56189E5-8A3E-4CFD-B71B-CCD0F8495E5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90719" y="0"/>
            <a:ext cx="106556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237CC93A-11F5-4D9B-8AB9-1B288EB53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11161"/>
            <a:ext cx="2501695" cy="54033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b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L’instabilité</a:t>
            </a:r>
            <a: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macro-</a:t>
            </a:r>
            <a:r>
              <a:rPr lang="en-US" sz="3400" b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économique</a:t>
            </a:r>
            <a: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et </a:t>
            </a:r>
            <a:r>
              <a:rPr lang="en-US" sz="3400" b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financière</a:t>
            </a:r>
            <a: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3400" b="1" i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Incertitudes</a:t>
            </a:r>
            <a:r>
              <a:rPr lang="en-US" sz="34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sur le </a:t>
            </a:r>
            <a:r>
              <a:rPr lang="en-US" sz="3400" b="1" i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modèle</a:t>
            </a:r>
            <a:r>
              <a:rPr lang="en-US" sz="34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macro-</a:t>
            </a:r>
            <a:r>
              <a:rPr lang="en-US" sz="3400" b="1" i="1" kern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économique</a:t>
            </a:r>
            <a:r>
              <a:rPr lang="en-US" sz="34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de la R.I.I. </a:t>
            </a:r>
            <a:br>
              <a:rPr lang="en-US" sz="34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3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xmlns="" id="{24D6D6C4-5C61-4A10-BF16-1C43D7FB3E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056000"/>
              </p:ext>
            </p:extLst>
          </p:nvPr>
        </p:nvGraphicFramePr>
        <p:xfrm>
          <a:off x="4094559" y="642938"/>
          <a:ext cx="45672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179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8726" y="1682113"/>
            <a:ext cx="92333" cy="633703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7866" defTabSz="564757"/>
            <a:r>
              <a:rPr lang="fa-IR" sz="600" b="1" dirty="0">
                <a:solidFill>
                  <a:prstClr val="black"/>
                </a:solidFill>
                <a:latin typeface="Arial"/>
              </a:rPr>
              <a:t>موسس :فرمان خمینی </a:t>
            </a:r>
            <a:endParaRPr sz="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848991"/>
            <a:ext cx="710944" cy="675625"/>
          </a:xfrm>
          <a:custGeom>
            <a:avLst/>
            <a:gdLst/>
            <a:ahLst/>
            <a:cxnLst/>
            <a:rect l="l" t="t" r="r" b="b"/>
            <a:pathLst>
              <a:path w="1176020" h="1054100">
                <a:moveTo>
                  <a:pt x="0" y="1054025"/>
                </a:moveTo>
                <a:lnTo>
                  <a:pt x="1175622" y="1054025"/>
                </a:lnTo>
                <a:lnTo>
                  <a:pt x="1175622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757"/>
            <a:endParaRPr>
              <a:solidFill>
                <a:prstClr val="black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222277" y="842413"/>
            <a:ext cx="710560" cy="692312"/>
          </a:xfrm>
          <a:custGeom>
            <a:avLst/>
            <a:gdLst/>
            <a:ahLst/>
            <a:cxnLst/>
            <a:rect l="l" t="t" r="r" b="b"/>
            <a:pathLst>
              <a:path w="1175385" h="1080135">
                <a:moveTo>
                  <a:pt x="0" y="1080028"/>
                </a:moveTo>
                <a:lnTo>
                  <a:pt x="1175360" y="1080028"/>
                </a:lnTo>
                <a:lnTo>
                  <a:pt x="1175360" y="0"/>
                </a:lnTo>
                <a:lnTo>
                  <a:pt x="0" y="0"/>
                </a:lnTo>
                <a:lnTo>
                  <a:pt x="0" y="1080028"/>
                </a:lnTo>
                <a:close/>
              </a:path>
            </a:pathLst>
          </a:custGeom>
          <a:ln w="63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757"/>
            <a:endParaRPr>
              <a:solidFill>
                <a:prstClr val="black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821580" y="820781"/>
            <a:ext cx="725915" cy="703301"/>
          </a:xfrm>
          <a:custGeom>
            <a:avLst/>
            <a:gdLst/>
            <a:ahLst/>
            <a:cxnLst/>
            <a:rect l="l" t="t" r="r" b="b"/>
            <a:pathLst>
              <a:path w="1200784" h="1097280">
                <a:moveTo>
                  <a:pt x="0" y="1096838"/>
                </a:moveTo>
                <a:lnTo>
                  <a:pt x="1200460" y="1096838"/>
                </a:lnTo>
                <a:lnTo>
                  <a:pt x="1200460" y="0"/>
                </a:lnTo>
                <a:lnTo>
                  <a:pt x="0" y="0"/>
                </a:lnTo>
                <a:lnTo>
                  <a:pt x="0" y="1096838"/>
                </a:lnTo>
                <a:close/>
              </a:path>
            </a:pathLst>
          </a:custGeom>
          <a:ln w="63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757"/>
            <a:endParaRPr>
              <a:solidFill>
                <a:prstClr val="black"/>
              </a:solidFill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858053" y="1633214"/>
            <a:ext cx="651827" cy="631262"/>
          </a:xfrm>
          <a:custGeom>
            <a:avLst/>
            <a:gdLst/>
            <a:ahLst/>
            <a:cxnLst/>
            <a:rect l="l" t="t" r="r" b="b"/>
            <a:pathLst>
              <a:path w="1078229" h="984885">
                <a:moveTo>
                  <a:pt x="0" y="984266"/>
                </a:moveTo>
                <a:lnTo>
                  <a:pt x="1077897" y="984266"/>
                </a:lnTo>
                <a:lnTo>
                  <a:pt x="1077897" y="0"/>
                </a:lnTo>
                <a:lnTo>
                  <a:pt x="0" y="0"/>
                </a:lnTo>
                <a:lnTo>
                  <a:pt x="0" y="984266"/>
                </a:lnTo>
                <a:close/>
              </a:path>
            </a:pathLst>
          </a:custGeom>
          <a:ln w="63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757"/>
            <a:endParaRPr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80497" y="2059124"/>
            <a:ext cx="8539975" cy="3602124"/>
            <a:chOff x="152707" y="1627076"/>
            <a:chExt cx="8539975" cy="3602124"/>
          </a:xfrm>
        </p:grpSpPr>
        <p:sp>
          <p:nvSpPr>
            <p:cNvPr id="3" name="object 3"/>
            <p:cNvSpPr/>
            <p:nvPr/>
          </p:nvSpPr>
          <p:spPr>
            <a:xfrm>
              <a:off x="152707" y="2360807"/>
              <a:ext cx="728806" cy="286839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بنیاد پانزده خرداد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 نور : یک میلیارد دلار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شاخص: آیت اله صانعی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 : بیش از هفت میلیارد دلار 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عنوان فعالیت رسمی : کمک به خانواده شهدا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تعیین جایزه برای ترور سلمان رشدی </a:t>
              </a:r>
            </a:p>
            <a:p>
              <a:pPr marL="52943" marR="3148" indent="-52943" algn="r" defTabSz="564757" rtl="1">
                <a:lnSpc>
                  <a:spcPct val="154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معافیت مالی دارد </a:t>
              </a:r>
            </a:p>
            <a:p>
              <a:pPr defTabSz="564757"/>
              <a:endParaRPr sz="7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61759" y="1661534"/>
              <a:ext cx="710703" cy="6755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1146356" y="2360807"/>
              <a:ext cx="730088" cy="28683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52943" indent="-52943" algn="r" defTabSz="564757" rtl="1"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گروه صنعتی عظام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 نور : دو میلیارد دلار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چهره شاخص:آیت اله ایروانی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 : بیش از بیست میلیارد دلار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مافیای خودرو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معافیت مالیاتی ندارد </a:t>
              </a: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1210823" y="1703837"/>
              <a:ext cx="601154" cy="65298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2373975" y="2360783"/>
              <a:ext cx="699057" cy="281857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66671" indent="-66671" algn="r" defTabSz="564757" rtl="1"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بنیاد مستضعفان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 نور: ده میلیارد دلار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 : رفیق دوست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 : بیش از سی میالارد دلار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عنوان فعالیت رسمی : کمک به مستضعفین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بخش اعضام نهاد ،از معافیت مالیاتی برخوردار است .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buFont typeface="Arial" panose="020B0604020202020204" pitchFamily="34" charset="0"/>
                <a:buChar char="•"/>
              </a:pP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12" name="object 12"/>
            <p:cNvSpPr/>
            <p:nvPr/>
          </p:nvSpPr>
          <p:spPr>
            <a:xfrm>
              <a:off x="2368231" y="1627076"/>
              <a:ext cx="710545" cy="69224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4" name="object 14"/>
            <p:cNvSpPr/>
            <p:nvPr/>
          </p:nvSpPr>
          <p:spPr>
            <a:xfrm>
              <a:off x="3633787" y="2360810"/>
              <a:ext cx="732240" cy="28263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بنیاد مسکن انقلاب اسلامی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 نور : یک میلیارد دلار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 آیت اله صانعی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اموال بیش از هفت میلیارد دلار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عنوان رسمی : کمک به خانواده شهدا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معافیت مالیاتی دارد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algn="r" defTabSz="564757" rtl="1">
                <a:lnSpc>
                  <a:spcPct val="150000"/>
                </a:lnSpc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algn="r" defTabSz="564757" rtl="1">
                <a:lnSpc>
                  <a:spcPct val="150000"/>
                </a:lnSpc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3633787" y="1661558"/>
              <a:ext cx="732240" cy="67537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4787476" y="2360783"/>
              <a:ext cx="739358" cy="281857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بنیاد شهید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ترنور: پنج میلیارد دلار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چهره شاخص : آیت اله صانعی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اموال: بیش ازنوزده میلیارد دلار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عنوان فعالیت رسمی : کمک به خانواده شهدا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دارای معافیت مالیاتی </a:t>
              </a:r>
            </a:p>
            <a:p>
              <a:pPr marL="52943" indent="-5294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 : مهدی کروبی </a:t>
              </a: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4808458" y="1661551"/>
              <a:ext cx="697395" cy="67573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5896096" y="2369573"/>
              <a:ext cx="725915" cy="28176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مجموعه فواد رای</a:t>
              </a: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حجم ترنور: هشت میلیارد دلار</a:t>
              </a: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چهره شاخص :</a:t>
              </a: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آیت اله ری شهری </a:t>
              </a: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 : بیش ازهفده میلیارد دلار </a:t>
              </a:r>
            </a:p>
            <a:p>
              <a:pPr marL="109813" indent="-66671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در بخش عمده ای از فعالیتهای اقتصادی معافیت مالی دارد .</a:t>
              </a:r>
            </a:p>
            <a:p>
              <a:pPr marL="43143" algn="r" defTabSz="564757" rtl="1">
                <a:lnSpc>
                  <a:spcPct val="150000"/>
                </a:lnSpc>
              </a:pPr>
              <a:r>
                <a:rPr lang="fa-IR" sz="700" b="1" dirty="0">
                  <a:solidFill>
                    <a:prstClr val="black"/>
                  </a:solidFill>
                </a:rPr>
                <a:t>  </a:t>
              </a: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5896194" y="1633294"/>
              <a:ext cx="725719" cy="70301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6927861" y="2369597"/>
              <a:ext cx="725915" cy="281857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52943" indent="-5294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52943" indent="-5294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آستان قدس رضوی </a:t>
              </a:r>
            </a:p>
            <a:p>
              <a:pPr marL="52943" indent="-5294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ترنور : پانزده میلیارد دلار</a:t>
              </a:r>
            </a:p>
            <a:p>
              <a:pPr marL="52943" indent="-5294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 : آیت اله رییسی و واعظ طبسی </a:t>
              </a:r>
            </a:p>
            <a:p>
              <a:pPr marL="52943" indent="-5294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 اموال : بیش از هفتاد میلیارد دلار </a:t>
              </a:r>
            </a:p>
            <a:p>
              <a:pPr marL="105893" indent="-105893" algn="r" defTabSz="564757" rtl="1">
                <a:lnSpc>
                  <a:spcPct val="200000"/>
                </a:lnSpc>
                <a:buFont typeface="Arial" panose="020B0604020202020204" pitchFamily="34" charset="0"/>
                <a:buChar char="•"/>
              </a:pP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6955688" y="1662801"/>
              <a:ext cx="670260" cy="68607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7930337" y="2396095"/>
              <a:ext cx="725915" cy="28176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r" defTabSz="564757" rtl="1">
                <a:lnSpc>
                  <a:spcPct val="150000"/>
                </a:lnSpc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ستاد اجرای فرمان امام ،  و بنیاد برکت</a:t>
              </a: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حجم ترنور  :  بیست میلیارد دلار </a:t>
              </a: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چهره شاخص :مخبر</a:t>
              </a: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fa-IR" sz="700" b="1" dirty="0">
                <a:solidFill>
                  <a:prstClr val="black"/>
                </a:solidFill>
              </a:endParaRP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fa-IR" sz="700" b="1" dirty="0">
                  <a:solidFill>
                    <a:prstClr val="black"/>
                  </a:solidFill>
                </a:rPr>
                <a:t>اموال : بیش از شصت میلیارد دلار </a:t>
              </a:r>
            </a:p>
            <a:p>
              <a:pPr marL="105893" indent="-105893" algn="r" defTabSz="564757" rtl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sz="700" b="1" dirty="0">
                <a:solidFill>
                  <a:prstClr val="black"/>
                </a:solidFill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7893907" y="1674194"/>
              <a:ext cx="798775" cy="59530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564757"/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32" name="object 32"/>
          <p:cNvSpPr/>
          <p:nvPr/>
        </p:nvSpPr>
        <p:spPr>
          <a:xfrm>
            <a:off x="7825385" y="820673"/>
            <a:ext cx="798852" cy="595445"/>
          </a:xfrm>
          <a:custGeom>
            <a:avLst/>
            <a:gdLst/>
            <a:ahLst/>
            <a:cxnLst/>
            <a:rect l="l" t="t" r="r" b="b"/>
            <a:pathLst>
              <a:path w="1321434" h="929005">
                <a:moveTo>
                  <a:pt x="0" y="928795"/>
                </a:moveTo>
                <a:lnTo>
                  <a:pt x="1321307" y="928795"/>
                </a:lnTo>
                <a:lnTo>
                  <a:pt x="1321307" y="0"/>
                </a:lnTo>
                <a:lnTo>
                  <a:pt x="0" y="0"/>
                </a:lnTo>
                <a:lnTo>
                  <a:pt x="0" y="928795"/>
                </a:lnTo>
                <a:close/>
              </a:path>
            </a:pathLst>
          </a:custGeom>
          <a:ln w="634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64757"/>
            <a:endParaRPr>
              <a:solidFill>
                <a:prstClr val="black"/>
              </a:solidFill>
            </a:endParaRPr>
          </a:p>
        </p:txBody>
      </p:sp>
      <p:sp>
        <p:nvSpPr>
          <p:cNvPr id="25" name="ZoneTexte 41"/>
          <p:cNvSpPr txBox="1"/>
          <p:nvPr/>
        </p:nvSpPr>
        <p:spPr>
          <a:xfrm>
            <a:off x="234892" y="44656"/>
            <a:ext cx="8585580" cy="1239777"/>
          </a:xfrm>
          <a:prstGeom prst="rect">
            <a:avLst/>
          </a:prstGeom>
          <a:noFill/>
        </p:spPr>
        <p:txBody>
          <a:bodyPr wrap="square" lIns="91157" tIns="45580" rIns="91157" bIns="45580" rtlCol="0">
            <a:spAutoFit/>
          </a:bodyPr>
          <a:lstStyle/>
          <a:p>
            <a:pPr algn="ctr" defTabSz="911560">
              <a:defRPr/>
            </a:pPr>
            <a:r>
              <a:rPr lang="fr-FR" sz="3600" b="1" dirty="0">
                <a:solidFill>
                  <a:prstClr val="black"/>
                </a:solidFill>
              </a:rPr>
              <a:t>Le marché du monopole et </a:t>
            </a:r>
            <a:br>
              <a:rPr lang="fr-FR" sz="3600" b="1" dirty="0">
                <a:solidFill>
                  <a:prstClr val="black"/>
                </a:solidFill>
              </a:rPr>
            </a:br>
            <a:r>
              <a:rPr lang="fr-FR" sz="3600" b="1" dirty="0">
                <a:solidFill>
                  <a:prstClr val="black"/>
                </a:solidFill>
              </a:rPr>
              <a:t>les holdings du Guide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Dr. Majid Golpour 2018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1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8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Glac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4.xml><?xml version="1.0" encoding="utf-8"?>
<a:theme xmlns:a="http://schemas.openxmlformats.org/drawingml/2006/main" name="10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5.xml><?xml version="1.0" encoding="utf-8"?>
<a:theme xmlns:a="http://schemas.openxmlformats.org/drawingml/2006/main" name="11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6.xml><?xml version="1.0" encoding="utf-8"?>
<a:theme xmlns:a="http://schemas.openxmlformats.org/drawingml/2006/main" name="3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7.xml><?xml version="1.0" encoding="utf-8"?>
<a:theme xmlns:a="http://schemas.openxmlformats.org/drawingml/2006/main" name="4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1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5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2.xml><?xml version="1.0" encoding="utf-8"?>
<a:theme xmlns:a="http://schemas.openxmlformats.org/drawingml/2006/main" name="12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3.xml><?xml version="1.0" encoding="utf-8"?>
<a:theme xmlns:a="http://schemas.openxmlformats.org/drawingml/2006/main" name="13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4.xml><?xml version="1.0" encoding="utf-8"?>
<a:theme xmlns:a="http://schemas.openxmlformats.org/drawingml/2006/main" name="14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5.xml><?xml version="1.0" encoding="utf-8"?>
<a:theme xmlns:a="http://schemas.openxmlformats.org/drawingml/2006/main" name="16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6.xml><?xml version="1.0" encoding="utf-8"?>
<a:theme xmlns:a="http://schemas.openxmlformats.org/drawingml/2006/main" name="17_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2049</Words>
  <Application>Microsoft Office PowerPoint</Application>
  <PresentationFormat>Affichage à l'écran (4:3)</PresentationFormat>
  <Paragraphs>539</Paragraphs>
  <Slides>30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26</vt:i4>
      </vt:variant>
      <vt:variant>
        <vt:lpstr>Titres des diapositives</vt:lpstr>
      </vt:variant>
      <vt:variant>
        <vt:i4>30</vt:i4>
      </vt:variant>
    </vt:vector>
  </HeadingPairs>
  <TitlesOfParts>
    <vt:vector size="56" baseType="lpstr">
      <vt:lpstr>1_Exécutif</vt:lpstr>
      <vt:lpstr>Exécutif</vt:lpstr>
      <vt:lpstr>7_Exécutif</vt:lpstr>
      <vt:lpstr>3_Exécutif</vt:lpstr>
      <vt:lpstr>1_Thème Office</vt:lpstr>
      <vt:lpstr>3_Thème Office</vt:lpstr>
      <vt:lpstr>4_Thème Office</vt:lpstr>
      <vt:lpstr>6_Thème Office</vt:lpstr>
      <vt:lpstr>7_Thème Office</vt:lpstr>
      <vt:lpstr>Office Theme</vt:lpstr>
      <vt:lpstr>1_Office Theme</vt:lpstr>
      <vt:lpstr>8_Thème Office</vt:lpstr>
      <vt:lpstr>9_Office Theme</vt:lpstr>
      <vt:lpstr>10_Office Theme</vt:lpstr>
      <vt:lpstr>11_Office Theme</vt:lpstr>
      <vt:lpstr>3_Office Theme</vt:lpstr>
      <vt:lpstr>4_Office Theme</vt:lpstr>
      <vt:lpstr>6_Office Theme</vt:lpstr>
      <vt:lpstr>8_Office Theme</vt:lpstr>
      <vt:lpstr>7_Office Theme</vt:lpstr>
      <vt:lpstr>5_Office Theme</vt:lpstr>
      <vt:lpstr>12_Office Theme</vt:lpstr>
      <vt:lpstr>13_Office Theme</vt:lpstr>
      <vt:lpstr>14_Office Theme</vt:lpstr>
      <vt:lpstr>16_Office Theme</vt:lpstr>
      <vt:lpstr>17_Office Theme</vt:lpstr>
      <vt:lpstr>The art of the deal: What will happen if the US withdraws from the nuclear agreement with Iran?  </vt:lpstr>
      <vt:lpstr>The complexity of the JCPOA implementation  Joint action plan:  5+1 and Iran</vt:lpstr>
      <vt:lpstr>Milestones for the gradual lifting of sanctions against Iran</vt:lpstr>
      <vt:lpstr>Risk factors (in ascending order)</vt:lpstr>
      <vt:lpstr>L’Iran en transition :  défis et enjeux économiques</vt:lpstr>
      <vt:lpstr>Macro-economic and financial instability  Uncertainty on the Iranian macro-economic model </vt:lpstr>
      <vt:lpstr>Présentation PowerPoint</vt:lpstr>
      <vt:lpstr>L’instabilité macro-économique et financière  Incertitudes sur le modèle macro-économique de la R.I.I.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Avec l'augmentation de la pente rapide (au cours des six derniers mois), le prix du dollar, a atteint environ 30 pour cent de plus.</vt:lpstr>
      <vt:lpstr>L’Ultime facteur de l’escalade de la crise au sommet du pouvoir</vt:lpstr>
      <vt:lpstr>Présentation PowerPoint</vt:lpstr>
      <vt:lpstr>L’Iran en transition : défis et enjeux politiques: L’heure des Choix</vt:lpstr>
      <vt:lpstr>Le processus de désignation du troisième guide suprême remis en question</vt:lpstr>
      <vt:lpstr>Présentation PowerPoint</vt:lpstr>
      <vt:lpstr>La République Islamique  contre la République Islamique</vt:lpstr>
      <vt:lpstr>L’Iran en transition: vue d’ensemble  des possibles processus de changement</vt:lpstr>
      <vt:lpstr>Présentation PowerPoint</vt:lpstr>
      <vt:lpstr>Présentation PowerPoint</vt:lpstr>
      <vt:lpstr>L’Iran en Transition:  Pouvoir politique : résilience ou étape vers l’effondrement ? Société : Entre espoir et incertitude </vt:lpstr>
      <vt:lpstr>Présentation PowerPoint</vt:lpstr>
      <vt:lpstr>Source: Atlas Géostratégique du Proche et du Moyen-Orient 2009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 of the deal: What will happen if the US withdraws from the nuclear agreement with Iran?</dc:title>
  <dc:creator>Majid Golpour</dc:creator>
  <cp:lastModifiedBy>Majid Golpour</cp:lastModifiedBy>
  <cp:revision>14</cp:revision>
  <dcterms:created xsi:type="dcterms:W3CDTF">2018-04-19T10:25:18Z</dcterms:created>
  <dcterms:modified xsi:type="dcterms:W3CDTF">2018-04-30T11:24:12Z</dcterms:modified>
</cp:coreProperties>
</file>