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256" r:id="rId2"/>
    <p:sldId id="530" r:id="rId3"/>
    <p:sldId id="537" r:id="rId4"/>
    <p:sldId id="361" r:id="rId5"/>
    <p:sldId id="492" r:id="rId6"/>
    <p:sldId id="498" r:id="rId7"/>
    <p:sldId id="575" r:id="rId8"/>
    <p:sldId id="442" r:id="rId9"/>
    <p:sldId id="615" r:id="rId10"/>
    <p:sldId id="458" r:id="rId11"/>
    <p:sldId id="608" r:id="rId12"/>
    <p:sldId id="512" r:id="rId13"/>
    <p:sldId id="509" r:id="rId14"/>
    <p:sldId id="510" r:id="rId15"/>
    <p:sldId id="515" r:id="rId16"/>
    <p:sldId id="525" r:id="rId17"/>
    <p:sldId id="598" r:id="rId18"/>
    <p:sldId id="624" r:id="rId19"/>
    <p:sldId id="527" r:id="rId20"/>
    <p:sldId id="623" r:id="rId21"/>
    <p:sldId id="427" r:id="rId22"/>
    <p:sldId id="334" r:id="rId23"/>
    <p:sldId id="523" r:id="rId24"/>
    <p:sldId id="603" r:id="rId25"/>
    <p:sldId id="395" r:id="rId26"/>
    <p:sldId id="622" r:id="rId27"/>
    <p:sldId id="364" r:id="rId28"/>
    <p:sldId id="360" r:id="rId29"/>
    <p:sldId id="365" r:id="rId30"/>
    <p:sldId id="366" r:id="rId31"/>
    <p:sldId id="397" r:id="rId32"/>
    <p:sldId id="396" r:id="rId33"/>
    <p:sldId id="520" r:id="rId34"/>
    <p:sldId id="521" r:id="rId35"/>
  </p:sldIdLst>
  <p:sldSz cx="9144000" cy="5143500" type="screen16x9"/>
  <p:notesSz cx="7010400" cy="92964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3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0315A"/>
    <a:srgbClr val="E232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167" autoAdjust="0"/>
    <p:restoredTop sz="88073" autoAdjust="0"/>
  </p:normalViewPr>
  <p:slideViewPr>
    <p:cSldViewPr>
      <p:cViewPr varScale="1">
        <p:scale>
          <a:sx n="135" d="100"/>
          <a:sy n="135" d="100"/>
        </p:scale>
        <p:origin x="516" y="10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038553" cy="464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201" y="1"/>
            <a:ext cx="3038553" cy="464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A76AD0-B612-44C0-B7A2-FF12F834D7A1}" type="datetimeFigureOut">
              <a:rPr lang="fr-CH" smtClean="0"/>
              <a:pPr/>
              <a:t>30.05.2018</a:t>
            </a:fld>
            <a:endParaRPr lang="fr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8830319"/>
            <a:ext cx="3038553" cy="464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201" y="8830319"/>
            <a:ext cx="3038553" cy="464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97097C-C30F-4EAF-B13F-C76EAC373B49}" type="slidenum">
              <a:rPr lang="fr-CH" smtClean="0"/>
              <a:pPr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0497649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159" y="0"/>
            <a:ext cx="3038604" cy="46534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5878A3-A4DF-41F7-9759-7EEA68732A76}" type="datetimeFigureOut">
              <a:rPr lang="fr-CH" smtClean="0"/>
              <a:pPr/>
              <a:t>30.05.2018</a:t>
            </a:fld>
            <a:endParaRPr lang="fr-C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C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713" y="4415530"/>
            <a:ext cx="5608975" cy="41836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6D132E-FD8F-4FFF-942D-599A1DC52E61}" type="slidenum">
              <a:rPr lang="fr-CH" smtClean="0"/>
              <a:pPr/>
              <a:t>‹#›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605571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ture.com/articles/s41928-017-0005-9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ecordholders.org/en/list/rubik.html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ww.youtube.com/watch?v=nt00QzKuNVY&amp;feature=youtu.be" TargetMode="External"/><Relationship Id="rId4" Type="http://schemas.openxmlformats.org/officeDocument/2006/relationships/hyperlink" Target="https://www.digitaltrends.com/cool-tech/rubiks-cube-robot/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2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H">
              <a:latin typeface="Times New Roman" charset="0"/>
            </a:endParaRPr>
          </a:p>
        </p:txBody>
      </p:sp>
      <p:sp>
        <p:nvSpPr>
          <p:cNvPr id="92163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180AF505-36AD-EF4E-9B16-F0D3DB582CB6}" type="slidenum">
              <a:rPr lang="en-US" sz="1200">
                <a:cs typeface="Arial" charset="0"/>
              </a:rPr>
              <a:pPr eaLnBrk="1" hangingPunct="1"/>
              <a:t>3</a:t>
            </a:fld>
            <a:endParaRPr lang="en-US" sz="120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31715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Over the next few years, MADCOMs—the integration of AI systems into machine-driven communications tools for use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computational propaganda—will gain enhanced ability to influence people, tailoring persuasive, distracting, or intimidating messaging toward individuals based on their unique personalities and backgrounds, a form of highly personalized propaganda. http://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www.atlanticcouncil.org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/images/publications/The_MADCOM_Future_RW_0926.pdf</a:t>
            </a:r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D132E-FD8F-4FFF-942D-599A1DC52E61}" type="slidenum">
              <a:rPr lang="fr-CH" smtClean="0"/>
              <a:pPr/>
              <a:t>17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8071416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D132E-FD8F-4FFF-942D-599A1DC52E61}" type="slidenum">
              <a:rPr lang="fr-CH" smtClean="0"/>
              <a:pPr/>
              <a:t>19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1374273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H" sz="1200" i="1" dirty="0"/>
              <a:t>http://</a:t>
            </a:r>
            <a:r>
              <a:rPr lang="fr-CH" sz="1200" i="1" dirty="0" err="1"/>
              <a:t>ofthebox.org</a:t>
            </a:r>
            <a:r>
              <a:rPr lang="fr-CH" sz="1200" i="1" dirty="0"/>
              <a:t>/artificial-intelligence-recreates-images-inside-human-brain-2/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D132E-FD8F-4FFF-942D-599A1DC52E61}" type="slidenum">
              <a:rPr lang="fr-CH" smtClean="0"/>
              <a:pPr/>
              <a:t>26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4910572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7925CA-DA71-42BC-9069-EEE91DD74575}" type="slidenum">
              <a:rPr lang="en-GB" smtClean="0"/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29881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2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r-CH">
              <a:latin typeface="Times New Roman" charset="0"/>
            </a:endParaRPr>
          </a:p>
        </p:txBody>
      </p:sp>
      <p:sp>
        <p:nvSpPr>
          <p:cNvPr id="92163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180AF505-36AD-EF4E-9B16-F0D3DB582CB6}" type="slidenum">
              <a:rPr lang="en-US" sz="1200">
                <a:cs typeface="Arial" charset="0"/>
              </a:rPr>
              <a:pPr eaLnBrk="1" hangingPunct="1"/>
              <a:t>7</a:t>
            </a:fld>
            <a:endParaRPr lang="en-US" sz="120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68320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since 2012, the amount of compute used in the largest AI training runs has been increasing exponentially with a 3.5 month-doubling time (by comparison, Moore’s Law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had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an 18-month doubling period). Since 2012, this metric has grown by more than 300,000x (an 18-month doubling period would yield only a 12x increase)., https://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blog.openai.com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</a:t>
            </a:r>
            <a:r>
              <a:rPr lang="en-US" sz="1200" b="0" i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ai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-and-compute/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D132E-FD8F-4FFF-942D-599A1DC52E61}" type="slidenum">
              <a:rPr lang="fr-CH" smtClean="0"/>
              <a:pPr/>
              <a:t>9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7857951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 only is that significantly faster than the 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human world record of 4.59 seconds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but it’s also a big improvement on the</a:t>
            </a:r>
            <a:r>
              <a:rPr lang="en-US" sz="1200" b="0" i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 official robot world record of 0.637 seconds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In a 10 microsecond quarter-turn move, the motor reaches over 1,000 RPM.</a:t>
            </a:r>
          </a:p>
          <a:p>
            <a:r>
              <a:rPr lang="en-US" dirty="0"/>
              <a:t>https://</a:t>
            </a:r>
            <a:r>
              <a:rPr lang="en-US" dirty="0" err="1"/>
              <a:t>www.digitaltrends.com</a:t>
            </a:r>
            <a:r>
              <a:rPr lang="en-US" dirty="0"/>
              <a:t>/cool-tech/robot-rubiks-cube-038-seconds/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5"/>
              </a:rPr>
              <a:t>https://www.youtube.com/watch?v=nt00QzKuNVY&amp;feature=youtu.be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D132E-FD8F-4FFF-942D-599A1DC52E61}" type="slidenum">
              <a:rPr lang="fr-CH" smtClean="0"/>
              <a:pPr/>
              <a:t>10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3704579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D132E-FD8F-4FFF-942D-599A1DC52E61}" type="slidenum">
              <a:rPr lang="fr-CH" smtClean="0"/>
              <a:pPr/>
              <a:t>11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0467850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http://</a:t>
            </a:r>
            <a:r>
              <a:rPr lang="en-GB" dirty="0" err="1"/>
              <a:t>www.bbc.com</a:t>
            </a:r>
            <a:r>
              <a:rPr lang="en-GB" dirty="0"/>
              <a:t>/news/</a:t>
            </a:r>
            <a:r>
              <a:rPr lang="en-GB" dirty="0" err="1"/>
              <a:t>av</a:t>
            </a:r>
            <a:r>
              <a:rPr lang="en-GB" dirty="0"/>
              <a:t>/technology-40598465/fake-</a:t>
            </a:r>
            <a:r>
              <a:rPr lang="en-GB" dirty="0" err="1"/>
              <a:t>obama</a:t>
            </a:r>
            <a:r>
              <a:rPr lang="en-GB" dirty="0"/>
              <a:t>-created-using-</a:t>
            </a:r>
            <a:r>
              <a:rPr lang="en-GB" dirty="0" err="1"/>
              <a:t>ai</a:t>
            </a:r>
            <a:r>
              <a:rPr lang="en-GB" dirty="0"/>
              <a:t>-tool-to-make-phoney-speeches</a:t>
            </a:r>
          </a:p>
          <a:p>
            <a:endParaRPr lang="en-GB" dirty="0"/>
          </a:p>
          <a:p>
            <a:r>
              <a:rPr lang="en-GB" dirty="0"/>
              <a:t>https://</a:t>
            </a:r>
            <a:r>
              <a:rPr lang="en-GB" dirty="0" err="1"/>
              <a:t>www.youtube.com</a:t>
            </a:r>
            <a:r>
              <a:rPr lang="en-GB" dirty="0"/>
              <a:t>/</a:t>
            </a:r>
            <a:r>
              <a:rPr lang="en-GB" dirty="0" err="1"/>
              <a:t>watch?time_continue</a:t>
            </a:r>
            <a:r>
              <a:rPr lang="en-GB" dirty="0"/>
              <a:t>=41&amp;v=</a:t>
            </a:r>
            <a:r>
              <a:rPr lang="en-GB"/>
              <a:t>UCwbJxW-ZRg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D132E-FD8F-4FFF-942D-599A1DC52E61}" type="slidenum">
              <a:rPr lang="fr-CH" smtClean="0"/>
              <a:pPr/>
              <a:t>13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2572657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http://</a:t>
            </a:r>
            <a:r>
              <a:rPr lang="en-GB" dirty="0" err="1"/>
              <a:t>www.bbc.com</a:t>
            </a:r>
            <a:r>
              <a:rPr lang="en-GB" dirty="0"/>
              <a:t>/news/</a:t>
            </a:r>
            <a:r>
              <a:rPr lang="en-GB" dirty="0" err="1"/>
              <a:t>av</a:t>
            </a:r>
            <a:r>
              <a:rPr lang="en-GB" dirty="0"/>
              <a:t>/technology-40598465/fake-</a:t>
            </a:r>
            <a:r>
              <a:rPr lang="en-GB" dirty="0" err="1"/>
              <a:t>obama</a:t>
            </a:r>
            <a:r>
              <a:rPr lang="en-GB" dirty="0"/>
              <a:t>-created-using-</a:t>
            </a:r>
            <a:r>
              <a:rPr lang="en-GB" dirty="0" err="1"/>
              <a:t>ai</a:t>
            </a:r>
            <a:r>
              <a:rPr lang="en-GB" dirty="0"/>
              <a:t>-tool-to-make-phoney-speeches</a:t>
            </a:r>
          </a:p>
          <a:p>
            <a:endParaRPr lang="en-GB" dirty="0"/>
          </a:p>
          <a:p>
            <a:r>
              <a:rPr lang="en-GB" dirty="0"/>
              <a:t>https://</a:t>
            </a:r>
            <a:r>
              <a:rPr lang="en-GB" dirty="0" err="1"/>
              <a:t>www.youtube.com</a:t>
            </a:r>
            <a:r>
              <a:rPr lang="en-GB" dirty="0"/>
              <a:t>/</a:t>
            </a:r>
            <a:r>
              <a:rPr lang="en-GB" dirty="0" err="1"/>
              <a:t>watch?time_continue</a:t>
            </a:r>
            <a:r>
              <a:rPr lang="en-GB" dirty="0"/>
              <a:t>=41&amp;v=</a:t>
            </a:r>
            <a:r>
              <a:rPr lang="en-GB" dirty="0" err="1"/>
              <a:t>UCwbJxW-ZRg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D132E-FD8F-4FFF-942D-599A1DC52E61}" type="slidenum">
              <a:rPr lang="fr-CH" smtClean="0"/>
              <a:pPr/>
              <a:t>14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337964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</a:t>
            </a:r>
            <a:r>
              <a:rPr lang="en-GB" dirty="0" err="1"/>
              <a:t>motherboard.vice.com</a:t>
            </a:r>
            <a:r>
              <a:rPr lang="en-GB" dirty="0"/>
              <a:t>/</a:t>
            </a:r>
            <a:r>
              <a:rPr lang="en-GB" dirty="0" err="1"/>
              <a:t>en_us</a:t>
            </a:r>
            <a:r>
              <a:rPr lang="en-GB" dirty="0"/>
              <a:t>/article/</a:t>
            </a:r>
            <a:r>
              <a:rPr lang="en-GB" dirty="0" err="1"/>
              <a:t>gydydm</a:t>
            </a:r>
            <a:r>
              <a:rPr lang="en-GB" dirty="0"/>
              <a:t>/gal-</a:t>
            </a:r>
            <a:r>
              <a:rPr lang="en-GB" dirty="0" err="1"/>
              <a:t>gadot</a:t>
            </a:r>
            <a:r>
              <a:rPr lang="en-GB" dirty="0"/>
              <a:t>-fake-</a:t>
            </a:r>
            <a:r>
              <a:rPr lang="en-GB" dirty="0" err="1"/>
              <a:t>ai</a:t>
            </a:r>
            <a:r>
              <a:rPr lang="en-GB" dirty="0"/>
              <a:t>-porn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D132E-FD8F-4FFF-942D-599A1DC52E61}" type="slidenum">
              <a:rPr lang="fr-CH" smtClean="0"/>
              <a:pPr/>
              <a:t>15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8124150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</a:t>
            </a:r>
            <a:r>
              <a:rPr lang="en-GB" dirty="0" err="1"/>
              <a:t>motherboard.vice.com</a:t>
            </a:r>
            <a:r>
              <a:rPr lang="en-GB" dirty="0"/>
              <a:t>/</a:t>
            </a:r>
            <a:r>
              <a:rPr lang="en-GB" dirty="0" err="1"/>
              <a:t>en_us</a:t>
            </a:r>
            <a:r>
              <a:rPr lang="en-GB" dirty="0"/>
              <a:t>/article/bjye8a/</a:t>
            </a:r>
            <a:r>
              <a:rPr lang="en-GB" dirty="0" err="1"/>
              <a:t>reddit</a:t>
            </a:r>
            <a:r>
              <a:rPr lang="en-GB" dirty="0"/>
              <a:t>-fake-porn-app-daisy-</a:t>
            </a:r>
            <a:r>
              <a:rPr lang="en-GB" dirty="0" err="1"/>
              <a:t>ridley</a:t>
            </a:r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6D132E-FD8F-4FFF-942D-599A1DC52E61}" type="slidenum">
              <a:rPr lang="fr-CH" smtClean="0"/>
              <a:pPr/>
              <a:t>16</a:t>
            </a:fld>
            <a:endParaRPr lang="fr-CH"/>
          </a:p>
        </p:txBody>
      </p:sp>
    </p:spTree>
    <p:extLst>
      <p:ext uri="{BB962C8B-B14F-4D97-AF65-F5344CB8AC3E}">
        <p14:creationId xmlns:p14="http://schemas.microsoft.com/office/powerpoint/2010/main" val="15226128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45295"/>
            <a:ext cx="7772400" cy="1102519"/>
          </a:xfrm>
        </p:spPr>
        <p:txBody>
          <a:bodyPr/>
          <a:lstStyle>
            <a:lvl1pPr>
              <a:defRPr>
                <a:solidFill>
                  <a:srgbClr val="E2323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r-C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89548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rgbClr val="30315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fr-CH" dirty="0"/>
          </a:p>
        </p:txBody>
      </p:sp>
      <p:pic>
        <p:nvPicPr>
          <p:cNvPr id="7" name="Picture 6" descr="gcsp_logo_web_large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36812" y="267494"/>
            <a:ext cx="5070377" cy="15841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22412"/>
            <a:ext cx="8229600" cy="85725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E2323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fr-C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07654"/>
            <a:ext cx="8229600" cy="3168352"/>
          </a:xfrm>
        </p:spPr>
        <p:txBody>
          <a:bodyPr/>
          <a:lstStyle>
            <a:lvl1pPr>
              <a:buFont typeface="Arial" pitchFamily="34" charset="0"/>
              <a:buChar char="•"/>
              <a:defRPr sz="2800">
                <a:solidFill>
                  <a:srgbClr val="30315A"/>
                </a:solidFill>
              </a:defRPr>
            </a:lvl1pPr>
            <a:lvl2pPr>
              <a:buFont typeface="Arial" pitchFamily="34" charset="0"/>
              <a:buChar char="•"/>
              <a:defRPr sz="2400">
                <a:solidFill>
                  <a:srgbClr val="30315A"/>
                </a:solidFill>
              </a:defRPr>
            </a:lvl2pPr>
            <a:lvl3pPr>
              <a:buFont typeface="Arial" pitchFamily="34" charset="0"/>
              <a:buChar char="•"/>
              <a:defRPr sz="2000">
                <a:solidFill>
                  <a:srgbClr val="30315A"/>
                </a:solidFill>
              </a:defRPr>
            </a:lvl3pPr>
            <a:lvl4pPr>
              <a:buFont typeface="Arial" pitchFamily="34" charset="0"/>
              <a:buChar char="•"/>
              <a:defRPr sz="1800">
                <a:solidFill>
                  <a:srgbClr val="30315A"/>
                </a:solidFill>
              </a:defRPr>
            </a:lvl4pPr>
            <a:lvl5pPr>
              <a:buFont typeface="Arial" pitchFamily="34" charset="0"/>
              <a:buChar char="•"/>
              <a:defRPr sz="1600">
                <a:solidFill>
                  <a:srgbClr val="30315A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 dirty="0"/>
          </a:p>
        </p:txBody>
      </p:sp>
      <p:pic>
        <p:nvPicPr>
          <p:cNvPr id="7" name="Picture 6" descr="gcsp_logo_web_large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51520" y="195486"/>
            <a:ext cx="2376264" cy="74243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r-C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C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C222F-4039-4881-8141-8FF1DAFFE683}" type="datetimeFigureOut">
              <a:rPr lang="fr-CH" smtClean="0"/>
              <a:pPr/>
              <a:t>30.05.2018</a:t>
            </a:fld>
            <a:endParaRPr lang="fr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E88A2C-63D9-4D1C-AE50-318B7DB0554A}" type="slidenum">
              <a:rPr lang="fr-CH" smtClean="0"/>
              <a:pPr/>
              <a:t>‹#›</a:t>
            </a:fld>
            <a:endParaRPr lang="fr-C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t00QzKuNVY&amp;feature=youtu.be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7.png"/><Relationship Id="rId4" Type="http://schemas.openxmlformats.org/officeDocument/2006/relationships/notesSlide" Target="../notesSlides/notesSlide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8.png"/><Relationship Id="rId4" Type="http://schemas.openxmlformats.org/officeDocument/2006/relationships/notesSlide" Target="../notesSlides/notesSlide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g"/><Relationship Id="rId4" Type="http://schemas.openxmlformats.org/officeDocument/2006/relationships/image" Target="../media/image45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504" y="2067694"/>
            <a:ext cx="8928992" cy="1102519"/>
          </a:xfrm>
        </p:spPr>
        <p:txBody>
          <a:bodyPr>
            <a:normAutofit/>
          </a:bodyPr>
          <a:lstStyle/>
          <a:p>
            <a:r>
              <a:rPr lang="en-US" sz="3200" b="1" dirty="0"/>
              <a:t>The Use of AI in Cyber Offensive Operations</a:t>
            </a:r>
            <a:endParaRPr lang="fr-CH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3075806"/>
            <a:ext cx="7560840" cy="1779661"/>
          </a:xfrm>
        </p:spPr>
        <p:txBody>
          <a:bodyPr>
            <a:normAutofit fontScale="85000" lnSpcReduction="20000"/>
          </a:bodyPr>
          <a:lstStyle/>
          <a:p>
            <a:endParaRPr lang="en-US" b="1" i="1" dirty="0"/>
          </a:p>
          <a:p>
            <a:r>
              <a:rPr lang="en-US" b="1" i="1" dirty="0"/>
              <a:t>Dr. Jean-Marc Rickli</a:t>
            </a:r>
          </a:p>
          <a:p>
            <a:r>
              <a:rPr lang="fr-CH" dirty="0"/>
              <a:t>Head, Global Risk and </a:t>
            </a:r>
            <a:r>
              <a:rPr lang="fr-CH" dirty="0" err="1"/>
              <a:t>Resilience</a:t>
            </a:r>
            <a:endParaRPr lang="fr-CH" dirty="0"/>
          </a:p>
          <a:p>
            <a:r>
              <a:rPr lang="fr-CH" dirty="0"/>
              <a:t>29 May 2018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BA28FBB8-5D77-7F45-B69E-C785FD458720}"/>
              </a:ext>
            </a:extLst>
          </p:cNvPr>
          <p:cNvSpPr/>
          <p:nvPr/>
        </p:nvSpPr>
        <p:spPr>
          <a:xfrm>
            <a:off x="1115616" y="4664292"/>
            <a:ext cx="6767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5" name="Picture 4">
            <a:hlinkClick r:id="rId3"/>
            <a:extLst>
              <a:ext uri="{FF2B5EF4-FFF2-40B4-BE49-F238E27FC236}">
                <a16:creationId xmlns:a16="http://schemas.microsoft.com/office/drawing/2014/main" xmlns="" id="{56152706-DFAA-A04F-B061-B9C8B3B314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34" y="1123398"/>
            <a:ext cx="7115299" cy="3540894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xmlns="" id="{B2277393-41BF-C54C-9BA0-C683B9540F73}"/>
              </a:ext>
            </a:extLst>
          </p:cNvPr>
          <p:cNvSpPr txBox="1">
            <a:spLocks/>
          </p:cNvSpPr>
          <p:nvPr/>
        </p:nvSpPr>
        <p:spPr>
          <a:xfrm>
            <a:off x="2699792" y="123478"/>
            <a:ext cx="5987008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E23234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b="1" dirty="0">
                <a:latin typeface="+mn-lt"/>
              </a:rPr>
              <a:t>AI against Human Skills</a:t>
            </a:r>
            <a:endParaRPr lang="fr-CH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47627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4686300"/>
            <a:ext cx="1905000" cy="3429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F75AB356-0FD3-224C-A2A5-EF6018F4D54A}" type="slidenum">
              <a:rPr lang="en-GB" sz="1400"/>
              <a:pPr eaLnBrk="1" hangingPunct="1"/>
              <a:t>11</a:t>
            </a:fld>
            <a:endParaRPr lang="en-GB" sz="140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5987008" cy="857250"/>
          </a:xfrm>
        </p:spPr>
        <p:txBody>
          <a:bodyPr>
            <a:normAutofit/>
          </a:bodyPr>
          <a:lstStyle/>
          <a:p>
            <a:pPr algn="ctr"/>
            <a:r>
              <a:rPr lang="en-GB" b="1" dirty="0">
                <a:latin typeface="+mn-lt"/>
              </a:rPr>
              <a:t>AI against Human Skills</a:t>
            </a:r>
            <a:endParaRPr lang="fr-CH" b="1" dirty="0">
              <a:latin typeface="+mn-lt"/>
            </a:endParaRP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17" y="966440"/>
            <a:ext cx="4067843" cy="2902501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976163"/>
            <a:ext cx="5148064" cy="288377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20414" y="3875692"/>
            <a:ext cx="83195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"I was surprised at how aware and reactive AI was. It seemed to be aware of my intentions and reacting instantly to my changes in flight and my missile deployment. </a:t>
            </a:r>
            <a:r>
              <a:rPr lang="en-US" dirty="0">
                <a:latin typeface="Times New Roman" charset="0"/>
                <a:ea typeface="Times New Roman" charset="0"/>
                <a:cs typeface="Times New Roman" charset="0"/>
              </a:rPr>
              <a:t>I go home feeling washed out. I'm tired, drained and mentally exhausted. This may be artificial intelligence, but it represents a real challenge."</a:t>
            </a:r>
            <a:r>
              <a:rPr lang="en-US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 Retired USAF Col. Gene Lee </a:t>
            </a:r>
            <a:endParaRPr lang="en-US" dirty="0">
              <a:latin typeface="Times New Roman" charset="0"/>
              <a:ea typeface="Times New Roman" charset="0"/>
              <a:cs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6952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5987008" cy="1080120"/>
          </a:xfrm>
        </p:spPr>
        <p:txBody>
          <a:bodyPr>
            <a:normAutofit fontScale="90000"/>
          </a:bodyPr>
          <a:lstStyle/>
          <a:p>
            <a:pPr marL="576072" indent="-457200" algn="ctr">
              <a:spcBef>
                <a:spcPts val="0"/>
              </a:spcBef>
              <a:defRPr/>
            </a:pPr>
            <a:r>
              <a:rPr lang="en-GB" b="1" dirty="0"/>
              <a:t>Subversion: Post Truth Politics Era</a:t>
            </a:r>
          </a:p>
        </p:txBody>
      </p:sp>
      <p:pic>
        <p:nvPicPr>
          <p:cNvPr id="8" name="Image 7" descr="maxresdefault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4" y="1168004"/>
            <a:ext cx="4498975" cy="1897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5" descr="Putin-s-role-in-alleged-hacking-of-the-US-election-is-under-scrutiny-74370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112294"/>
            <a:ext cx="3643312" cy="1620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age 8" descr="080216dnchack_1280x720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1" y="1168004"/>
            <a:ext cx="374491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Image 6" descr="election-system-hack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201" y="2787254"/>
            <a:ext cx="4608513" cy="19311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6979692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4686300"/>
            <a:ext cx="1905000" cy="3429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F75AB356-0FD3-224C-A2A5-EF6018F4D54A}" type="slidenum">
              <a:rPr lang="en-GB" sz="1400"/>
              <a:pPr eaLnBrk="1" hangingPunct="1"/>
              <a:t>13</a:t>
            </a:fld>
            <a:endParaRPr lang="en-GB" sz="140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5987008" cy="857250"/>
          </a:xfrm>
        </p:spPr>
        <p:txBody>
          <a:bodyPr>
            <a:normAutofit/>
          </a:bodyPr>
          <a:lstStyle/>
          <a:p>
            <a:pPr algn="ctr"/>
            <a:r>
              <a:rPr lang="en-GB" b="1" dirty="0">
                <a:latin typeface="+mn-lt"/>
              </a:rPr>
              <a:t>AI and Manipulations</a:t>
            </a:r>
            <a:endParaRPr lang="fr-CH" b="1" dirty="0">
              <a:latin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44" y="951983"/>
            <a:ext cx="6552728" cy="37520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024" y="951983"/>
            <a:ext cx="6410176" cy="38461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7252" y="943996"/>
            <a:ext cx="6486748" cy="385409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466" y="934309"/>
            <a:ext cx="6817320" cy="3787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6400"/>
            <a:ext cx="9144000" cy="177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969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4686300"/>
            <a:ext cx="1905000" cy="3429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F75AB356-0FD3-224C-A2A5-EF6018F4D54A}" type="slidenum">
              <a:rPr lang="en-GB" sz="1400"/>
              <a:pPr eaLnBrk="1" hangingPunct="1"/>
              <a:t>14</a:t>
            </a:fld>
            <a:endParaRPr lang="en-GB" sz="140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5987008" cy="857250"/>
          </a:xfrm>
        </p:spPr>
        <p:txBody>
          <a:bodyPr>
            <a:normAutofit/>
          </a:bodyPr>
          <a:lstStyle/>
          <a:p>
            <a:pPr algn="ctr"/>
            <a:r>
              <a:rPr lang="en-GB" b="1" dirty="0">
                <a:latin typeface="+mn-lt"/>
              </a:rPr>
              <a:t>AI and Manipulations</a:t>
            </a:r>
            <a:endParaRPr lang="fr-CH" b="1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18" y="955601"/>
            <a:ext cx="6715339" cy="369021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378" y="1021209"/>
            <a:ext cx="6691503" cy="370688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82" y="1201763"/>
            <a:ext cx="6420037" cy="358494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49" y="1229178"/>
            <a:ext cx="6532836" cy="359719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904" y="1288714"/>
            <a:ext cx="6482680" cy="361992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9628" y="1440799"/>
            <a:ext cx="6436072" cy="353574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238" y="1324160"/>
            <a:ext cx="6770712" cy="3737433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045" y="1399347"/>
            <a:ext cx="6711404" cy="3703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794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4686300"/>
            <a:ext cx="1905000" cy="3429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F75AB356-0FD3-224C-A2A5-EF6018F4D54A}" type="slidenum">
              <a:rPr lang="en-GB" sz="1400"/>
              <a:pPr eaLnBrk="1" hangingPunct="1"/>
              <a:t>15</a:t>
            </a:fld>
            <a:endParaRPr lang="en-GB" sz="140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5987008" cy="857250"/>
          </a:xfrm>
        </p:spPr>
        <p:txBody>
          <a:bodyPr>
            <a:normAutofit/>
          </a:bodyPr>
          <a:lstStyle/>
          <a:p>
            <a:pPr algn="ctr"/>
            <a:r>
              <a:rPr lang="en-GB" b="1" dirty="0">
                <a:latin typeface="+mn-lt"/>
              </a:rPr>
              <a:t>AI and Manipulations</a:t>
            </a:r>
            <a:endParaRPr lang="fr-CH" b="1" dirty="0">
              <a:latin typeface="+mn-lt"/>
            </a:endParaRPr>
          </a:p>
        </p:txBody>
      </p:sp>
      <p:pic>
        <p:nvPicPr>
          <p:cNvPr id="2" name="video AI and porn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691680" y="969572"/>
            <a:ext cx="6944320" cy="3862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60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4686300"/>
            <a:ext cx="1905000" cy="3429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F75AB356-0FD3-224C-A2A5-EF6018F4D54A}" type="slidenum">
              <a:rPr lang="en-GB" sz="1400"/>
              <a:pPr eaLnBrk="1" hangingPunct="1"/>
              <a:t>16</a:t>
            </a:fld>
            <a:endParaRPr lang="en-GB" sz="140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5987008" cy="857250"/>
          </a:xfrm>
        </p:spPr>
        <p:txBody>
          <a:bodyPr>
            <a:normAutofit/>
          </a:bodyPr>
          <a:lstStyle/>
          <a:p>
            <a:pPr algn="ctr"/>
            <a:r>
              <a:rPr lang="en-GB" b="1" dirty="0"/>
              <a:t>AI and Manipulations</a:t>
            </a:r>
            <a:endParaRPr lang="fr-CH" b="1" dirty="0">
              <a:latin typeface="+mn-lt"/>
            </a:endParaRPr>
          </a:p>
        </p:txBody>
      </p:sp>
      <p:pic>
        <p:nvPicPr>
          <p:cNvPr id="3" name="Jessica Alba face swap.mp4">
            <a:hlinkClick r:id="" action="ppaction://media"/>
            <a:extLst>
              <a:ext uri="{FF2B5EF4-FFF2-40B4-BE49-F238E27FC236}">
                <a16:creationId xmlns:a16="http://schemas.microsoft.com/office/drawing/2014/main" xmlns="" id="{FB8AF532-A175-6A4F-95EF-D930A10A8A97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5576" y="980727"/>
            <a:ext cx="7344816" cy="4039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222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8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4686300"/>
            <a:ext cx="1905000" cy="3429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F75AB356-0FD3-224C-A2A5-EF6018F4D54A}" type="slidenum">
              <a:rPr lang="en-GB" sz="1400"/>
              <a:pPr eaLnBrk="1" hangingPunct="1"/>
              <a:t>17</a:t>
            </a:fld>
            <a:endParaRPr lang="en-GB" sz="140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5987008" cy="857250"/>
          </a:xfrm>
        </p:spPr>
        <p:txBody>
          <a:bodyPr>
            <a:normAutofit/>
          </a:bodyPr>
          <a:lstStyle/>
          <a:p>
            <a:pPr algn="ctr"/>
            <a:r>
              <a:rPr lang="en-GB" b="1" dirty="0"/>
              <a:t>AI and Manipulations</a:t>
            </a:r>
            <a:endParaRPr lang="fr-CH" b="1" dirty="0">
              <a:latin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7C90C5C-C8CC-2B44-9FA1-2FFCBC47DE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675"/>
            <a:ext cx="9144000" cy="318214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3C236E4-DC92-A046-9B54-64121B18F9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635646"/>
            <a:ext cx="3672408" cy="2788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92513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4686300"/>
            <a:ext cx="1905000" cy="3429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F75AB356-0FD3-224C-A2A5-EF6018F4D54A}" type="slidenum">
              <a:rPr lang="en-GB" sz="1400"/>
              <a:pPr eaLnBrk="1" hangingPunct="1"/>
              <a:t>18</a:t>
            </a:fld>
            <a:endParaRPr lang="en-GB" sz="140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5987008" cy="857250"/>
          </a:xfrm>
        </p:spPr>
        <p:txBody>
          <a:bodyPr>
            <a:normAutofit/>
          </a:bodyPr>
          <a:lstStyle/>
          <a:p>
            <a:pPr algn="ctr"/>
            <a:r>
              <a:rPr lang="en-GB" b="1" dirty="0">
                <a:latin typeface="+mn-lt"/>
              </a:rPr>
              <a:t>AI and Social Engineering</a:t>
            </a:r>
            <a:endParaRPr lang="fr-CH" b="1" dirty="0">
              <a:latin typeface="+mn-lt"/>
            </a:endParaRPr>
          </a:p>
        </p:txBody>
      </p:sp>
      <p:sp>
        <p:nvSpPr>
          <p:cNvPr id="7" name="Espace réservé du contenu 1"/>
          <p:cNvSpPr>
            <a:spLocks noGrp="1"/>
          </p:cNvSpPr>
          <p:nvPr>
            <p:ph sz="half" idx="4294967295"/>
          </p:nvPr>
        </p:nvSpPr>
        <p:spPr>
          <a:xfrm>
            <a:off x="179512" y="987574"/>
            <a:ext cx="4752528" cy="4155926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>
              <a:lnSpc>
                <a:spcPct val="90000"/>
              </a:lnSpc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AI custom phishing: tailoring phishing messages to mimic the message style of the victim to particular contacts in their address book, in order to convince them to click on a malicious link.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  <a:cs typeface="Arial Narrow"/>
              </a:rPr>
              <a:t>Mimicking a recognizable voice to leave message. Information on social media makes emulation of someone’s behavior easier</a:t>
            </a:r>
          </a:p>
          <a:p>
            <a:pPr>
              <a:lnSpc>
                <a:spcPct val="90000"/>
              </a:lnSpc>
            </a:pPr>
            <a:r>
              <a:rPr lang="en-US" dirty="0" err="1">
                <a:solidFill>
                  <a:schemeClr val="tx2">
                    <a:lumMod val="75000"/>
                  </a:schemeClr>
                </a:solidFill>
                <a:cs typeface="Arial Narrow"/>
              </a:rPr>
              <a:t>Hivenets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cs typeface="Arial Narrow"/>
              </a:rPr>
              <a:t>: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clusters of compromised devices with autonomous machine-learning abilities that could automatically both identify and attack other systems. DARPA’s cyber challenge.</a:t>
            </a:r>
            <a:endParaRPr lang="en-US" dirty="0">
              <a:solidFill>
                <a:schemeClr val="tx2">
                  <a:lumMod val="75000"/>
                </a:schemeClr>
              </a:solidFill>
              <a:cs typeface="Arial Narrow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46267D94-BAB1-0047-ADC5-00A945CFA9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3425" y="3033589"/>
            <a:ext cx="3563888" cy="19956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E6729070-A598-E146-9DDC-1F4D5A6073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803" y="954205"/>
            <a:ext cx="3550509" cy="1879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9273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5693296" y="4835284"/>
            <a:ext cx="3059832" cy="308216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en-GB" sz="1400" b="1"/>
              <a:t>45-mile/h speed </a:t>
            </a:r>
            <a:r>
              <a:rPr lang="en-GB" sz="1400" b="1" dirty="0"/>
              <a:t>limit </a:t>
            </a:r>
            <a:r>
              <a:rPr lang="en-GB" sz="1400" b="1"/>
              <a:t>sign/stop sign</a:t>
            </a:r>
            <a:endParaRPr lang="en-GB" sz="140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5987008" cy="857250"/>
          </a:xfrm>
        </p:spPr>
        <p:txBody>
          <a:bodyPr>
            <a:normAutofit/>
          </a:bodyPr>
          <a:lstStyle/>
          <a:p>
            <a:pPr algn="ctr"/>
            <a:r>
              <a:rPr lang="en-GB" b="1" dirty="0">
                <a:latin typeface="+mn-lt"/>
              </a:rPr>
              <a:t>Sabotage: Adversarial AI</a:t>
            </a:r>
            <a:endParaRPr lang="fr-CH" b="1" dirty="0">
              <a:latin typeface="+mn-lt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39" y="939121"/>
            <a:ext cx="5775992" cy="404555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331" y="980728"/>
            <a:ext cx="1524000" cy="38545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8518" y="980728"/>
            <a:ext cx="1422400" cy="3854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0017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5987008" cy="857250"/>
          </a:xfrm>
        </p:spPr>
        <p:txBody>
          <a:bodyPr>
            <a:normAutofit/>
          </a:bodyPr>
          <a:lstStyle/>
          <a:p>
            <a:pPr algn="ctr"/>
            <a:r>
              <a:rPr lang="fr-CH" b="1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131590"/>
            <a:ext cx="8229600" cy="3888432"/>
          </a:xfrm>
        </p:spPr>
        <p:txBody>
          <a:bodyPr>
            <a:normAutofit/>
          </a:bodyPr>
          <a:lstStyle/>
          <a:p>
            <a:pPr marL="514350" indent="-514350">
              <a:spcBef>
                <a:spcPts val="0"/>
              </a:spcBef>
              <a:buFont typeface="+mj-lt"/>
              <a:buAutoNum type="arabicPeriod"/>
              <a:defRPr/>
            </a:pPr>
            <a:r>
              <a:rPr lang="en-GB" sz="3600" dirty="0"/>
              <a:t>Offensive strategies in the cyber domain</a:t>
            </a:r>
          </a:p>
          <a:p>
            <a:pPr marL="514350" indent="-514350">
              <a:spcBef>
                <a:spcPts val="0"/>
              </a:spcBef>
              <a:buFont typeface="+mj-lt"/>
              <a:buAutoNum type="arabicPeriod"/>
              <a:defRPr/>
            </a:pPr>
            <a:r>
              <a:rPr lang="en-GB" sz="3600" dirty="0"/>
              <a:t>AI and manipulations</a:t>
            </a:r>
          </a:p>
          <a:p>
            <a:pPr marL="514350" indent="-514350">
              <a:spcBef>
                <a:spcPts val="0"/>
              </a:spcBef>
              <a:buFont typeface="+mj-lt"/>
              <a:buAutoNum type="arabicPeriod"/>
              <a:defRPr/>
            </a:pPr>
            <a:r>
              <a:rPr lang="en-GB" sz="3600" dirty="0"/>
              <a:t>AI and social engineering</a:t>
            </a:r>
          </a:p>
          <a:p>
            <a:pPr marL="514350" indent="-514350">
              <a:spcBef>
                <a:spcPts val="0"/>
              </a:spcBef>
              <a:buFont typeface="+mj-lt"/>
              <a:buAutoNum type="arabicPeriod"/>
              <a:defRPr/>
            </a:pPr>
            <a:r>
              <a:rPr lang="en-GB" sz="3600" dirty="0"/>
              <a:t>Adversarial AI, data poisoning</a:t>
            </a:r>
          </a:p>
          <a:p>
            <a:pPr marL="514350" indent="-514350">
              <a:spcBef>
                <a:spcPts val="0"/>
              </a:spcBef>
              <a:buFont typeface="+mj-lt"/>
              <a:buAutoNum type="arabicPeriod"/>
              <a:defRPr/>
            </a:pPr>
            <a:r>
              <a:rPr lang="en-GB" sz="3600" dirty="0"/>
              <a:t>AI and social control</a:t>
            </a:r>
          </a:p>
          <a:p>
            <a:pPr marL="514350" indent="-514350">
              <a:spcBef>
                <a:spcPts val="0"/>
              </a:spcBef>
              <a:buFont typeface="+mj-lt"/>
              <a:buAutoNum type="arabicPeriod"/>
              <a:defRPr/>
            </a:pPr>
            <a:r>
              <a:rPr lang="en-GB" sz="3600" dirty="0"/>
              <a:t>Exponential thinking</a:t>
            </a:r>
          </a:p>
          <a:p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32505251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4686300"/>
            <a:ext cx="1905000" cy="3429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F75AB356-0FD3-224C-A2A5-EF6018F4D54A}" type="slidenum">
              <a:rPr lang="en-GB" sz="1400"/>
              <a:pPr eaLnBrk="1" hangingPunct="1"/>
              <a:t>20</a:t>
            </a:fld>
            <a:endParaRPr lang="en-GB" sz="140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5987008" cy="857250"/>
          </a:xfrm>
        </p:spPr>
        <p:txBody>
          <a:bodyPr>
            <a:normAutofit/>
          </a:bodyPr>
          <a:lstStyle/>
          <a:p>
            <a:pPr algn="ctr"/>
            <a:r>
              <a:rPr lang="en-GB" b="1" dirty="0">
                <a:latin typeface="+mn-lt"/>
              </a:rPr>
              <a:t>AI and Data Poisoning</a:t>
            </a:r>
            <a:endParaRPr lang="fr-CH" b="1" dirty="0">
              <a:latin typeface="+mn-lt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8CAA1E8-E973-3F43-AC55-8E51390128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2841" y="1059582"/>
            <a:ext cx="4547007" cy="2448272"/>
          </a:xfrm>
          <a:prstGeom prst="rect">
            <a:avLst/>
          </a:prstGeom>
        </p:spPr>
      </p:pic>
      <p:sp>
        <p:nvSpPr>
          <p:cNvPr id="7" name="Espace réservé du contenu 1"/>
          <p:cNvSpPr>
            <a:spLocks noGrp="1"/>
          </p:cNvSpPr>
          <p:nvPr>
            <p:ph sz="half" idx="4294967295"/>
          </p:nvPr>
        </p:nvSpPr>
        <p:spPr>
          <a:xfrm>
            <a:off x="179512" y="987574"/>
            <a:ext cx="4752528" cy="4155926"/>
          </a:xfrm>
          <a:prstGeom prst="rect">
            <a:avLst/>
          </a:prstGeom>
        </p:spPr>
        <p:txBody>
          <a:bodyPr>
            <a:normAutofit fontScale="55000" lnSpcReduction="2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Poisoning attacks are one type of attacks on machine learning algorithms by injecting carefully designed samples of training data to compromise the machine learning process entirely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Attacks against machine learning algorithms are of different categories: 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Causative: introduce vulnerabilities 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Exploratory: aim to find vulnerabilities to exploit in a certain machine learning systems 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Violation of security by attacking overall integrity or availability</a:t>
            </a:r>
          </a:p>
          <a:p>
            <a:pPr>
              <a:lnSpc>
                <a:spcPct val="90000"/>
              </a:lnSpc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Can be targeted towards a certain individual or indiscriminate. 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  <a:cs typeface="Arial Narrow"/>
              </a:rPr>
              <a:t>Examples: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</a:rPr>
              <a:t>attacks against Support Vector Machines (SVMs), which are learning devices used to detect abnormal behavior in security systems such as credit card fraud or spam checking </a:t>
            </a:r>
            <a:endParaRPr lang="en-US" dirty="0">
              <a:solidFill>
                <a:schemeClr val="tx2">
                  <a:lumMod val="75000"/>
                </a:schemeClr>
              </a:solidFill>
              <a:cs typeface="Arial Narrow"/>
            </a:endParaRPr>
          </a:p>
        </p:txBody>
      </p:sp>
    </p:spTree>
    <p:extLst>
      <p:ext uri="{BB962C8B-B14F-4D97-AF65-F5344CB8AC3E}">
        <p14:creationId xmlns:p14="http://schemas.microsoft.com/office/powerpoint/2010/main" val="6763510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5987008" cy="857250"/>
          </a:xfrm>
        </p:spPr>
        <p:txBody>
          <a:bodyPr>
            <a:normAutofit/>
          </a:bodyPr>
          <a:lstStyle/>
          <a:p>
            <a:pPr algn="ctr"/>
            <a:r>
              <a:rPr lang="fr-CH" b="1" dirty="0"/>
              <a:t>AI and Social Control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E99AD19-AD3A-CF45-A476-121365A685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5" y="952776"/>
            <a:ext cx="5593856" cy="2910830"/>
          </a:xfrm>
          <a:prstGeom prst="rect">
            <a:avLst/>
          </a:prstGeom>
        </p:spPr>
      </p:pic>
      <p:pic>
        <p:nvPicPr>
          <p:cNvPr id="5" name="Image 4" descr="Railway station Robot Zenzhou Hanan Province (2017)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774272"/>
            <a:ext cx="4211960" cy="2369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0082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5987008" cy="857250"/>
          </a:xfrm>
        </p:spPr>
        <p:txBody>
          <a:bodyPr>
            <a:normAutofit/>
          </a:bodyPr>
          <a:lstStyle/>
          <a:p>
            <a:pPr algn="ctr"/>
            <a:r>
              <a:rPr lang="fr-CH" b="1" dirty="0"/>
              <a:t>Moore’s Law</a:t>
            </a:r>
          </a:p>
        </p:txBody>
      </p:sp>
      <p:pic>
        <p:nvPicPr>
          <p:cNvPr id="8" name="Image 7" descr="Exponential Growth of Computing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87574"/>
            <a:ext cx="7704137" cy="399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82960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5987008" cy="857250"/>
          </a:xfrm>
        </p:spPr>
        <p:txBody>
          <a:bodyPr>
            <a:normAutofit fontScale="90000"/>
          </a:bodyPr>
          <a:lstStyle/>
          <a:p>
            <a:pPr algn="ctr"/>
            <a:r>
              <a:rPr lang="fr-CH" b="1" dirty="0" err="1"/>
              <a:t>Debate</a:t>
            </a:r>
            <a:r>
              <a:rPr lang="fr-CH" b="1" dirty="0"/>
              <a:t> about AI and </a:t>
            </a:r>
            <a:r>
              <a:rPr lang="fr-CH" b="1" dirty="0" err="1"/>
              <a:t>Human</a:t>
            </a:r>
            <a:r>
              <a:rPr lang="fr-CH" b="1" dirty="0"/>
              <a:t> Performance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240" y="980729"/>
            <a:ext cx="7219168" cy="416277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9402" y="4730789"/>
            <a:ext cx="3236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“When will AI exceed Human Performance, Evidence from AI experts” Grace, </a:t>
            </a:r>
            <a:r>
              <a:rPr lang="en-US" sz="1000" dirty="0" err="1"/>
              <a:t>Salvatier</a:t>
            </a:r>
            <a:r>
              <a:rPr lang="en-US" sz="1000" dirty="0"/>
              <a:t>, Dafoe, Zhang Evans (2016)</a:t>
            </a:r>
          </a:p>
        </p:txBody>
      </p:sp>
    </p:spTree>
    <p:extLst>
      <p:ext uri="{BB962C8B-B14F-4D97-AF65-F5344CB8AC3E}">
        <p14:creationId xmlns:p14="http://schemas.microsoft.com/office/powerpoint/2010/main" val="86503194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5987008" cy="857250"/>
          </a:xfrm>
        </p:spPr>
        <p:txBody>
          <a:bodyPr>
            <a:normAutofit/>
          </a:bodyPr>
          <a:lstStyle/>
          <a:p>
            <a:pPr algn="ctr"/>
            <a:r>
              <a:rPr lang="fr-CH" b="1" dirty="0"/>
              <a:t>N.0 </a:t>
            </a:r>
            <a:r>
              <a:rPr lang="fr-CH" b="1" dirty="0" err="1"/>
              <a:t>Realities</a:t>
            </a:r>
            <a:endParaRPr lang="fr-CH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B61807E-ADD2-6A4C-9802-03A6A971CB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937874"/>
            <a:ext cx="5829300" cy="40513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AC85C95D-1F5A-964A-9348-E7049BFC0727}"/>
              </a:ext>
            </a:extLst>
          </p:cNvPr>
          <p:cNvSpPr/>
          <p:nvPr/>
        </p:nvSpPr>
        <p:spPr>
          <a:xfrm>
            <a:off x="481053" y="4866501"/>
            <a:ext cx="866464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/>
              <a:t>Source: http://</a:t>
            </a:r>
            <a:r>
              <a:rPr lang="en-US" sz="1200" dirty="0" err="1"/>
              <a:t>madsciblog.tradoc.army.mil</a:t>
            </a:r>
            <a:r>
              <a:rPr lang="en-US" sz="1200" dirty="0"/>
              <a:t>/41-the-technological-information-landscape-realities-on-the-horizon/</a:t>
            </a:r>
          </a:p>
        </p:txBody>
      </p:sp>
    </p:spTree>
    <p:extLst>
      <p:ext uri="{BB962C8B-B14F-4D97-AF65-F5344CB8AC3E}">
        <p14:creationId xmlns:p14="http://schemas.microsoft.com/office/powerpoint/2010/main" val="34609663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5776" y="123478"/>
            <a:ext cx="6588224" cy="857250"/>
          </a:xfrm>
        </p:spPr>
        <p:txBody>
          <a:bodyPr>
            <a:normAutofit fontScale="90000"/>
          </a:bodyPr>
          <a:lstStyle/>
          <a:p>
            <a:pPr algn="ctr"/>
            <a:r>
              <a:rPr lang="fr-CH" b="1" dirty="0"/>
              <a:t>Centaur, Cyborg and Transhumanism</a:t>
            </a:r>
          </a:p>
        </p:txBody>
      </p:sp>
      <p:pic>
        <p:nvPicPr>
          <p:cNvPr id="3" name="Image 2" descr="transhumanism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53752"/>
            <a:ext cx="3139322" cy="4155926"/>
          </a:xfrm>
          <a:prstGeom prst="rect">
            <a:avLst/>
          </a:prstGeom>
        </p:spPr>
      </p:pic>
      <p:pic>
        <p:nvPicPr>
          <p:cNvPr id="4" name="Image 3" descr="Neuralink 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419622"/>
            <a:ext cx="5067672" cy="2912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1210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6553200" y="4686300"/>
            <a:ext cx="1905000" cy="3429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F75AB356-0FD3-224C-A2A5-EF6018F4D54A}" type="slidenum">
              <a:rPr lang="en-GB" sz="1400"/>
              <a:pPr eaLnBrk="1" hangingPunct="1"/>
              <a:t>26</a:t>
            </a:fld>
            <a:endParaRPr lang="en-GB" sz="140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5987008" cy="857250"/>
          </a:xfrm>
        </p:spPr>
        <p:txBody>
          <a:bodyPr>
            <a:normAutofit/>
          </a:bodyPr>
          <a:lstStyle/>
          <a:p>
            <a:pPr algn="ctr"/>
            <a:r>
              <a:rPr lang="en-GB" b="1" dirty="0">
                <a:latin typeface="+mn-lt"/>
              </a:rPr>
              <a:t>Brain-computer Interfaces</a:t>
            </a:r>
            <a:endParaRPr lang="fr-CH" b="1" dirty="0">
              <a:latin typeface="+mn-lt"/>
            </a:endParaRPr>
          </a:p>
        </p:txBody>
      </p:sp>
      <p:pic>
        <p:nvPicPr>
          <p:cNvPr id="9" name="Content Placeholder 3">
            <a:extLst>
              <a:ext uri="{FF2B5EF4-FFF2-40B4-BE49-F238E27FC236}">
                <a16:creationId xmlns:a16="http://schemas.microsoft.com/office/drawing/2014/main" xmlns="" id="{5CF1D6CF-92E4-D547-AE31-BE742BA295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571" y="808655"/>
            <a:ext cx="4059559" cy="226084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AF5833F0-3365-A444-9B20-99CAA18727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38" y="2897430"/>
            <a:ext cx="3971971" cy="223224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EB341D7E-5C3F-5144-8E84-46255F75BCA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7305" y="1181117"/>
            <a:ext cx="3471790" cy="3471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1596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5987008" cy="857250"/>
          </a:xfrm>
        </p:spPr>
        <p:txBody>
          <a:bodyPr>
            <a:normAutofit/>
          </a:bodyPr>
          <a:lstStyle/>
          <a:p>
            <a:pPr algn="ctr"/>
            <a:r>
              <a:rPr lang="fr-CH" b="1" dirty="0"/>
              <a:t>Exponential Thinking</a:t>
            </a:r>
          </a:p>
        </p:txBody>
      </p:sp>
      <p:pic>
        <p:nvPicPr>
          <p:cNvPr id="4" name="Image 3" descr="exponential worl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974" y="915566"/>
            <a:ext cx="5635326" cy="4189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410419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5987008" cy="857250"/>
          </a:xfrm>
        </p:spPr>
        <p:txBody>
          <a:bodyPr>
            <a:normAutofit/>
          </a:bodyPr>
          <a:lstStyle/>
          <a:p>
            <a:pPr algn="ctr"/>
            <a:r>
              <a:rPr lang="fr-CH" b="1" dirty="0"/>
              <a:t>Exponential Thinking</a:t>
            </a:r>
          </a:p>
        </p:txBody>
      </p:sp>
      <p:pic>
        <p:nvPicPr>
          <p:cNvPr id="3" name="Image 2" descr="electric-scrubbing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059582"/>
            <a:ext cx="6563320" cy="3824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21494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5987008" cy="857250"/>
          </a:xfrm>
        </p:spPr>
        <p:txBody>
          <a:bodyPr>
            <a:normAutofit/>
          </a:bodyPr>
          <a:lstStyle/>
          <a:p>
            <a:pPr algn="ctr"/>
            <a:r>
              <a:rPr lang="fr-CH" b="1" dirty="0"/>
              <a:t>Exponential Thinking</a:t>
            </a:r>
          </a:p>
        </p:txBody>
      </p:sp>
      <p:pic>
        <p:nvPicPr>
          <p:cNvPr id="3" name="Image 2" descr="linear vs exponential worl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915566"/>
            <a:ext cx="5548405" cy="4119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621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Espace réservé du numéro de diapositive 5"/>
          <p:cNvSpPr>
            <a:spLocks noGrp="1"/>
          </p:cNvSpPr>
          <p:nvPr>
            <p:ph type="sldNum" sz="quarter" idx="4294967295"/>
          </p:nvPr>
        </p:nvSpPr>
        <p:spPr>
          <a:xfrm>
            <a:off x="6553200" y="4686300"/>
            <a:ext cx="1905000" cy="3429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5FD0CA43-078D-5042-AACA-1F3031C664B1}" type="slidenum">
              <a:rPr lang="en-GB" sz="1400">
                <a:cs typeface="Arial" charset="0"/>
              </a:rPr>
              <a:pPr eaLnBrk="1" hangingPunct="1"/>
              <a:t>3</a:t>
            </a:fld>
            <a:endParaRPr lang="en-GB" sz="1400">
              <a:cs typeface="Arial" charset="0"/>
            </a:endParaRPr>
          </a:p>
        </p:txBody>
      </p:sp>
      <p:sp>
        <p:nvSpPr>
          <p:cNvPr id="116742" name="AutoShape 6"/>
          <p:cNvSpPr>
            <a:spLocks noChangeArrowheads="1"/>
          </p:cNvSpPr>
          <p:nvPr/>
        </p:nvSpPr>
        <p:spPr bwMode="auto">
          <a:xfrm rot="5400000">
            <a:off x="4162425" y="47625"/>
            <a:ext cx="971550" cy="6705600"/>
          </a:xfrm>
          <a:prstGeom prst="triangle">
            <a:avLst>
              <a:gd name="adj" fmla="val 50000"/>
            </a:avLst>
          </a:prstGeom>
          <a:gradFill flip="none" rotWithShape="1">
            <a:gsLst>
              <a:gs pos="39000">
                <a:srgbClr val="FF0000">
                  <a:tint val="66000"/>
                  <a:satMod val="160000"/>
                  <a:alpha val="76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0800000" scaled="1"/>
            <a:tileRect/>
          </a:gra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CH"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91142" name="AutoShape 7"/>
          <p:cNvSpPr>
            <a:spLocks noChangeArrowheads="1"/>
          </p:cNvSpPr>
          <p:nvPr/>
        </p:nvSpPr>
        <p:spPr bwMode="auto">
          <a:xfrm rot="-5400000">
            <a:off x="4238625" y="-523875"/>
            <a:ext cx="971550" cy="6705600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FFFF00"/>
              </a:gs>
              <a:gs pos="50000">
                <a:srgbClr val="E6E600"/>
              </a:gs>
              <a:gs pos="100000">
                <a:srgbClr val="A0A000"/>
              </a:gs>
            </a:gsLst>
            <a:lin ang="0" scaled="1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fr-CH"/>
          </a:p>
        </p:txBody>
      </p:sp>
      <p:sp>
        <p:nvSpPr>
          <p:cNvPr id="91143" name="Text Box 9"/>
          <p:cNvSpPr txBox="1">
            <a:spLocks noChangeArrowheads="1"/>
          </p:cNvSpPr>
          <p:nvPr/>
        </p:nvSpPr>
        <p:spPr bwMode="auto">
          <a:xfrm>
            <a:off x="685800" y="1714500"/>
            <a:ext cx="32004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r-CH" sz="3200" dirty="0" err="1">
                <a:cs typeface="Arial" charset="0"/>
              </a:rPr>
              <a:t>Technical</a:t>
            </a:r>
            <a:r>
              <a:rPr lang="fr-CH" sz="3200" dirty="0">
                <a:cs typeface="Arial" charset="0"/>
              </a:rPr>
              <a:t> </a:t>
            </a:r>
            <a:r>
              <a:rPr lang="fr-CH" sz="3200" dirty="0" err="1">
                <a:cs typeface="Arial" charset="0"/>
              </a:rPr>
              <a:t>provess</a:t>
            </a:r>
            <a:endParaRPr lang="en-GB" sz="3200" dirty="0">
              <a:cs typeface="Arial" charset="0"/>
            </a:endParaRPr>
          </a:p>
        </p:txBody>
      </p:sp>
      <p:sp>
        <p:nvSpPr>
          <p:cNvPr id="91144" name="Text Box 10"/>
          <p:cNvSpPr txBox="1">
            <a:spLocks noChangeArrowheads="1"/>
          </p:cNvSpPr>
          <p:nvPr/>
        </p:nvSpPr>
        <p:spPr bwMode="auto">
          <a:xfrm>
            <a:off x="5219700" y="1714500"/>
            <a:ext cx="338455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r-CH" sz="3200">
                <a:cs typeface="Arial" charset="0"/>
              </a:rPr>
              <a:t>Social mobilization</a:t>
            </a:r>
            <a:endParaRPr lang="en-GB" sz="3200">
              <a:cs typeface="Arial" charset="0"/>
            </a:endParaRPr>
          </a:p>
        </p:txBody>
      </p:sp>
      <p:sp>
        <p:nvSpPr>
          <p:cNvPr id="91145" name="Text Box 11"/>
          <p:cNvSpPr txBox="1">
            <a:spLocks noChangeArrowheads="1"/>
          </p:cNvSpPr>
          <p:nvPr/>
        </p:nvSpPr>
        <p:spPr bwMode="auto">
          <a:xfrm>
            <a:off x="900113" y="4155282"/>
            <a:ext cx="1905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800">
                <a:cs typeface="Arial" charset="0"/>
              </a:rPr>
              <a:t>Sabotage</a:t>
            </a:r>
          </a:p>
        </p:txBody>
      </p:sp>
      <p:sp>
        <p:nvSpPr>
          <p:cNvPr id="91146" name="Text Box 13"/>
          <p:cNvSpPr txBox="1">
            <a:spLocks noChangeArrowheads="1"/>
          </p:cNvSpPr>
          <p:nvPr/>
        </p:nvSpPr>
        <p:spPr bwMode="auto">
          <a:xfrm>
            <a:off x="6372225" y="4155281"/>
            <a:ext cx="19192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r-CH" sz="2800">
                <a:cs typeface="Arial" charset="0"/>
              </a:rPr>
              <a:t>Subversion</a:t>
            </a:r>
            <a:endParaRPr lang="en-GB" sz="2800">
              <a:cs typeface="Arial" charset="0"/>
            </a:endParaRPr>
          </a:p>
        </p:txBody>
      </p:sp>
      <p:sp>
        <p:nvSpPr>
          <p:cNvPr id="91147" name="Text Box 11"/>
          <p:cNvSpPr txBox="1">
            <a:spLocks noChangeArrowheads="1"/>
          </p:cNvSpPr>
          <p:nvPr/>
        </p:nvSpPr>
        <p:spPr bwMode="auto">
          <a:xfrm>
            <a:off x="2947988" y="4161235"/>
            <a:ext cx="1905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800">
                <a:cs typeface="Arial" charset="0"/>
              </a:rPr>
              <a:t>Espionage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087216" y="8335"/>
            <a:ext cx="7056784" cy="857250"/>
          </a:xfrm>
        </p:spPr>
        <p:txBody>
          <a:bodyPr>
            <a:normAutofit/>
          </a:bodyPr>
          <a:lstStyle/>
          <a:p>
            <a:pPr algn="ctr"/>
            <a:r>
              <a:rPr lang="en-GB" b="1" dirty="0">
                <a:latin typeface="+mn-lt"/>
              </a:rPr>
              <a:t>Cyber Offensive Operations</a:t>
            </a:r>
            <a:endParaRPr lang="fr-CH" b="1" dirty="0">
              <a:latin typeface="+mn-lt"/>
            </a:endParaRPr>
          </a:p>
        </p:txBody>
      </p:sp>
      <p:sp>
        <p:nvSpPr>
          <p:cNvPr id="12" name="Text Box 9">
            <a:extLst>
              <a:ext uri="{FF2B5EF4-FFF2-40B4-BE49-F238E27FC236}">
                <a16:creationId xmlns:a16="http://schemas.microsoft.com/office/drawing/2014/main" xmlns="" id="{F69731CF-07AE-9647-AED7-777C7957F9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2225" y="4792265"/>
            <a:ext cx="162155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r-CH" sz="1200" dirty="0" err="1">
                <a:cs typeface="Arial" charset="0"/>
              </a:rPr>
              <a:t>Rid</a:t>
            </a:r>
            <a:r>
              <a:rPr lang="fr-CH" sz="1200" dirty="0">
                <a:cs typeface="Arial" charset="0"/>
              </a:rPr>
              <a:t>, Thomas (2012)</a:t>
            </a:r>
            <a:endParaRPr lang="en-GB" sz="12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0692150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5987008" cy="857250"/>
          </a:xfrm>
        </p:spPr>
        <p:txBody>
          <a:bodyPr>
            <a:normAutofit/>
          </a:bodyPr>
          <a:lstStyle/>
          <a:p>
            <a:pPr algn="ctr"/>
            <a:r>
              <a:rPr lang="fr-CH" b="1" dirty="0"/>
              <a:t>Exponential Thinking</a:t>
            </a:r>
          </a:p>
        </p:txBody>
      </p:sp>
      <p:pic>
        <p:nvPicPr>
          <p:cNvPr id="3" name="Image 2" descr="speed-technological-advancement_5year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819892"/>
            <a:ext cx="4972150" cy="4323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322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5987008" cy="857250"/>
          </a:xfrm>
        </p:spPr>
        <p:txBody>
          <a:bodyPr>
            <a:normAutofit/>
          </a:bodyPr>
          <a:lstStyle/>
          <a:p>
            <a:pPr algn="ctr"/>
            <a:r>
              <a:rPr lang="fr-CH" b="1" dirty="0"/>
              <a:t>Exponential Thinking</a:t>
            </a:r>
          </a:p>
        </p:txBody>
      </p:sp>
      <p:pic>
        <p:nvPicPr>
          <p:cNvPr id="4" name="Image 3" descr="speed-technological-advancement_10year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819892"/>
            <a:ext cx="4972149" cy="4323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9691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5987008" cy="857250"/>
          </a:xfrm>
        </p:spPr>
        <p:txBody>
          <a:bodyPr>
            <a:normAutofit/>
          </a:bodyPr>
          <a:lstStyle/>
          <a:p>
            <a:pPr algn="ctr"/>
            <a:r>
              <a:rPr lang="fr-CH" b="1" dirty="0"/>
              <a:t>Exponential Thinking</a:t>
            </a:r>
          </a:p>
        </p:txBody>
      </p:sp>
      <p:pic>
        <p:nvPicPr>
          <p:cNvPr id="4" name="Image 3" descr="speed-technological-advancement_50year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915566"/>
            <a:ext cx="5692229" cy="4227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94464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5184576" cy="857250"/>
          </a:xfrm>
        </p:spPr>
        <p:txBody>
          <a:bodyPr>
            <a:normAutofit/>
          </a:bodyPr>
          <a:lstStyle/>
          <a:p>
            <a:pPr marL="576072" indent="-457200" algn="ctr">
              <a:spcBef>
                <a:spcPts val="0"/>
              </a:spcBef>
              <a:defRPr/>
            </a:pPr>
            <a:r>
              <a:rPr lang="en-GB" b="1" dirty="0"/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771550"/>
            <a:ext cx="8964488" cy="4371950"/>
          </a:xfrm>
        </p:spPr>
        <p:txBody>
          <a:bodyPr>
            <a:normAutofit/>
          </a:bodyPr>
          <a:lstStyle/>
          <a:p>
            <a:pPr marL="576072" indent="-457200">
              <a:spcBef>
                <a:spcPts val="0"/>
              </a:spcBef>
              <a:buFont typeface="Arial"/>
              <a:buChar char="•"/>
              <a:defRPr/>
            </a:pPr>
            <a:endParaRPr lang="en-GB" dirty="0">
              <a:latin typeface="Arial Narrow"/>
              <a:cs typeface="Arial Narrow"/>
            </a:endParaRPr>
          </a:p>
          <a:p>
            <a:pPr marL="576072" indent="-457200">
              <a:spcBef>
                <a:spcPts val="0"/>
              </a:spcBef>
              <a:buFont typeface="Arial"/>
              <a:buChar char="•"/>
              <a:defRPr/>
            </a:pPr>
            <a:r>
              <a:rPr lang="en-GB" dirty="0">
                <a:latin typeface="Arial Narrow"/>
                <a:cs typeface="Arial Narrow"/>
              </a:rPr>
              <a:t>Exponential growth of 4IR technologies</a:t>
            </a:r>
          </a:p>
          <a:p>
            <a:pPr marL="576072" indent="-457200">
              <a:spcBef>
                <a:spcPts val="0"/>
              </a:spcBef>
              <a:buFont typeface="Arial"/>
              <a:buChar char="•"/>
              <a:defRPr/>
            </a:pPr>
            <a:r>
              <a:rPr lang="en-GB" dirty="0">
                <a:latin typeface="Arial Narrow"/>
                <a:cs typeface="Arial Narrow"/>
              </a:rPr>
              <a:t>Cyber domain: very appropriate to conduct surrogate warfare because it empowers individuals</a:t>
            </a:r>
          </a:p>
          <a:p>
            <a:pPr marL="576072" indent="-457200">
              <a:spcBef>
                <a:spcPts val="0"/>
              </a:spcBef>
              <a:buFont typeface="Arial"/>
              <a:buChar char="•"/>
              <a:defRPr/>
            </a:pPr>
            <a:r>
              <a:rPr lang="en-GB" dirty="0">
                <a:latin typeface="Arial Narrow"/>
                <a:cs typeface="Arial Narrow"/>
              </a:rPr>
              <a:t>AI magnifies the power and speed of offensive cyber operations</a:t>
            </a:r>
          </a:p>
          <a:p>
            <a:pPr marL="576072" indent="-457200">
              <a:spcBef>
                <a:spcPts val="0"/>
              </a:spcBef>
              <a:buFont typeface="Arial"/>
              <a:buChar char="•"/>
              <a:defRPr/>
            </a:pPr>
            <a:r>
              <a:rPr lang="en-US" dirty="0">
                <a:latin typeface="Arial Narrow"/>
                <a:cs typeface="Arial Narrow"/>
              </a:rPr>
              <a:t>“Success in creating AI could be the biggest event in the history of our </a:t>
            </a:r>
            <a:r>
              <a:rPr lang="en-US" dirty="0" err="1">
                <a:latin typeface="Arial Narrow"/>
                <a:cs typeface="Arial Narrow"/>
              </a:rPr>
              <a:t>civilisation</a:t>
            </a:r>
            <a:r>
              <a:rPr lang="en-US" dirty="0">
                <a:latin typeface="Arial Narrow"/>
                <a:cs typeface="Arial Narrow"/>
              </a:rPr>
              <a:t>. [It will be] either the best, or the worst thing, ever to happen to humanity. We do not yet know which.” Professor Stephen Hawking (2016)</a:t>
            </a:r>
          </a:p>
          <a:p>
            <a:pPr>
              <a:spcBef>
                <a:spcPts val="0"/>
              </a:spcBef>
              <a:defRPr/>
            </a:pPr>
            <a:endParaRPr lang="en-GB" dirty="0"/>
          </a:p>
          <a:p>
            <a:pPr marL="0" indent="0">
              <a:buNone/>
            </a:pPr>
            <a:endParaRPr lang="fr-CH" dirty="0"/>
          </a:p>
        </p:txBody>
      </p:sp>
    </p:spTree>
    <p:extLst>
      <p:ext uri="{BB962C8B-B14F-4D97-AF65-F5344CB8AC3E}">
        <p14:creationId xmlns:p14="http://schemas.microsoft.com/office/powerpoint/2010/main" val="21497820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784" y="123478"/>
            <a:ext cx="6408712" cy="857250"/>
          </a:xfrm>
        </p:spPr>
        <p:txBody>
          <a:bodyPr>
            <a:normAutofit/>
          </a:bodyPr>
          <a:lstStyle/>
          <a:p>
            <a:r>
              <a:rPr lang="en-GB" b="1" dirty="0"/>
              <a:t>Many Thanks For Your Attention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GB" sz="4000" dirty="0"/>
              <a:t>Questions?</a:t>
            </a:r>
          </a:p>
          <a:p>
            <a:pPr marL="0" indent="0" algn="ctr">
              <a:buNone/>
            </a:pPr>
            <a:endParaRPr lang="en-GB" sz="4000" dirty="0"/>
          </a:p>
          <a:p>
            <a:pPr marL="0" indent="0" algn="ctr">
              <a:buNone/>
            </a:pPr>
            <a:r>
              <a:rPr lang="en-GB" sz="4000" dirty="0" err="1"/>
              <a:t>Dr.</a:t>
            </a:r>
            <a:r>
              <a:rPr lang="en-GB" sz="4000" dirty="0"/>
              <a:t> Jean-Marc Rickli</a:t>
            </a:r>
          </a:p>
          <a:p>
            <a:pPr marL="0" indent="0" algn="ctr">
              <a:buNone/>
            </a:pPr>
            <a:r>
              <a:rPr lang="en-GB" sz="4000" dirty="0" err="1"/>
              <a:t>j.rickli@gcsp.ch</a:t>
            </a:r>
            <a:endParaRPr lang="en-GB" sz="4000" dirty="0"/>
          </a:p>
          <a:p>
            <a:pPr marL="0" indent="0" algn="ctr">
              <a:buNone/>
            </a:pPr>
            <a:r>
              <a:rPr lang="en-GB" sz="4000" dirty="0"/>
              <a:t>Twitter: @</a:t>
            </a:r>
            <a:r>
              <a:rPr lang="en-GB" sz="4000" dirty="0" err="1"/>
              <a:t>Dr_JMRickli</a:t>
            </a:r>
            <a:endParaRPr lang="en-GB" sz="4000" dirty="0"/>
          </a:p>
        </p:txBody>
      </p:sp>
    </p:spTree>
    <p:extLst>
      <p:ext uri="{BB962C8B-B14F-4D97-AF65-F5344CB8AC3E}">
        <p14:creationId xmlns:p14="http://schemas.microsoft.com/office/powerpoint/2010/main" val="38253495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31590"/>
            <a:ext cx="8229600" cy="374441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endParaRPr lang="en-US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Arial Narrow"/>
                <a:cs typeface="Arial Narrow"/>
              </a:rPr>
              <a:t>“Making a machine behave in ways that would be called intelligent if a human were so behaving“ </a:t>
            </a:r>
          </a:p>
          <a:p>
            <a:pPr marL="0" indent="0" algn="just">
              <a:buNone/>
            </a:pPr>
            <a:r>
              <a:rPr lang="en-US" dirty="0">
                <a:solidFill>
                  <a:schemeClr val="tx2">
                    <a:lumMod val="75000"/>
                  </a:schemeClr>
                </a:solidFill>
                <a:latin typeface="Arial Narrow"/>
                <a:cs typeface="Arial Narrow"/>
              </a:rPr>
              <a:t>(</a:t>
            </a:r>
            <a:r>
              <a:rPr lang="fr-CH" dirty="0">
                <a:solidFill>
                  <a:schemeClr val="tx2">
                    <a:lumMod val="75000"/>
                  </a:schemeClr>
                </a:solidFill>
                <a:latin typeface="Arial Narrow"/>
                <a:cs typeface="Arial Narrow"/>
              </a:rPr>
              <a:t>John McCarthy, 31 Aug 1955)</a:t>
            </a:r>
          </a:p>
          <a:p>
            <a:pPr marL="0" indent="0" algn="just">
              <a:buNone/>
            </a:pPr>
            <a:endParaRPr lang="fr-CH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r>
              <a:rPr lang="en-US" dirty="0">
                <a:latin typeface="Arial Narrow"/>
                <a:cs typeface="Arial Narrow"/>
              </a:rPr>
              <a:t>C</a:t>
            </a:r>
            <a:r>
              <a:rPr lang="fr-FR" dirty="0" err="1">
                <a:solidFill>
                  <a:srgbClr val="17375E"/>
                </a:solidFill>
                <a:latin typeface="Arial Narrow"/>
                <a:cs typeface="Arial Narrow"/>
              </a:rPr>
              <a:t>apability</a:t>
            </a:r>
            <a:r>
              <a:rPr lang="fr-FR" dirty="0">
                <a:latin typeface="Arial Narrow"/>
                <a:cs typeface="Arial Narrow"/>
              </a:rPr>
              <a:t> of computer </a:t>
            </a:r>
            <a:r>
              <a:rPr lang="fr-FR" dirty="0" err="1">
                <a:latin typeface="Arial Narrow"/>
                <a:cs typeface="Arial Narrow"/>
              </a:rPr>
              <a:t>systems</a:t>
            </a:r>
            <a:r>
              <a:rPr lang="fr-FR" dirty="0">
                <a:latin typeface="Arial Narrow"/>
                <a:cs typeface="Arial Narrow"/>
              </a:rPr>
              <a:t> to </a:t>
            </a:r>
            <a:r>
              <a:rPr lang="fr-FR" dirty="0" err="1">
                <a:latin typeface="Arial Narrow"/>
                <a:cs typeface="Arial Narrow"/>
              </a:rPr>
              <a:t>perform</a:t>
            </a:r>
            <a:r>
              <a:rPr lang="fr-FR" dirty="0">
                <a:latin typeface="Arial Narrow"/>
                <a:cs typeface="Arial Narrow"/>
              </a:rPr>
              <a:t> </a:t>
            </a:r>
            <a:r>
              <a:rPr lang="fr-FR" dirty="0" err="1">
                <a:latin typeface="Arial Narrow"/>
                <a:cs typeface="Arial Narrow"/>
              </a:rPr>
              <a:t>tasks</a:t>
            </a:r>
            <a:r>
              <a:rPr lang="fr-FR" dirty="0">
                <a:latin typeface="Arial Narrow"/>
                <a:cs typeface="Arial Narrow"/>
              </a:rPr>
              <a:t> </a:t>
            </a:r>
            <a:r>
              <a:rPr lang="fr-FR" dirty="0" err="1">
                <a:latin typeface="Arial Narrow"/>
                <a:cs typeface="Arial Narrow"/>
              </a:rPr>
              <a:t>that</a:t>
            </a:r>
            <a:r>
              <a:rPr lang="fr-FR" dirty="0">
                <a:latin typeface="Arial Narrow"/>
                <a:cs typeface="Arial Narrow"/>
              </a:rPr>
              <a:t> </a:t>
            </a:r>
            <a:r>
              <a:rPr lang="fr-FR" dirty="0" err="1">
                <a:latin typeface="Arial Narrow"/>
                <a:cs typeface="Arial Narrow"/>
              </a:rPr>
              <a:t>normally</a:t>
            </a:r>
            <a:r>
              <a:rPr lang="fr-FR" dirty="0">
                <a:latin typeface="Arial Narrow"/>
                <a:cs typeface="Arial Narrow"/>
              </a:rPr>
              <a:t> </a:t>
            </a:r>
            <a:r>
              <a:rPr lang="fr-FR" dirty="0" err="1">
                <a:latin typeface="Arial Narrow"/>
                <a:cs typeface="Arial Narrow"/>
              </a:rPr>
              <a:t>require</a:t>
            </a:r>
            <a:r>
              <a:rPr lang="fr-FR" dirty="0">
                <a:latin typeface="Arial Narrow"/>
                <a:cs typeface="Arial Narrow"/>
              </a:rPr>
              <a:t> </a:t>
            </a:r>
            <a:r>
              <a:rPr lang="fr-FR" dirty="0" err="1">
                <a:latin typeface="Arial Narrow"/>
                <a:cs typeface="Arial Narrow"/>
              </a:rPr>
              <a:t>human</a:t>
            </a:r>
            <a:r>
              <a:rPr lang="fr-FR" dirty="0">
                <a:latin typeface="Arial Narrow"/>
                <a:cs typeface="Arial Narrow"/>
              </a:rPr>
              <a:t> intelligence </a:t>
            </a:r>
          </a:p>
          <a:p>
            <a:pPr marL="0" indent="0" algn="just">
              <a:buNone/>
            </a:pPr>
            <a:endParaRPr lang="fr-CH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fr-CH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6264696" cy="864096"/>
          </a:xfrm>
        </p:spPr>
        <p:txBody>
          <a:bodyPr>
            <a:normAutofit/>
          </a:bodyPr>
          <a:lstStyle/>
          <a:p>
            <a:pPr algn="ctr"/>
            <a:r>
              <a:rPr lang="fr-CH" b="1" dirty="0" err="1"/>
              <a:t>What</a:t>
            </a:r>
            <a:r>
              <a:rPr lang="fr-CH" b="1" dirty="0"/>
              <a:t> is Artificial Intelligence?</a:t>
            </a:r>
          </a:p>
        </p:txBody>
      </p:sp>
    </p:spTree>
    <p:extLst>
      <p:ext uri="{BB962C8B-B14F-4D97-AF65-F5344CB8AC3E}">
        <p14:creationId xmlns:p14="http://schemas.microsoft.com/office/powerpoint/2010/main" val="21750970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5987008" cy="857250"/>
          </a:xfrm>
        </p:spPr>
        <p:txBody>
          <a:bodyPr>
            <a:normAutofit/>
          </a:bodyPr>
          <a:lstStyle/>
          <a:p>
            <a:pPr algn="ctr"/>
            <a:r>
              <a:rPr lang="fr-CH" b="1" dirty="0"/>
              <a:t>Moore’s Law</a:t>
            </a:r>
          </a:p>
        </p:txBody>
      </p:sp>
      <p:pic>
        <p:nvPicPr>
          <p:cNvPr id="4" name="Image 3" descr="Screenshot 2017-05-15 16.08.2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957371"/>
            <a:ext cx="6527829" cy="4186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56273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5987008" cy="857250"/>
          </a:xfrm>
        </p:spPr>
        <p:txBody>
          <a:bodyPr>
            <a:normAutofit/>
          </a:bodyPr>
          <a:lstStyle/>
          <a:p>
            <a:pPr algn="ctr"/>
            <a:r>
              <a:rPr lang="fr-CH" b="1" dirty="0" err="1"/>
              <a:t>IoT</a:t>
            </a:r>
            <a:r>
              <a:rPr lang="fr-CH" b="1" dirty="0"/>
              <a:t> and Data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73311"/>
            <a:ext cx="8280920" cy="4108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67517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Espace réservé du numéro de diapositive 5"/>
          <p:cNvSpPr>
            <a:spLocks noGrp="1"/>
          </p:cNvSpPr>
          <p:nvPr>
            <p:ph type="sldNum" sz="quarter" idx="4294967295"/>
          </p:nvPr>
        </p:nvSpPr>
        <p:spPr>
          <a:xfrm>
            <a:off x="6553200" y="4686300"/>
            <a:ext cx="1905000" cy="342900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/>
            <a:fld id="{5FD0CA43-078D-5042-AACA-1F3031C664B1}" type="slidenum">
              <a:rPr lang="en-GB" sz="1400">
                <a:cs typeface="Arial" charset="0"/>
              </a:rPr>
              <a:pPr eaLnBrk="1" hangingPunct="1"/>
              <a:t>7</a:t>
            </a:fld>
            <a:endParaRPr lang="en-GB" sz="1400">
              <a:cs typeface="Arial" charset="0"/>
            </a:endParaRPr>
          </a:p>
        </p:txBody>
      </p:sp>
      <p:sp>
        <p:nvSpPr>
          <p:cNvPr id="116742" name="AutoShape 6"/>
          <p:cNvSpPr>
            <a:spLocks noChangeArrowheads="1"/>
          </p:cNvSpPr>
          <p:nvPr/>
        </p:nvSpPr>
        <p:spPr bwMode="auto">
          <a:xfrm flipH="1">
            <a:off x="900112" y="915489"/>
            <a:ext cx="7128271" cy="3247591"/>
          </a:xfrm>
          <a:prstGeom prst="triangle">
            <a:avLst>
              <a:gd name="adj" fmla="val 50461"/>
            </a:avLst>
          </a:prstGeom>
          <a:gradFill flip="none" rotWithShape="1">
            <a:gsLst>
              <a:gs pos="39000">
                <a:srgbClr val="FF0000">
                  <a:tint val="66000"/>
                  <a:satMod val="160000"/>
                  <a:alpha val="76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0800000" scaled="1"/>
            <a:tileRect/>
          </a:gra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fr-CH"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91143" name="Text Box 9"/>
          <p:cNvSpPr txBox="1">
            <a:spLocks noChangeArrowheads="1"/>
          </p:cNvSpPr>
          <p:nvPr/>
        </p:nvSpPr>
        <p:spPr bwMode="auto">
          <a:xfrm>
            <a:off x="2887960" y="2213327"/>
            <a:ext cx="320040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r-CH" sz="3200" dirty="0" err="1">
                <a:cs typeface="Arial" charset="0"/>
              </a:rPr>
              <a:t>Technical</a:t>
            </a:r>
            <a:r>
              <a:rPr lang="fr-CH" sz="3200" dirty="0">
                <a:cs typeface="Arial" charset="0"/>
              </a:rPr>
              <a:t> </a:t>
            </a:r>
            <a:r>
              <a:rPr lang="fr-CH" sz="3200" dirty="0" err="1">
                <a:cs typeface="Arial" charset="0"/>
              </a:rPr>
              <a:t>provess</a:t>
            </a:r>
            <a:endParaRPr lang="en-GB" sz="3200" dirty="0">
              <a:cs typeface="Arial" charset="0"/>
            </a:endParaRPr>
          </a:p>
        </p:txBody>
      </p:sp>
      <p:sp>
        <p:nvSpPr>
          <p:cNvPr id="91144" name="Text Box 10"/>
          <p:cNvSpPr txBox="1">
            <a:spLocks noChangeArrowheads="1"/>
          </p:cNvSpPr>
          <p:nvPr/>
        </p:nvSpPr>
        <p:spPr bwMode="auto">
          <a:xfrm>
            <a:off x="2864305" y="2654756"/>
            <a:ext cx="3384550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r-CH" sz="3200" dirty="0">
                <a:cs typeface="Arial" charset="0"/>
              </a:rPr>
              <a:t>Social </a:t>
            </a:r>
            <a:r>
              <a:rPr lang="fr-CH" sz="3200" dirty="0" err="1">
                <a:cs typeface="Arial" charset="0"/>
              </a:rPr>
              <a:t>mobilization</a:t>
            </a:r>
            <a:endParaRPr lang="en-GB" sz="3200" dirty="0">
              <a:cs typeface="Arial" charset="0"/>
            </a:endParaRPr>
          </a:p>
        </p:txBody>
      </p:sp>
      <p:sp>
        <p:nvSpPr>
          <p:cNvPr id="91145" name="Text Box 11"/>
          <p:cNvSpPr txBox="1">
            <a:spLocks noChangeArrowheads="1"/>
          </p:cNvSpPr>
          <p:nvPr/>
        </p:nvSpPr>
        <p:spPr bwMode="auto">
          <a:xfrm>
            <a:off x="794792" y="4162374"/>
            <a:ext cx="1905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800" dirty="0">
                <a:cs typeface="Arial" charset="0"/>
              </a:rPr>
              <a:t>Sabotage</a:t>
            </a:r>
          </a:p>
        </p:txBody>
      </p:sp>
      <p:sp>
        <p:nvSpPr>
          <p:cNvPr id="91146" name="Text Box 13"/>
          <p:cNvSpPr txBox="1">
            <a:spLocks noChangeArrowheads="1"/>
          </p:cNvSpPr>
          <p:nvPr/>
        </p:nvSpPr>
        <p:spPr bwMode="auto">
          <a:xfrm>
            <a:off x="6372225" y="4155281"/>
            <a:ext cx="19192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fr-CH" sz="2800">
                <a:cs typeface="Arial" charset="0"/>
              </a:rPr>
              <a:t>Subversion</a:t>
            </a:r>
            <a:endParaRPr lang="en-GB" sz="2800">
              <a:cs typeface="Arial" charset="0"/>
            </a:endParaRPr>
          </a:p>
        </p:txBody>
      </p:sp>
      <p:sp>
        <p:nvSpPr>
          <p:cNvPr id="91147" name="Text Box 11"/>
          <p:cNvSpPr txBox="1">
            <a:spLocks noChangeArrowheads="1"/>
          </p:cNvSpPr>
          <p:nvPr/>
        </p:nvSpPr>
        <p:spPr bwMode="auto">
          <a:xfrm>
            <a:off x="2267744" y="4162666"/>
            <a:ext cx="1905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GB" sz="2800" dirty="0">
                <a:cs typeface="Arial" charset="0"/>
              </a:rPr>
              <a:t>Espionage</a:t>
            </a: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5987008" cy="857250"/>
          </a:xfrm>
        </p:spPr>
        <p:txBody>
          <a:bodyPr>
            <a:normAutofit fontScale="90000"/>
          </a:bodyPr>
          <a:lstStyle/>
          <a:p>
            <a:pPr algn="ctr"/>
            <a:r>
              <a:rPr lang="en-GB" b="1" dirty="0">
                <a:latin typeface="+mn-lt"/>
              </a:rPr>
              <a:t>AI-based Surrogacy in Cyber Offensive Operations</a:t>
            </a:r>
            <a:endParaRPr lang="fr-CH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102026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22412"/>
            <a:ext cx="4258816" cy="641226"/>
          </a:xfrm>
        </p:spPr>
        <p:txBody>
          <a:bodyPr>
            <a:normAutofit/>
          </a:bodyPr>
          <a:lstStyle/>
          <a:p>
            <a:pPr algn="ctr"/>
            <a:r>
              <a:rPr lang="fr-CH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Alpha Go, March 2016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9622"/>
            <a:ext cx="4258816" cy="648072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fr-CH" sz="2000" dirty="0">
                <a:solidFill>
                  <a:schemeClr val="tx2"/>
                </a:solidFill>
                <a:latin typeface="Arial Narrow"/>
                <a:cs typeface="Arial Narrow"/>
              </a:rPr>
              <a:t>Alpha Go became the first algorithm to beat the second best Go player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139702"/>
            <a:ext cx="4176464" cy="2834474"/>
          </a:xfrm>
          <a:prstGeom prst="rect">
            <a:avLst/>
          </a:prstGeom>
        </p:spPr>
      </p:pic>
      <p:pic>
        <p:nvPicPr>
          <p:cNvPr id="5" name="Image 4" descr="Libratus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139702"/>
            <a:ext cx="4032448" cy="2859782"/>
          </a:xfrm>
          <a:prstGeom prst="rect">
            <a:avLst/>
          </a:prstGeom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4860032" y="915566"/>
            <a:ext cx="4032448" cy="6412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E23234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CH" sz="2400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Libratus, January 2017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788024" y="1347614"/>
            <a:ext cx="4127447" cy="7920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rgbClr val="30315A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rgbClr val="30315A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rgbClr val="30315A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rgbClr val="30315A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rgbClr val="30315A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fr-CH" sz="2000" dirty="0">
                <a:solidFill>
                  <a:schemeClr val="tx2"/>
                </a:solidFill>
                <a:latin typeface="Arial Narrow"/>
                <a:cs typeface="Arial Narrow"/>
              </a:rPr>
              <a:t>Libratus became the first algorithm to beat 4 no-limit Texad hold-em Poker player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2699792" y="123478"/>
            <a:ext cx="6264696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rgbClr val="E23234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fr-CH" b="1"/>
              <a:t>AI Milestones</a:t>
            </a:r>
            <a:endParaRPr lang="fr-CH" b="1" dirty="0"/>
          </a:p>
        </p:txBody>
      </p:sp>
    </p:spTree>
    <p:extLst>
      <p:ext uri="{BB962C8B-B14F-4D97-AF65-F5344CB8AC3E}">
        <p14:creationId xmlns:p14="http://schemas.microsoft.com/office/powerpoint/2010/main" val="16318231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99792" y="123478"/>
            <a:ext cx="5987008" cy="857250"/>
          </a:xfrm>
        </p:spPr>
        <p:txBody>
          <a:bodyPr>
            <a:normAutofit fontScale="90000"/>
          </a:bodyPr>
          <a:lstStyle/>
          <a:p>
            <a:pPr algn="ctr"/>
            <a:r>
              <a:rPr lang="fr-CH" b="1" dirty="0" err="1"/>
              <a:t>Amount</a:t>
            </a:r>
            <a:r>
              <a:rPr lang="fr-CH" b="1" dirty="0"/>
              <a:t> of </a:t>
            </a:r>
            <a:r>
              <a:rPr lang="fr-CH" b="1" dirty="0" err="1"/>
              <a:t>Compute</a:t>
            </a:r>
            <a:r>
              <a:rPr lang="fr-CH" b="1" dirty="0"/>
              <a:t> </a:t>
            </a:r>
            <a:r>
              <a:rPr lang="fr-CH" b="1" dirty="0" err="1"/>
              <a:t>Used</a:t>
            </a:r>
            <a:r>
              <a:rPr lang="fr-CH" b="1" dirty="0"/>
              <a:t> in AI </a:t>
            </a:r>
            <a:r>
              <a:rPr lang="fr-CH" b="1" dirty="0" err="1"/>
              <a:t>since</a:t>
            </a:r>
            <a:r>
              <a:rPr lang="fr-CH" b="1" dirty="0"/>
              <a:t> 2012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66C40357-ED4B-3440-A834-4C9A9104929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3558"/>
            <a:ext cx="9144000" cy="429994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E854BB17-32D1-0345-8021-BA72155294EE}"/>
              </a:ext>
            </a:extLst>
          </p:cNvPr>
          <p:cNvSpPr/>
          <p:nvPr/>
        </p:nvSpPr>
        <p:spPr>
          <a:xfrm>
            <a:off x="5759624" y="4803998"/>
            <a:ext cx="3384376" cy="245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/>
              <a:t>Source </a:t>
            </a:r>
            <a:r>
              <a:rPr lang="en-US" sz="1000" dirty="0" err="1"/>
              <a:t>OpenAI</a:t>
            </a:r>
            <a:r>
              <a:rPr lang="en-US" sz="1000" dirty="0"/>
              <a:t>: https://</a:t>
            </a:r>
            <a:r>
              <a:rPr lang="en-US" sz="1000" dirty="0" err="1"/>
              <a:t>blog.openai.com</a:t>
            </a:r>
            <a:r>
              <a:rPr lang="en-US" sz="1000" dirty="0"/>
              <a:t>/</a:t>
            </a:r>
            <a:r>
              <a:rPr lang="en-US" sz="1000" dirty="0" err="1"/>
              <a:t>ai</a:t>
            </a:r>
            <a:r>
              <a:rPr lang="en-US" sz="1000" dirty="0"/>
              <a:t>-and-compute/</a:t>
            </a:r>
          </a:p>
        </p:txBody>
      </p:sp>
    </p:spTree>
    <p:extLst>
      <p:ext uri="{BB962C8B-B14F-4D97-AF65-F5344CB8AC3E}">
        <p14:creationId xmlns:p14="http://schemas.microsoft.com/office/powerpoint/2010/main" val="2412001964"/>
      </p:ext>
    </p:extLst>
  </p:cSld>
  <p:clrMapOvr>
    <a:masterClrMapping/>
  </p:clrMapOvr>
</p:sld>
</file>

<file path=ppt/theme/theme1.xml><?xml version="1.0" encoding="utf-8"?>
<a:theme xmlns:a="http://schemas.openxmlformats.org/drawingml/2006/main" name="GCSP_ppt-Template_NEW_for_16-9_scree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GCSP_ppt-Template_NEW_for_16-9_screen</Template>
  <TotalTime>57856</TotalTime>
  <Words>728</Words>
  <Application>Microsoft Office PowerPoint</Application>
  <PresentationFormat>On-screen Show (16:9)</PresentationFormat>
  <Paragraphs>127</Paragraphs>
  <Slides>34</Slides>
  <Notes>13</Notes>
  <HiddenSlides>0</HiddenSlides>
  <MMClips>2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0" baseType="lpstr">
      <vt:lpstr>ＭＳ Ｐゴシック</vt:lpstr>
      <vt:lpstr>Arial</vt:lpstr>
      <vt:lpstr>Arial Narrow</vt:lpstr>
      <vt:lpstr>Calibri</vt:lpstr>
      <vt:lpstr>Times New Roman</vt:lpstr>
      <vt:lpstr>GCSP_ppt-Template_NEW_for_16-9_screen</vt:lpstr>
      <vt:lpstr>The Use of AI in Cyber Offensive Operations</vt:lpstr>
      <vt:lpstr>Introduction</vt:lpstr>
      <vt:lpstr>Cyber Offensive Operations</vt:lpstr>
      <vt:lpstr>What is Artificial Intelligence?</vt:lpstr>
      <vt:lpstr>Moore’s Law</vt:lpstr>
      <vt:lpstr>IoT and Data</vt:lpstr>
      <vt:lpstr>AI-based Surrogacy in Cyber Offensive Operations</vt:lpstr>
      <vt:lpstr>Alpha Go, March 2016</vt:lpstr>
      <vt:lpstr>Amount of Compute Used in AI since 2012</vt:lpstr>
      <vt:lpstr>PowerPoint Presentation</vt:lpstr>
      <vt:lpstr>AI against Human Skills</vt:lpstr>
      <vt:lpstr>Subversion: Post Truth Politics Era</vt:lpstr>
      <vt:lpstr>AI and Manipulations</vt:lpstr>
      <vt:lpstr>AI and Manipulations</vt:lpstr>
      <vt:lpstr>AI and Manipulations</vt:lpstr>
      <vt:lpstr>AI and Manipulations</vt:lpstr>
      <vt:lpstr>AI and Manipulations</vt:lpstr>
      <vt:lpstr>AI and Social Engineering</vt:lpstr>
      <vt:lpstr>Sabotage: Adversarial AI</vt:lpstr>
      <vt:lpstr>AI and Data Poisoning</vt:lpstr>
      <vt:lpstr>AI and Social Control</vt:lpstr>
      <vt:lpstr>Moore’s Law</vt:lpstr>
      <vt:lpstr>Debate about AI and Human Performance</vt:lpstr>
      <vt:lpstr>N.0 Realities</vt:lpstr>
      <vt:lpstr>Centaur, Cyborg and Transhumanism</vt:lpstr>
      <vt:lpstr>Brain-computer Interfaces</vt:lpstr>
      <vt:lpstr>Exponential Thinking</vt:lpstr>
      <vt:lpstr>Exponential Thinking</vt:lpstr>
      <vt:lpstr>Exponential Thinking</vt:lpstr>
      <vt:lpstr>Exponential Thinking</vt:lpstr>
      <vt:lpstr>Exponential Thinking</vt:lpstr>
      <vt:lpstr>Exponential Thinking</vt:lpstr>
      <vt:lpstr>Conclusions</vt:lpstr>
      <vt:lpstr>Many Thanks For Your Attention</vt:lpstr>
    </vt:vector>
  </TitlesOfParts>
  <Company>GCSP IT Dept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fugfum</dc:creator>
  <cp:lastModifiedBy>Anne-Marie Boudou</cp:lastModifiedBy>
  <cp:revision>497</cp:revision>
  <cp:lastPrinted>2017-03-01T08:42:44Z</cp:lastPrinted>
  <dcterms:created xsi:type="dcterms:W3CDTF">2014-04-30T07:45:35Z</dcterms:created>
  <dcterms:modified xsi:type="dcterms:W3CDTF">2018-05-30T13:17:43Z</dcterms:modified>
</cp:coreProperties>
</file>