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8" r:id="rId1"/>
  </p:sldMasterIdLst>
  <p:notesMasterIdLst>
    <p:notesMasterId r:id="rId25"/>
  </p:notesMasterIdLst>
  <p:handoutMasterIdLst>
    <p:handoutMasterId r:id="rId26"/>
  </p:handoutMasterIdLst>
  <p:sldIdLst>
    <p:sldId id="259" r:id="rId2"/>
    <p:sldId id="278" r:id="rId3"/>
    <p:sldId id="748" r:id="rId4"/>
    <p:sldId id="312" r:id="rId5"/>
    <p:sldId id="749" r:id="rId6"/>
    <p:sldId id="316" r:id="rId7"/>
    <p:sldId id="734" r:id="rId8"/>
    <p:sldId id="745" r:id="rId9"/>
    <p:sldId id="315" r:id="rId10"/>
    <p:sldId id="747" r:id="rId11"/>
    <p:sldId id="743" r:id="rId12"/>
    <p:sldId id="317" r:id="rId13"/>
    <p:sldId id="318" r:id="rId14"/>
    <p:sldId id="338" r:id="rId15"/>
    <p:sldId id="730" r:id="rId16"/>
    <p:sldId id="339" r:id="rId17"/>
    <p:sldId id="746" r:id="rId18"/>
    <p:sldId id="710" r:id="rId19"/>
    <p:sldId id="733" r:id="rId20"/>
    <p:sldId id="899" r:id="rId21"/>
    <p:sldId id="723" r:id="rId22"/>
    <p:sldId id="900" r:id="rId23"/>
    <p:sldId id="364" r:id="rId24"/>
  </p:sldIdLst>
  <p:sldSz cx="9144000" cy="5143500" type="screen16x9"/>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S PGothic" pitchFamily="34" charset="-128"/>
        <a:cs typeface="+mn-cs"/>
      </a:defRPr>
    </a:lvl1pPr>
    <a:lvl2pPr marL="4572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p:defaultTextStyle>
  <p:extLst>
    <p:ext uri="{EFAFB233-063F-42B5-8137-9DF3F51BA10A}">
      <p15:sldGuideLst xmlns:p15="http://schemas.microsoft.com/office/powerpoint/2012/main">
        <p15:guide id="1" orient="horz" pos="1404" userDrawn="1">
          <p15:clr>
            <a:srgbClr val="A4A3A4"/>
          </p15:clr>
        </p15:guide>
        <p15:guide id="2" pos="1152"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ane Xie" initials="SX" lastIdx="4"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C52E"/>
    <a:srgbClr val="B3D460"/>
    <a:srgbClr val="00ACD9"/>
    <a:srgbClr val="B02517"/>
    <a:srgbClr val="9AAD52"/>
    <a:srgbClr val="0089B1"/>
    <a:srgbClr val="0098C0"/>
    <a:srgbClr val="BE441F"/>
    <a:srgbClr val="EF5B30"/>
    <a:srgbClr val="1E96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172" autoAdjust="0"/>
    <p:restoredTop sz="65263" autoAdjust="0"/>
  </p:normalViewPr>
  <p:slideViewPr>
    <p:cSldViewPr snapToGrid="0" snapToObjects="1" showGuides="1">
      <p:cViewPr varScale="1">
        <p:scale>
          <a:sx n="100" d="100"/>
          <a:sy n="100" d="100"/>
        </p:scale>
        <p:origin x="2514" y="72"/>
      </p:cViewPr>
      <p:guideLst>
        <p:guide orient="horz" pos="1404"/>
        <p:guide pos="1152"/>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showGuides="1">
      <p:cViewPr varScale="1">
        <p:scale>
          <a:sx n="99" d="100"/>
          <a:sy n="99" d="100"/>
        </p:scale>
        <p:origin x="4272"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doughnutChart>
        <c:varyColors val="1"/>
        <c:ser>
          <c:idx val="0"/>
          <c:order val="0"/>
          <c:dPt>
            <c:idx val="0"/>
            <c:bubble3D val="0"/>
            <c:spPr>
              <a:solidFill>
                <a:schemeClr val="accent1">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1-7285-B94B-A254-584B951D4FF7}"/>
              </c:ext>
            </c:extLst>
          </c:dPt>
          <c:dPt>
            <c:idx val="1"/>
            <c:bubble3D val="0"/>
            <c:spPr>
              <a:solidFill>
                <a:schemeClr val="accent6"/>
              </a:solidFill>
              <a:ln w="19050">
                <a:solidFill>
                  <a:schemeClr val="lt1"/>
                </a:solidFill>
              </a:ln>
              <a:effectLst/>
            </c:spPr>
            <c:extLst xmlns:c16r2="http://schemas.microsoft.com/office/drawing/2015/06/chart">
              <c:ext xmlns:c16="http://schemas.microsoft.com/office/drawing/2014/chart" uri="{C3380CC4-5D6E-409C-BE32-E72D297353CC}">
                <c16:uniqueId val="{00000003-7285-B94B-A254-584B951D4FF7}"/>
              </c:ext>
            </c:extLst>
          </c:dPt>
          <c:val>
            <c:numRef>
              <c:f>Sheet1!$A$2:$A$3</c:f>
              <c:numCache>
                <c:formatCode>General</c:formatCode>
                <c:ptCount val="2"/>
                <c:pt idx="0">
                  <c:v>85</c:v>
                </c:pt>
                <c:pt idx="1">
                  <c:v>15</c:v>
                </c:pt>
              </c:numCache>
            </c:numRef>
          </c:val>
          <c:extLst xmlns:c16r2="http://schemas.microsoft.com/office/drawing/2015/06/chart">
            <c:ext xmlns:c16="http://schemas.microsoft.com/office/drawing/2014/chart" uri="{C3380CC4-5D6E-409C-BE32-E72D297353CC}">
              <c16:uniqueId val="{00000004-7285-B94B-A254-584B951D4FF7}"/>
            </c:ext>
          </c:extLst>
        </c:ser>
        <c:dLbls>
          <c:showLegendKey val="0"/>
          <c:showVal val="0"/>
          <c:showCatName val="0"/>
          <c:showSerName val="0"/>
          <c:showPercent val="0"/>
          <c:showBubbleSize val="0"/>
          <c:showLeaderLines val="1"/>
        </c:dLbls>
        <c:firstSliceAng val="134"/>
        <c:holeSize val="68"/>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2F06903-37DE-4035-93E9-8E68BF84BA7F}" type="slidenum">
              <a:rPr lang="en-US" altLang="en-US"/>
              <a:pPr/>
              <a:t>‹#›</a:t>
            </a:fld>
            <a:endParaRPr lang="en-US" altLang="en-US" dirty="0"/>
          </a:p>
        </p:txBody>
      </p:sp>
      <p:sp>
        <p:nvSpPr>
          <p:cNvPr id="6" name="Date Placeholder 5">
            <a:extLst>
              <a:ext uri="{FF2B5EF4-FFF2-40B4-BE49-F238E27FC236}">
                <a16:creationId xmlns:a16="http://schemas.microsoft.com/office/drawing/2014/main" xmlns="" id="{A4B8096B-FF9D-1B45-B0B1-76FDB997189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386C917-B856-674B-98DB-50010EA525FA}" type="datetimeFigureOut">
              <a:rPr lang="en-US" smtClean="0"/>
              <a:t>5/30/2018</a:t>
            </a:fld>
            <a:endParaRPr lang="en-US"/>
          </a:p>
        </p:txBody>
      </p:sp>
    </p:spTree>
    <p:extLst>
      <p:ext uri="{BB962C8B-B14F-4D97-AF65-F5344CB8AC3E}">
        <p14:creationId xmlns:p14="http://schemas.microsoft.com/office/powerpoint/2010/main" val="33546492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83F9F2E2-7F0E-4464-80D1-205504A84905}" type="datetime1">
              <a:rPr lang="en-US" altLang="en-US"/>
              <a:pPr/>
              <a:t>5/30/2018</a:t>
            </a:fld>
            <a:endParaRPr lang="en-US" alt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0683AF3A-9CD1-4AEC-AE28-A58BC1FA1060}" type="slidenum">
              <a:rPr lang="en-US" altLang="en-US"/>
              <a:pPr/>
              <a:t>‹#›</a:t>
            </a:fld>
            <a:endParaRPr lang="en-US" altLang="en-US" dirty="0"/>
          </a:p>
        </p:txBody>
      </p:sp>
    </p:spTree>
    <p:extLst>
      <p:ext uri="{BB962C8B-B14F-4D97-AF65-F5344CB8AC3E}">
        <p14:creationId xmlns:p14="http://schemas.microsoft.com/office/powerpoint/2010/main" val="307131986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dirty="0"/>
              <a:t>Thank you for the opportunity to present our vision on machine learning.</a:t>
            </a:r>
          </a:p>
          <a:p>
            <a:pPr marL="0" indent="0">
              <a:buFont typeface="Arial" panose="020B0604020202020204" pitchFamily="34" charset="0"/>
              <a:buNone/>
            </a:pPr>
            <a:r>
              <a:rPr lang="en-GB" dirty="0"/>
              <a:t>In the context of the title of this event, we’ll see machine learning as a positive element of cyber security</a:t>
            </a:r>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a:t>
            </a:fld>
            <a:endParaRPr lang="en-US" altLang="en-US" dirty="0"/>
          </a:p>
        </p:txBody>
      </p:sp>
    </p:spTree>
    <p:extLst>
      <p:ext uri="{BB962C8B-B14F-4D97-AF65-F5344CB8AC3E}">
        <p14:creationId xmlns:p14="http://schemas.microsoft.com/office/powerpoint/2010/main" val="37299573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12</a:t>
            </a:fld>
            <a:endParaRPr lang="en-US" altLang="en-US"/>
          </a:p>
        </p:txBody>
      </p:sp>
    </p:spTree>
    <p:extLst>
      <p:ext uri="{BB962C8B-B14F-4D97-AF65-F5344CB8AC3E}">
        <p14:creationId xmlns:p14="http://schemas.microsoft.com/office/powerpoint/2010/main" val="9114982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13</a:t>
            </a:fld>
            <a:endParaRPr lang="en-US" altLang="en-US" dirty="0"/>
          </a:p>
        </p:txBody>
      </p:sp>
    </p:spTree>
    <p:extLst>
      <p:ext uri="{BB962C8B-B14F-4D97-AF65-F5344CB8AC3E}">
        <p14:creationId xmlns:p14="http://schemas.microsoft.com/office/powerpoint/2010/main" val="698831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Malware spreads extremely quickly</a:t>
            </a:r>
            <a:r>
              <a:rPr lang="en-US" baseline="0" dirty="0"/>
              <a:t> if left unchecked.</a:t>
            </a:r>
          </a:p>
          <a:p>
            <a:endParaRPr lang="en-US" baseline="0" dirty="0"/>
          </a:p>
          <a:p>
            <a:r>
              <a:rPr lang="en-US" baseline="0" dirty="0"/>
              <a:t>With WildFire, we’ve seen the same piece of malware spread over rapidly:</a:t>
            </a:r>
          </a:p>
          <a:p>
            <a:pPr marL="171450" indent="-171450">
              <a:buFont typeface="Arial"/>
              <a:buChar char="•"/>
            </a:pPr>
            <a:r>
              <a:rPr lang="en-US" baseline="0" dirty="0"/>
              <a:t>2,021 instances of the same malware seen after just 1 minute</a:t>
            </a:r>
          </a:p>
          <a:p>
            <a:pPr marL="171450" indent="-171450">
              <a:buFont typeface="Arial"/>
              <a:buChar char="•"/>
            </a:pPr>
            <a:r>
              <a:rPr lang="en-US" baseline="0" dirty="0"/>
              <a:t>9,864 instances seen after just 15 minutes</a:t>
            </a:r>
          </a:p>
          <a:p>
            <a:pPr marL="171450" indent="-171450">
              <a:buFont typeface="Arial"/>
              <a:buChar char="•"/>
            </a:pPr>
            <a:r>
              <a:rPr lang="en-US" baseline="0" dirty="0"/>
              <a:t>And 45,457 instances seen after 30 minutes</a:t>
            </a:r>
          </a:p>
          <a:p>
            <a:pPr marL="0" indent="0">
              <a:buFont typeface="Arial"/>
              <a:buNone/>
            </a:pPr>
            <a:r>
              <a:rPr lang="en-US" baseline="0" dirty="0"/>
              <a:t>…You can just imagine how prolific this single piece of malware becomes after 24 hours</a:t>
            </a:r>
          </a:p>
          <a:p>
            <a:pPr marL="0" indent="0">
              <a:buFont typeface="Arial"/>
              <a:buNone/>
            </a:pPr>
            <a:r>
              <a:rPr lang="en-US" baseline="0" dirty="0"/>
              <a:t>Organizations cannot afford to wait to manually mitigate threats</a:t>
            </a:r>
          </a:p>
          <a:p>
            <a:pPr marL="0" indent="0">
              <a:buFont typeface="Arial"/>
              <a:buNone/>
            </a:pPr>
            <a:endParaRPr lang="en-GB" baseline="0" dirty="0"/>
          </a:p>
          <a:p>
            <a:pPr marL="0" indent="0">
              <a:buFont typeface="Arial"/>
              <a:buNone/>
            </a:pPr>
            <a:r>
              <a:rPr lang="en-GB" baseline="0" dirty="0"/>
              <a:t>Do</a:t>
            </a:r>
            <a:r>
              <a:rPr lang="en-US" baseline="0" dirty="0"/>
              <a:t> you know how fast WannaCry moved?</a:t>
            </a:r>
          </a:p>
          <a:p>
            <a:pPr marL="0" indent="0">
              <a:buFont typeface="Arial"/>
              <a:buNone/>
            </a:pPr>
            <a:r>
              <a:rPr lang="en-GB" baseline="0" dirty="0"/>
              <a:t>F</a:t>
            </a:r>
            <a:r>
              <a:rPr lang="en-US" baseline="0" dirty="0"/>
              <a:t>rom Friday morning 12</a:t>
            </a:r>
            <a:r>
              <a:rPr lang="en-US" baseline="30000" dirty="0"/>
              <a:t>th</a:t>
            </a:r>
            <a:r>
              <a:rPr lang="en-US" baseline="0" dirty="0"/>
              <a:t> May 2017- Friday evening 12</a:t>
            </a:r>
            <a:r>
              <a:rPr lang="en-US" baseline="30000" dirty="0"/>
              <a:t>th</a:t>
            </a:r>
            <a:r>
              <a:rPr lang="en-US" baseline="0" dirty="0"/>
              <a:t> May: WannaCry was rooted in more than 150 countries and it had affected more than 400.000 machine (98% had Windows 7)</a:t>
            </a:r>
          </a:p>
          <a:p>
            <a:pPr marL="0" indent="0">
              <a:buFont typeface="Arial"/>
              <a:buNone/>
            </a:pPr>
            <a:endParaRPr lang="en-GB" baseline="0" dirty="0"/>
          </a:p>
          <a:p>
            <a:pPr marL="0" indent="0">
              <a:buFont typeface="Arial"/>
              <a:buNone/>
            </a:pPr>
            <a:r>
              <a:rPr lang="en-US" dirty="0"/>
              <a:t>The criminals behind WannaCry were able to string together an amateurish piece of ransomware, an NSA-developed exploit made available to anyone inclined to use it (thanks to the Shadow Brokers leak), an easy-to-use framework for deploying that exploit (also included in the leak), and a simple worm component to launch the biggest ransomware outbreak in history.</a:t>
            </a:r>
          </a:p>
          <a:p>
            <a:pPr marL="0" indent="0">
              <a:buFont typeface="Arial"/>
              <a:buNone/>
            </a:pPr>
            <a:endParaRPr lang="en-US" dirty="0"/>
          </a:p>
          <a:p>
            <a:pPr marL="0" indent="0">
              <a:buFont typeface="Arial"/>
              <a:buNone/>
            </a:pPr>
            <a:r>
              <a:rPr lang="en-US" dirty="0"/>
              <a:t>This wasn't the work of criminal masterminds. It wasn't even that sophisticated or advanced. And the damage it caused was still staggering. </a:t>
            </a:r>
          </a:p>
        </p:txBody>
      </p:sp>
      <p:sp>
        <p:nvSpPr>
          <p:cNvPr id="4" name="Slide Number Placeholder 3"/>
          <p:cNvSpPr>
            <a:spLocks noGrp="1"/>
          </p:cNvSpPr>
          <p:nvPr>
            <p:ph type="sldNum" sz="quarter" idx="10"/>
          </p:nvPr>
        </p:nvSpPr>
        <p:spPr/>
        <p:txBody>
          <a:bodyPr/>
          <a:lstStyle/>
          <a:p>
            <a:fld id="{2FE3F1CB-012D-B740-AC93-ECA045ADBE64}" type="slidenum">
              <a:rPr lang="en-US" smtClean="0"/>
              <a:t>14</a:t>
            </a:fld>
            <a:endParaRPr lang="en-US"/>
          </a:p>
        </p:txBody>
      </p:sp>
    </p:spTree>
    <p:extLst>
      <p:ext uri="{BB962C8B-B14F-4D97-AF65-F5344CB8AC3E}">
        <p14:creationId xmlns:p14="http://schemas.microsoft.com/office/powerpoint/2010/main" val="14345083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GB" sz="1200" kern="1200" dirty="0">
                <a:solidFill>
                  <a:schemeClr val="tx1"/>
                </a:solidFill>
                <a:effectLst/>
                <a:latin typeface="+mn-lt"/>
                <a:ea typeface="MS PGothic" pitchFamily="34" charset="-128"/>
                <a:cs typeface="ＭＳ Ｐゴシック" charset="0"/>
              </a:rPr>
              <a:t>Av Test (2017): </a:t>
            </a:r>
            <a:r>
              <a:rPr lang="en-GB" sz="1200" b="1" kern="1200" dirty="0">
                <a:solidFill>
                  <a:schemeClr val="tx1"/>
                </a:solidFill>
                <a:effectLst/>
                <a:latin typeface="+mn-lt"/>
                <a:ea typeface="MS PGothic" pitchFamily="34" charset="-128"/>
                <a:cs typeface="ＭＳ Ｐゴシック" charset="0"/>
              </a:rPr>
              <a:t>More than 9 million new instances of malware are seen per month (!) </a:t>
            </a:r>
          </a:p>
          <a:p>
            <a:pPr marL="171450" indent="-171450">
              <a:buFontTx/>
              <a:buChar char="-"/>
            </a:pPr>
            <a:endParaRPr lang="en-GB" sz="1200" b="0" kern="1200" dirty="0">
              <a:solidFill>
                <a:schemeClr val="tx1"/>
              </a:solidFill>
              <a:effectLst/>
              <a:latin typeface="+mn-lt"/>
              <a:ea typeface="MS PGothic" pitchFamily="34" charset="-128"/>
              <a:cs typeface="ＭＳ Ｐゴシック" charset="0"/>
            </a:endParaRPr>
          </a:p>
          <a:p>
            <a:pPr marL="171450" indent="-171450">
              <a:buFontTx/>
              <a:buChar char="-"/>
            </a:pPr>
            <a:r>
              <a:rPr lang="en-GB" sz="1200" b="0" kern="1200" dirty="0" err="1">
                <a:solidFill>
                  <a:schemeClr val="tx1"/>
                </a:solidFill>
                <a:effectLst/>
                <a:latin typeface="+mn-lt"/>
                <a:ea typeface="MS PGothic" pitchFamily="34" charset="-128"/>
                <a:cs typeface="ＭＳ Ｐゴシック" charset="0"/>
              </a:rPr>
              <a:t>Ponemon</a:t>
            </a:r>
            <a:r>
              <a:rPr lang="en-GB" sz="1200" b="0" kern="1200" dirty="0">
                <a:solidFill>
                  <a:schemeClr val="tx1"/>
                </a:solidFill>
                <a:effectLst/>
                <a:latin typeface="+mn-lt"/>
                <a:ea typeface="MS PGothic" pitchFamily="34" charset="-128"/>
                <a:cs typeface="ＭＳ Ｐゴシック" charset="0"/>
              </a:rPr>
              <a:t> (2018):</a:t>
            </a:r>
            <a:r>
              <a:rPr lang="en-GB" sz="1200" b="1" kern="1200" dirty="0">
                <a:solidFill>
                  <a:schemeClr val="tx1"/>
                </a:solidFill>
                <a:effectLst/>
                <a:latin typeface="+mn-lt"/>
                <a:ea typeface="MS PGothic" pitchFamily="34" charset="-128"/>
                <a:cs typeface="ＭＳ Ｐゴシック" charset="0"/>
              </a:rPr>
              <a:t> A huge increase in </a:t>
            </a:r>
            <a:r>
              <a:rPr lang="en-GB" sz="1200" b="1" kern="1200" dirty="0" err="1">
                <a:solidFill>
                  <a:schemeClr val="tx1"/>
                </a:solidFill>
                <a:effectLst/>
                <a:latin typeface="+mn-lt"/>
                <a:ea typeface="MS PGothic" pitchFamily="34" charset="-128"/>
                <a:cs typeface="ＭＳ Ｐゴシック" charset="0"/>
              </a:rPr>
              <a:t>fileless</a:t>
            </a:r>
            <a:r>
              <a:rPr lang="en-GB" sz="1200" b="1" kern="1200" dirty="0">
                <a:solidFill>
                  <a:schemeClr val="tx1"/>
                </a:solidFill>
                <a:effectLst/>
                <a:latin typeface="+mn-lt"/>
                <a:ea typeface="MS PGothic" pitchFamily="34" charset="-128"/>
                <a:cs typeface="ＭＳ Ｐゴシック" charset="0"/>
              </a:rPr>
              <a:t> attacks: in 2018: more than 35%  of all attacks are </a:t>
            </a:r>
            <a:r>
              <a:rPr lang="en-GB" sz="1200" b="1" kern="1200" dirty="0" err="1">
                <a:solidFill>
                  <a:schemeClr val="tx1"/>
                </a:solidFill>
                <a:effectLst/>
                <a:latin typeface="+mn-lt"/>
                <a:ea typeface="MS PGothic" pitchFamily="34" charset="-128"/>
                <a:cs typeface="ＭＳ Ｐゴシック" charset="0"/>
              </a:rPr>
              <a:t>fileless</a:t>
            </a:r>
            <a:r>
              <a:rPr lang="en-GB" sz="1200" b="1" kern="1200" dirty="0">
                <a:solidFill>
                  <a:schemeClr val="tx1"/>
                </a:solidFill>
                <a:effectLst/>
                <a:latin typeface="+mn-lt"/>
                <a:ea typeface="MS PGothic" pitchFamily="34" charset="-128"/>
                <a:cs typeface="ＭＳ Ｐゴシック" charset="0"/>
              </a:rPr>
              <a:t> (exploits, macros </a:t>
            </a:r>
            <a:r>
              <a:rPr lang="en-GB" sz="1200" b="1" kern="1200" dirty="0" err="1">
                <a:solidFill>
                  <a:schemeClr val="tx1"/>
                </a:solidFill>
                <a:effectLst/>
                <a:latin typeface="+mn-lt"/>
                <a:ea typeface="MS PGothic" pitchFamily="34" charset="-128"/>
                <a:cs typeface="ＭＳ Ｐゴシック" charset="0"/>
              </a:rPr>
              <a:t>e.d.</a:t>
            </a:r>
            <a:r>
              <a:rPr lang="en-GB" sz="1200" b="1" kern="1200" dirty="0">
                <a:solidFill>
                  <a:schemeClr val="tx1"/>
                </a:solidFill>
                <a:effectLst/>
                <a:latin typeface="+mn-lt"/>
                <a:ea typeface="MS PGothic" pitchFamily="34" charset="-128"/>
                <a:cs typeface="ＭＳ Ｐゴシック" charset="0"/>
              </a:rPr>
              <a:t>), which means that the user doesn’t have to download a (malicious) file!</a:t>
            </a:r>
          </a:p>
          <a:p>
            <a:endParaRPr lang="en-US" sz="1200" kern="120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15</a:t>
            </a:fld>
            <a:endParaRPr lang="en-US" altLang="en-US"/>
          </a:p>
        </p:txBody>
      </p:sp>
    </p:spTree>
    <p:extLst>
      <p:ext uri="{BB962C8B-B14F-4D97-AF65-F5344CB8AC3E}">
        <p14:creationId xmlns:p14="http://schemas.microsoft.com/office/powerpoint/2010/main" val="10392491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698ED02-3EBA-4AEA-92C7-B8D5D775CAF5}" type="slidenum">
              <a:rPr lang="en-US" smtClean="0"/>
              <a:pPr/>
              <a:t>16</a:t>
            </a:fld>
            <a:endParaRPr lang="en-US"/>
          </a:p>
        </p:txBody>
      </p:sp>
      <p:sp>
        <p:nvSpPr>
          <p:cNvPr id="5" name="Notes Placeholder 4"/>
          <p:cNvSpPr>
            <a:spLocks noGrp="1"/>
          </p:cNvSpPr>
          <p:nvPr>
            <p:ph type="body" sz="quarter" idx="10"/>
          </p:nvPr>
        </p:nvSpPr>
        <p:spPr/>
        <p:txBody>
          <a:bodyPr>
            <a:normAutofit/>
          </a:bodyPr>
          <a:lstStyle/>
          <a:p>
            <a:pPr>
              <a:spcBef>
                <a:spcPts val="0"/>
              </a:spcBef>
              <a:spcAft>
                <a:spcPts val="0"/>
              </a:spcAft>
            </a:pPr>
            <a:endParaRPr lang="en-US" sz="1000" dirty="0"/>
          </a:p>
        </p:txBody>
      </p:sp>
      <p:sp>
        <p:nvSpPr>
          <p:cNvPr id="6" name="Slide Image Placeholder 5"/>
          <p:cNvSpPr>
            <a:spLocks noGrp="1" noRot="1" noChangeAspect="1"/>
          </p:cNvSpPr>
          <p:nvPr>
            <p:ph type="sldImg"/>
          </p:nvPr>
        </p:nvSpPr>
        <p:spPr>
          <a:xfrm>
            <a:off x="936625" y="284163"/>
            <a:ext cx="4984750" cy="2805112"/>
          </a:xfrm>
        </p:spPr>
      </p:sp>
    </p:spTree>
    <p:extLst>
      <p:ext uri="{BB962C8B-B14F-4D97-AF65-F5344CB8AC3E}">
        <p14:creationId xmlns:p14="http://schemas.microsoft.com/office/powerpoint/2010/main" val="362870243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17</a:t>
            </a:fld>
            <a:endParaRPr lang="en-US" altLang="en-US" dirty="0"/>
          </a:p>
        </p:txBody>
      </p:sp>
    </p:spTree>
    <p:extLst>
      <p:ext uri="{BB962C8B-B14F-4D97-AF65-F5344CB8AC3E}">
        <p14:creationId xmlns:p14="http://schemas.microsoft.com/office/powerpoint/2010/main" val="11920338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4572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dirty="0">
              <a:solidFill>
                <a:srgbClr val="FF0000"/>
              </a:solidFill>
            </a:endParaRPr>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18</a:t>
            </a:fld>
            <a:endParaRPr lang="en-US" altLang="en-US" dirty="0"/>
          </a:p>
        </p:txBody>
      </p:sp>
    </p:spTree>
    <p:extLst>
      <p:ext uri="{BB962C8B-B14F-4D97-AF65-F5344CB8AC3E}">
        <p14:creationId xmlns:p14="http://schemas.microsoft.com/office/powerpoint/2010/main" val="29153471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gives a visual demonstration of how our shared threat intelligence works.  To simplify things we are only including NGFW and Traps in this diagram.  It’s important to keep in mind that this is also happening across the entire Palo Alto Networks Next Generation Security Platform.  </a:t>
            </a:r>
          </a:p>
          <a:p>
            <a:endParaRPr lang="en-US" dirty="0"/>
          </a:p>
          <a:p>
            <a:r>
              <a:rPr lang="en-US" dirty="0"/>
              <a:t>You can see that the Machine Learning element plays an essential role in this process!</a:t>
            </a:r>
          </a:p>
          <a:p>
            <a:endParaRPr lang="en-GB" dirty="0"/>
          </a:p>
          <a:p>
            <a:r>
              <a:rPr lang="en-GB" dirty="0"/>
              <a:t>With WildFire, more than 19.000 customers receive an automated verdict </a:t>
            </a:r>
            <a:r>
              <a:rPr lang="en-US" dirty="0"/>
              <a:t>within about 5 minutes and a prevention is automatically developed.</a:t>
            </a:r>
          </a:p>
          <a:p>
            <a:r>
              <a:rPr lang="en-US" dirty="0"/>
              <a:t>With our platform,  we generate 1.5 million new preventive measures a week! </a:t>
            </a:r>
          </a:p>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19</a:t>
            </a:fld>
            <a:endParaRPr lang="en-US" altLang="en-US" dirty="0"/>
          </a:p>
        </p:txBody>
      </p:sp>
    </p:spTree>
    <p:extLst>
      <p:ext uri="{BB962C8B-B14F-4D97-AF65-F5344CB8AC3E}">
        <p14:creationId xmlns:p14="http://schemas.microsoft.com/office/powerpoint/2010/main" val="39890048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a:defRPr/>
            </a:pPr>
            <a:endParaRPr lang="en-US"/>
          </a:p>
        </p:txBody>
      </p:sp>
      <p:sp>
        <p:nvSpPr>
          <p:cNvPr id="5" name="Slide Number Placeholder 4"/>
          <p:cNvSpPr>
            <a:spLocks noGrp="1"/>
          </p:cNvSpPr>
          <p:nvPr>
            <p:ph type="sldNum" sz="quarter" idx="11"/>
          </p:nvPr>
        </p:nvSpPr>
        <p:spPr/>
        <p:txBody>
          <a:bodyPr/>
          <a:lstStyle/>
          <a:p>
            <a:fld id="{0683AF3A-9CD1-4AEC-AE28-A58BC1FA1060}" type="slidenum">
              <a:rPr lang="en-US" altLang="en-US" smtClean="0"/>
              <a:pPr/>
              <a:t>20</a:t>
            </a:fld>
            <a:endParaRPr lang="en-US" altLang="en-US"/>
          </a:p>
        </p:txBody>
      </p:sp>
    </p:spTree>
    <p:extLst>
      <p:ext uri="{BB962C8B-B14F-4D97-AF65-F5344CB8AC3E}">
        <p14:creationId xmlns:p14="http://schemas.microsoft.com/office/powerpoint/2010/main" val="1922774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S PGothic" pitchFamily="34" charset="-128"/>
                <a:cs typeface="ＭＳ Ｐゴシック" charset="0"/>
              </a:rPr>
              <a:t>Magnifier Behavioral Analytics empowers organizations to quickly find and stop the stealthiest network threats. By analyzing rich network, endpoint and cloud data with machine learning, Magnifier accurately identifies targeted attacks, malicious insiders, risky behavior, and endpoints compromised with malware.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S PGothic" pitchFamily="34" charset="-128"/>
                <a:cs typeface="ＭＳ Ｐゴシック" charset="0"/>
              </a:rPr>
              <a:t>Security analysts can accelerate investigations by automatically examining endpoints and getting the user and device context they need to confirm attacks quickly.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S PGothic" pitchFamily="34" charset="-128"/>
                <a:cs typeface="ＭＳ Ｐゴシック" charset="0"/>
              </a:rPr>
              <a:t>And as a cloud-delivered security service, organizations gain scalability, agility and ease of deployment.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40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kern="1200" dirty="0">
                <a:solidFill>
                  <a:schemeClr val="tx1"/>
                </a:solidFill>
                <a:effectLst/>
                <a:latin typeface="+mn-lt"/>
                <a:ea typeface="MS PGothic" pitchFamily="34" charset="-128"/>
                <a:cs typeface="ＭＳ Ｐゴシック" charset="0"/>
              </a:rPr>
              <a:t>Magnifier combines the most important elements of three, new behavioral-based security technologies—namely, Network Traffic Analysis, User and Entity Behavior Analytics and Endpoint Detection and Response. We’re the only vendor to combine all of these elements in a single integrated solutions and this allows us to catch threats across the attack lifecycle and to streamline investigations.</a:t>
            </a:r>
          </a:p>
          <a:p>
            <a:pPr>
              <a:spcAft>
                <a:spcPts val="600"/>
              </a:spcAft>
            </a:pPr>
            <a:endParaRPr lang="en-US" sz="1400" dirty="0">
              <a:solidFill>
                <a:schemeClr val="tx1">
                  <a:lumMod val="65000"/>
                  <a:lumOff val="35000"/>
                </a:schemeClr>
              </a:solidFill>
              <a:latin typeface="Arial" panose="020B0604020202020204" pitchFamily="34" charset="0"/>
              <a:cs typeface="Arial" panose="020B0604020202020204" pitchFamily="34" charset="0"/>
            </a:endParaRPr>
          </a:p>
          <a:p>
            <a:pPr>
              <a:spcAft>
                <a:spcPts val="600"/>
              </a:spcAft>
            </a:pPr>
            <a:endParaRPr lang="en-US" sz="1400" dirty="0">
              <a:solidFill>
                <a:schemeClr val="tx1">
                  <a:lumMod val="65000"/>
                  <a:lumOff val="35000"/>
                </a:schemeClr>
              </a:solidFill>
              <a:latin typeface="Arial" panose="020B0604020202020204" pitchFamily="34" charset="0"/>
              <a:cs typeface="Arial" panose="020B0604020202020204" pitchFamily="34" charset="0"/>
            </a:endParaRPr>
          </a:p>
          <a:p>
            <a:pPr>
              <a:spcAft>
                <a:spcPts val="600"/>
              </a:spcAft>
            </a:pPr>
            <a:r>
              <a:rPr lang="en-US" sz="1400" dirty="0">
                <a:solidFill>
                  <a:schemeClr val="tx1">
                    <a:lumMod val="65000"/>
                    <a:lumOff val="35000"/>
                  </a:schemeClr>
                </a:solidFill>
                <a:latin typeface="Arial" panose="020B0604020202020204" pitchFamily="34" charset="0"/>
                <a:cs typeface="Arial" panose="020B0604020202020204" pitchFamily="34" charset="0"/>
              </a:rPr>
              <a:t>Prevent costly breaches with:</a:t>
            </a:r>
          </a:p>
          <a:p>
            <a:pPr marL="117475" indent="-117475">
              <a:spcAft>
                <a:spcPts val="600"/>
              </a:spcAft>
              <a:buFont typeface="Arial" panose="020B0604020202020204" pitchFamily="34" charset="0"/>
              <a:buChar char="•"/>
            </a:pPr>
            <a:r>
              <a:rPr lang="en-US" sz="1200" dirty="0">
                <a:solidFill>
                  <a:schemeClr val="tx1">
                    <a:lumMod val="65000"/>
                    <a:lumOff val="35000"/>
                  </a:schemeClr>
                </a:solidFill>
                <a:latin typeface="Arial" panose="020B0604020202020204" pitchFamily="34" charset="0"/>
                <a:cs typeface="Arial" panose="020B0604020202020204" pitchFamily="34" charset="0"/>
              </a:rPr>
              <a:t>Behavioral analytics built expressly for our rich network, cloud and endpoint data</a:t>
            </a:r>
          </a:p>
          <a:p>
            <a:pPr marL="117475" indent="-117475">
              <a:spcAft>
                <a:spcPts val="600"/>
              </a:spcAft>
              <a:buFont typeface="Arial" panose="020B0604020202020204" pitchFamily="34" charset="0"/>
              <a:buChar char="•"/>
            </a:pPr>
            <a:r>
              <a:rPr lang="en-US" sz="1200" dirty="0">
                <a:solidFill>
                  <a:schemeClr val="tx1">
                    <a:lumMod val="65000"/>
                    <a:lumOff val="35000"/>
                  </a:schemeClr>
                </a:solidFill>
                <a:latin typeface="Arial" panose="020B0604020202020204" pitchFamily="34" charset="0"/>
                <a:cs typeface="Arial" panose="020B0604020202020204" pitchFamily="34" charset="0"/>
              </a:rPr>
              <a:t>Machine learning at cloud scale</a:t>
            </a:r>
          </a:p>
          <a:p>
            <a:pPr marL="117475" indent="-117475">
              <a:spcAft>
                <a:spcPts val="600"/>
              </a:spcAft>
              <a:buFont typeface="Arial" panose="020B0604020202020204" pitchFamily="34" charset="0"/>
              <a:buChar char="•"/>
            </a:pPr>
            <a:r>
              <a:rPr lang="en-US" sz="1200" dirty="0">
                <a:solidFill>
                  <a:schemeClr val="tx1">
                    <a:lumMod val="65000"/>
                    <a:lumOff val="35000"/>
                  </a:schemeClr>
                </a:solidFill>
                <a:latin typeface="Arial" panose="020B0604020202020204" pitchFamily="34" charset="0"/>
                <a:cs typeface="Arial" panose="020B0604020202020204" pitchFamily="34" charset="0"/>
              </a:rPr>
              <a:t>Integrated threat analysis and rapid network-level response </a:t>
            </a:r>
          </a:p>
          <a:p>
            <a:endParaRPr lang="en-US" dirty="0"/>
          </a:p>
          <a:p>
            <a:pPr marL="169863" indent="-169863">
              <a:spcAft>
                <a:spcPts val="600"/>
              </a:spcAft>
              <a:buFont typeface="Arial" panose="020B0604020202020204" pitchFamily="34" charset="0"/>
              <a:buChar char="•"/>
            </a:pPr>
            <a:r>
              <a:rPr lang="en-US" sz="1200" dirty="0">
                <a:solidFill>
                  <a:schemeClr val="tx1">
                    <a:lumMod val="65000"/>
                    <a:lumOff val="35000"/>
                  </a:schemeClr>
                </a:solidFill>
                <a:latin typeface="Arial" panose="020B0604020202020204" pitchFamily="34" charset="0"/>
                <a:cs typeface="Arial" panose="020B0604020202020204" pitchFamily="34" charset="0"/>
              </a:rPr>
              <a:t>Automate detection and accelerate response to free up analysts to focus on threats that matter</a:t>
            </a:r>
          </a:p>
          <a:p>
            <a:pPr marL="169863" indent="-169863">
              <a:spcAft>
                <a:spcPts val="600"/>
              </a:spcAft>
              <a:buFont typeface="Arial" panose="020B0604020202020204" pitchFamily="34" charset="0"/>
              <a:buChar char="•"/>
            </a:pPr>
            <a:r>
              <a:rPr lang="en-US" sz="1200" dirty="0">
                <a:solidFill>
                  <a:schemeClr val="tx1">
                    <a:lumMod val="65000"/>
                    <a:lumOff val="35000"/>
                  </a:schemeClr>
                </a:solidFill>
                <a:latin typeface="Arial" panose="020B0604020202020204" pitchFamily="34" charset="0"/>
                <a:cs typeface="Arial" panose="020B0604020202020204" pitchFamily="34" charset="0"/>
              </a:rPr>
              <a:t>Simplify deployment </a:t>
            </a:r>
          </a:p>
          <a:p>
            <a:pPr marL="169863" indent="-169863">
              <a:spcAft>
                <a:spcPts val="600"/>
              </a:spcAft>
              <a:buFont typeface="Arial" panose="020B0604020202020204" pitchFamily="34" charset="0"/>
              <a:buChar char="•"/>
            </a:pPr>
            <a:r>
              <a:rPr lang="en-US" sz="1200" dirty="0">
                <a:solidFill>
                  <a:schemeClr val="tx1">
                    <a:lumMod val="65000"/>
                    <a:lumOff val="35000"/>
                  </a:schemeClr>
                </a:solidFill>
                <a:latin typeface="Arial" panose="020B0604020202020204" pitchFamily="34" charset="0"/>
                <a:cs typeface="Arial" panose="020B0604020202020204" pitchFamily="34" charset="0"/>
              </a:rPr>
              <a:t>Avoid costly </a:t>
            </a:r>
            <a:r>
              <a:rPr lang="en-US" sz="1200" dirty="0" err="1">
                <a:solidFill>
                  <a:schemeClr val="tx1">
                    <a:lumMod val="65000"/>
                    <a:lumOff val="35000"/>
                  </a:schemeClr>
                </a:solidFill>
                <a:latin typeface="Arial" panose="020B0604020202020204" pitchFamily="34" charset="0"/>
                <a:cs typeface="Arial" panose="020B0604020202020204" pitchFamily="34" charset="0"/>
              </a:rPr>
              <a:t>on-premise</a:t>
            </a:r>
            <a:r>
              <a:rPr lang="en-US" sz="1200" dirty="0">
                <a:solidFill>
                  <a:schemeClr val="tx1">
                    <a:lumMod val="65000"/>
                    <a:lumOff val="35000"/>
                  </a:schemeClr>
                </a:solidFill>
                <a:latin typeface="Arial" panose="020B0604020202020204" pitchFamily="34" charset="0"/>
                <a:cs typeface="Arial" panose="020B0604020202020204" pitchFamily="34" charset="0"/>
              </a:rPr>
              <a:t> log storage </a:t>
            </a:r>
          </a:p>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21</a:t>
            </a:fld>
            <a:endParaRPr lang="en-US" altLang="en-US" dirty="0"/>
          </a:p>
        </p:txBody>
      </p:sp>
    </p:spTree>
    <p:extLst>
      <p:ext uri="{BB962C8B-B14F-4D97-AF65-F5344CB8AC3E}">
        <p14:creationId xmlns:p14="http://schemas.microsoft.com/office/powerpoint/2010/main" val="36146210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agenda</a:t>
            </a:r>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2</a:t>
            </a:fld>
            <a:endParaRPr lang="en-US" altLang="en-US" dirty="0"/>
          </a:p>
        </p:txBody>
      </p:sp>
    </p:spTree>
    <p:extLst>
      <p:ext uri="{BB962C8B-B14F-4D97-AF65-F5344CB8AC3E}">
        <p14:creationId xmlns:p14="http://schemas.microsoft.com/office/powerpoint/2010/main" val="25228303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698ED02-3EBA-4AEA-92C7-B8D5D775CAF5}" type="slidenum">
              <a:rPr lang="en-US" smtClean="0"/>
              <a:pPr/>
              <a:t>22</a:t>
            </a:fld>
            <a:endParaRPr lang="en-US"/>
          </a:p>
        </p:txBody>
      </p:sp>
      <p:sp>
        <p:nvSpPr>
          <p:cNvPr id="5" name="Notes Placeholder 4"/>
          <p:cNvSpPr>
            <a:spLocks noGrp="1"/>
          </p:cNvSpPr>
          <p:nvPr>
            <p:ph type="body" sz="quarter" idx="10"/>
          </p:nvPr>
        </p:nvSpPr>
        <p:spPr/>
        <p:txBody>
          <a:bodyPr>
            <a:normAutofit/>
          </a:bodyPr>
          <a:lstStyle/>
          <a:p>
            <a:pPr>
              <a:spcBef>
                <a:spcPts val="0"/>
              </a:spcBef>
              <a:spcAft>
                <a:spcPts val="0"/>
              </a:spcAft>
            </a:pPr>
            <a:endParaRPr lang="en-US" sz="1000" dirty="0"/>
          </a:p>
        </p:txBody>
      </p:sp>
      <p:sp>
        <p:nvSpPr>
          <p:cNvPr id="6" name="Slide Image Placeholder 5"/>
          <p:cNvSpPr>
            <a:spLocks noGrp="1" noRot="1" noChangeAspect="1"/>
          </p:cNvSpPr>
          <p:nvPr>
            <p:ph type="sldImg"/>
          </p:nvPr>
        </p:nvSpPr>
        <p:spPr>
          <a:xfrm>
            <a:off x="936625" y="284163"/>
            <a:ext cx="4984750" cy="2805112"/>
          </a:xfrm>
        </p:spPr>
      </p:sp>
    </p:spTree>
    <p:extLst>
      <p:ext uri="{BB962C8B-B14F-4D97-AF65-F5344CB8AC3E}">
        <p14:creationId xmlns:p14="http://schemas.microsoft.com/office/powerpoint/2010/main" val="2260081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3</a:t>
            </a:fld>
            <a:endParaRPr lang="en-US" altLang="en-US" dirty="0"/>
          </a:p>
        </p:txBody>
      </p:sp>
    </p:spTree>
    <p:extLst>
      <p:ext uri="{BB962C8B-B14F-4D97-AF65-F5344CB8AC3E}">
        <p14:creationId xmlns:p14="http://schemas.microsoft.com/office/powerpoint/2010/main" val="7760490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6698ED02-3EBA-4AEA-92C7-B8D5D775CAF5}" type="slidenum">
              <a:rPr lang="en-US" smtClean="0"/>
              <a:pPr/>
              <a:t>4</a:t>
            </a:fld>
            <a:endParaRPr lang="en-US"/>
          </a:p>
        </p:txBody>
      </p:sp>
      <p:sp>
        <p:nvSpPr>
          <p:cNvPr id="5" name="Notes Placeholder 4"/>
          <p:cNvSpPr>
            <a:spLocks noGrp="1"/>
          </p:cNvSpPr>
          <p:nvPr>
            <p:ph type="body" sz="quarter" idx="10"/>
          </p:nvPr>
        </p:nvSpPr>
        <p:spPr/>
        <p:txBody>
          <a:bodyPr>
            <a:normAutofit/>
          </a:bodyPr>
          <a:lstStyle/>
          <a:p>
            <a:pPr>
              <a:spcBef>
                <a:spcPts val="0"/>
              </a:spcBef>
              <a:spcAft>
                <a:spcPts val="0"/>
              </a:spcAft>
            </a:pPr>
            <a:r>
              <a:rPr lang="en-GB" sz="1000" dirty="0"/>
              <a:t>This is my background</a:t>
            </a:r>
            <a:endParaRPr lang="en-US" sz="1000" dirty="0"/>
          </a:p>
        </p:txBody>
      </p:sp>
      <p:sp>
        <p:nvSpPr>
          <p:cNvPr id="6" name="Slide Image Placeholder 5"/>
          <p:cNvSpPr>
            <a:spLocks noGrp="1" noRot="1" noChangeAspect="1"/>
          </p:cNvSpPr>
          <p:nvPr>
            <p:ph type="sldImg"/>
          </p:nvPr>
        </p:nvSpPr>
        <p:spPr>
          <a:xfrm>
            <a:off x="936625" y="284163"/>
            <a:ext cx="4984750" cy="2805112"/>
          </a:xfrm>
        </p:spPr>
      </p:sp>
    </p:spTree>
    <p:extLst>
      <p:ext uri="{BB962C8B-B14F-4D97-AF65-F5344CB8AC3E}">
        <p14:creationId xmlns:p14="http://schemas.microsoft.com/office/powerpoint/2010/main" val="720374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Palo Alto Networks is growing fast, and many of us are not aware of how large we are</a:t>
            </a: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85 of the fortune 100 companies use our products and trust us</a:t>
            </a: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63% are Global 2000</a:t>
            </a: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Now we have over 48,000 global customers in more than 150 countries. </a:t>
            </a: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They are from all verticals: healthcare, retail, Finance, Manufacturing, government …</a:t>
            </a: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We are consistently rewarded and recognized for our superior customer satisfaction and support</a:t>
            </a:r>
          </a:p>
          <a:p>
            <a:pPr marL="342900"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Though we are a relatively young company, we have a strong European presence and are committed to cybersecurity in the EU.</a:t>
            </a:r>
          </a:p>
          <a:p>
            <a:pPr marL="342900"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For example</a:t>
            </a:r>
          </a:p>
          <a:p>
            <a:pPr marL="800100" lvl="1"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 Europe, Middle East and Africa headquarters in Amsterdam, since 2013. </a:t>
            </a:r>
          </a:p>
          <a:p>
            <a:pPr marL="1257300" lvl="2"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Note you’re based in AMS, along with hundreds of colleagues (don’t give exact #)</a:t>
            </a:r>
          </a:p>
          <a:p>
            <a:pPr marL="800100" lvl="1"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Some notable EU customers include Austrian Airlines,  OSRAM, </a:t>
            </a:r>
            <a:r>
              <a:rPr lang="en-US" sz="2200" b="1" dirty="0" err="1">
                <a:solidFill>
                  <a:schemeClr val="bg1"/>
                </a:solidFill>
                <a:latin typeface="Arial" charset="0"/>
                <a:ea typeface="Arial" charset="0"/>
                <a:cs typeface="Arial" charset="0"/>
              </a:rPr>
              <a:t>Schauinsland</a:t>
            </a:r>
            <a:r>
              <a:rPr lang="en-US" sz="2200" b="1" dirty="0">
                <a:solidFill>
                  <a:schemeClr val="bg1"/>
                </a:solidFill>
                <a:latin typeface="Arial" charset="0"/>
                <a:ea typeface="Arial" charset="0"/>
                <a:cs typeface="Arial" charset="0"/>
              </a:rPr>
              <a:t> Reisen, </a:t>
            </a:r>
            <a:r>
              <a:rPr lang="en-US" sz="2200" b="1" dirty="0" err="1">
                <a:solidFill>
                  <a:schemeClr val="bg1"/>
                </a:solidFill>
                <a:latin typeface="Arial" charset="0"/>
                <a:ea typeface="Arial" charset="0"/>
                <a:cs typeface="Arial" charset="0"/>
              </a:rPr>
              <a:t>Rompetrol</a:t>
            </a:r>
            <a:r>
              <a:rPr lang="en-US" sz="2200" b="1" dirty="0">
                <a:solidFill>
                  <a:schemeClr val="bg1"/>
                </a:solidFill>
                <a:latin typeface="Arial" charset="0"/>
                <a:ea typeface="Arial" charset="0"/>
                <a:cs typeface="Arial" charset="0"/>
              </a:rPr>
              <a:t> </a:t>
            </a:r>
          </a:p>
          <a:p>
            <a:pPr marL="800100" lvl="1"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We work with computer emergency response teams/ computer security incident response teams (CERTs/CSIRTS– the term is used interchangeable in Brussels), in Europe to share cyberthreat  intelligence to better prevent and counter cyber adversaries- for example, we work with CERT-EU </a:t>
            </a:r>
          </a:p>
          <a:p>
            <a:pPr marL="800100" lvl="1" indent="-342900" algn="l">
              <a:lnSpc>
                <a:spcPct val="150000"/>
              </a:lnSpc>
              <a:spcBef>
                <a:spcPts val="2400"/>
              </a:spcBef>
              <a:buFont typeface="Arial" panose="020B0604020202020204" pitchFamily="34" charset="0"/>
              <a:buChar char="•"/>
            </a:pPr>
            <a:r>
              <a:rPr lang="en-US" sz="2200" b="1" dirty="0">
                <a:solidFill>
                  <a:schemeClr val="bg1"/>
                </a:solidFill>
                <a:latin typeface="Arial" charset="0"/>
                <a:ea typeface="Arial" charset="0"/>
                <a:cs typeface="Arial" charset="0"/>
              </a:rPr>
              <a:t>Nearly 70 Palo Alto Networks Academy Program partners among technical and other educational institutions in more than 18 EU member states, as of a few months ago.</a:t>
            </a:r>
          </a:p>
          <a:p>
            <a:pPr marL="457200" lvl="1" indent="0" algn="l">
              <a:lnSpc>
                <a:spcPct val="150000"/>
              </a:lnSpc>
              <a:spcBef>
                <a:spcPts val="2400"/>
              </a:spcBef>
              <a:buFont typeface="Arial" panose="020B0604020202020204" pitchFamily="34" charset="0"/>
              <a:buNone/>
            </a:pPr>
            <a:endParaRPr lang="en-US" sz="2200" b="1" dirty="0">
              <a:solidFill>
                <a:schemeClr val="bg1"/>
              </a:solidFill>
              <a:latin typeface="Arial" charset="0"/>
              <a:ea typeface="Arial" charset="0"/>
              <a:cs typeface="Arial" charset="0"/>
            </a:endParaRP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 </a:t>
            </a:r>
          </a:p>
          <a:p>
            <a:pPr marL="0" indent="0" algn="l">
              <a:lnSpc>
                <a:spcPct val="150000"/>
              </a:lnSpc>
              <a:spcBef>
                <a:spcPts val="2400"/>
              </a:spcBef>
              <a:buNone/>
            </a:pPr>
            <a:endParaRPr lang="en-US" sz="2200" dirty="0">
              <a:solidFill>
                <a:schemeClr val="bg1"/>
              </a:solidFill>
              <a:latin typeface="Arial" charset="0"/>
              <a:ea typeface="Arial" charset="0"/>
              <a:cs typeface="Arial" charset="0"/>
            </a:endParaRPr>
          </a:p>
          <a:p>
            <a:pPr marL="0" indent="0" algn="l">
              <a:lnSpc>
                <a:spcPct val="150000"/>
              </a:lnSpc>
              <a:spcBef>
                <a:spcPts val="2400"/>
              </a:spcBef>
              <a:buNone/>
            </a:pPr>
            <a:endParaRPr lang="en-US" sz="2200" dirty="0">
              <a:solidFill>
                <a:schemeClr val="bg1"/>
              </a:solidFill>
              <a:latin typeface="Arial" charset="0"/>
              <a:ea typeface="Arial" charset="0"/>
              <a:cs typeface="Arial" charset="0"/>
            </a:endParaRPr>
          </a:p>
          <a:p>
            <a:pPr marL="0" indent="0" algn="l">
              <a:lnSpc>
                <a:spcPct val="150000"/>
              </a:lnSpc>
              <a:spcBef>
                <a:spcPts val="2400"/>
              </a:spcBef>
              <a:buNone/>
            </a:pPr>
            <a:r>
              <a:rPr lang="en-US" sz="2200" b="1" dirty="0">
                <a:solidFill>
                  <a:schemeClr val="bg1"/>
                </a:solidFill>
                <a:latin typeface="Arial" charset="0"/>
                <a:ea typeface="Arial" charset="0"/>
                <a:cs typeface="Arial" charset="0"/>
              </a:rPr>
              <a:t>More Details</a:t>
            </a:r>
          </a:p>
          <a:p>
            <a:pPr marL="0" indent="0" algn="ctr">
              <a:lnSpc>
                <a:spcPct val="150000"/>
              </a:lnSpc>
              <a:spcBef>
                <a:spcPts val="2400"/>
              </a:spcBef>
              <a:buNone/>
            </a:pPr>
            <a:endParaRPr lang="en-US" sz="2200" dirty="0">
              <a:solidFill>
                <a:schemeClr val="bg1"/>
              </a:solidFill>
              <a:latin typeface="Arial" charset="0"/>
              <a:ea typeface="Arial" charset="0"/>
              <a:cs typeface="Arial" charset="0"/>
            </a:endParaRPr>
          </a:p>
          <a:p>
            <a:pPr marL="342900" indent="-342900" algn="l">
              <a:lnSpc>
                <a:spcPct val="150000"/>
              </a:lnSpc>
              <a:spcBef>
                <a:spcPts val="2400"/>
              </a:spcBef>
              <a:buFont typeface="Arial" panose="020B0604020202020204" pitchFamily="34" charset="0"/>
              <a:buChar char="•"/>
            </a:pPr>
            <a:r>
              <a:rPr lang="en-US" sz="2200" dirty="0">
                <a:solidFill>
                  <a:schemeClr val="bg1"/>
                </a:solidFill>
                <a:latin typeface="Arial" charset="0"/>
                <a:ea typeface="Arial" charset="0"/>
                <a:cs typeface="Arial" charset="0"/>
              </a:rPr>
              <a:t>Founded in </a:t>
            </a:r>
            <a:r>
              <a:rPr lang="en-US" sz="2200" b="1" dirty="0">
                <a:solidFill>
                  <a:srgbClr val="FFC000"/>
                </a:solidFill>
                <a:latin typeface="Arial" charset="0"/>
                <a:ea typeface="Arial" charset="0"/>
                <a:cs typeface="Arial" charset="0"/>
              </a:rPr>
              <a:t>2005</a:t>
            </a:r>
            <a:r>
              <a:rPr lang="en-US" sz="2200" dirty="0">
                <a:solidFill>
                  <a:schemeClr val="bg1"/>
                </a:solidFill>
                <a:latin typeface="Arial" charset="0"/>
                <a:ea typeface="Arial" charset="0"/>
                <a:cs typeface="Arial" charset="0"/>
              </a:rPr>
              <a:t>; first customer shipment in </a:t>
            </a:r>
            <a:r>
              <a:rPr lang="en-US" sz="2200" b="1" dirty="0">
                <a:solidFill>
                  <a:srgbClr val="FFC000"/>
                </a:solidFill>
                <a:latin typeface="Arial" charset="0"/>
                <a:ea typeface="Arial" charset="0"/>
                <a:cs typeface="Arial" charset="0"/>
              </a:rPr>
              <a:t>2007</a:t>
            </a:r>
          </a:p>
          <a:p>
            <a:pPr marL="342900" indent="-342900" algn="l">
              <a:lnSpc>
                <a:spcPct val="150000"/>
              </a:lnSpc>
              <a:buFont typeface="Arial" panose="020B0604020202020204" pitchFamily="34" charset="0"/>
              <a:buChar char="•"/>
            </a:pPr>
            <a:r>
              <a:rPr lang="en-US" sz="2200" dirty="0">
                <a:solidFill>
                  <a:schemeClr val="bg1"/>
                </a:solidFill>
                <a:latin typeface="Arial" charset="0"/>
                <a:ea typeface="Arial" charset="0"/>
                <a:cs typeface="Arial" charset="0"/>
              </a:rPr>
              <a:t>More than </a:t>
            </a:r>
            <a:r>
              <a:rPr lang="en-US" sz="2200" b="1" dirty="0">
                <a:solidFill>
                  <a:srgbClr val="FFC000"/>
                </a:solidFill>
                <a:latin typeface="Arial" charset="0"/>
                <a:ea typeface="Arial" charset="0"/>
                <a:cs typeface="Arial" charset="0"/>
              </a:rPr>
              <a:t>48,000 customers </a:t>
            </a:r>
            <a:r>
              <a:rPr lang="en-US" sz="2200" dirty="0">
                <a:solidFill>
                  <a:schemeClr val="bg1"/>
                </a:solidFill>
                <a:latin typeface="Arial" charset="0"/>
                <a:ea typeface="Arial" charset="0"/>
                <a:cs typeface="Arial" charset="0"/>
              </a:rPr>
              <a:t>in </a:t>
            </a:r>
            <a:r>
              <a:rPr lang="en-US" sz="2200" b="1" dirty="0">
                <a:solidFill>
                  <a:srgbClr val="FFC000"/>
                </a:solidFill>
                <a:latin typeface="Arial" charset="0"/>
                <a:ea typeface="Arial" charset="0"/>
                <a:cs typeface="Arial" charset="0"/>
              </a:rPr>
              <a:t>150+ countries</a:t>
            </a:r>
          </a:p>
          <a:p>
            <a:pPr marL="342900" indent="-342900" algn="l">
              <a:lnSpc>
                <a:spcPct val="150000"/>
              </a:lnSpc>
              <a:buFont typeface="Arial" panose="020B0604020202020204" pitchFamily="34" charset="0"/>
              <a:buChar char="•"/>
            </a:pPr>
            <a:r>
              <a:rPr lang="en-US" sz="2200" dirty="0">
                <a:solidFill>
                  <a:schemeClr val="bg1"/>
                </a:solidFill>
                <a:latin typeface="Arial" charset="0"/>
                <a:ea typeface="Arial" charset="0"/>
                <a:cs typeface="Arial" charset="0"/>
              </a:rPr>
              <a:t>Over</a:t>
            </a:r>
            <a:r>
              <a:rPr lang="en-US" sz="2200" dirty="0">
                <a:latin typeface="Arial" charset="0"/>
                <a:ea typeface="Arial" charset="0"/>
                <a:cs typeface="Arial" charset="0"/>
              </a:rPr>
              <a:t> </a:t>
            </a:r>
            <a:r>
              <a:rPr lang="en-US" sz="2200" b="1" dirty="0">
                <a:solidFill>
                  <a:srgbClr val="FFC000"/>
                </a:solidFill>
                <a:latin typeface="Arial" charset="0"/>
                <a:ea typeface="Arial" charset="0"/>
                <a:cs typeface="Arial" charset="0"/>
              </a:rPr>
              <a:t>85</a:t>
            </a:r>
            <a:r>
              <a:rPr lang="en-US" sz="2200" dirty="0">
                <a:latin typeface="Arial" charset="0"/>
                <a:ea typeface="Arial" charset="0"/>
                <a:cs typeface="Arial" charset="0"/>
              </a:rPr>
              <a:t> </a:t>
            </a:r>
            <a:r>
              <a:rPr lang="en-US" sz="2200" dirty="0">
                <a:solidFill>
                  <a:schemeClr val="bg1"/>
                </a:solidFill>
                <a:latin typeface="Arial" charset="0"/>
                <a:ea typeface="Arial" charset="0"/>
                <a:cs typeface="Arial" charset="0"/>
              </a:rPr>
              <a:t>of the Fortune 100 and </a:t>
            </a:r>
            <a:r>
              <a:rPr lang="en-US" sz="2200" b="1" dirty="0">
                <a:solidFill>
                  <a:srgbClr val="FFC000"/>
                </a:solidFill>
                <a:latin typeface="Arial" charset="0"/>
                <a:ea typeface="Arial" charset="0"/>
                <a:cs typeface="Arial" charset="0"/>
              </a:rPr>
              <a:t>63%</a:t>
            </a:r>
            <a:r>
              <a:rPr lang="en-US" sz="2200" dirty="0">
                <a:latin typeface="Arial" charset="0"/>
                <a:ea typeface="Arial" charset="0"/>
                <a:cs typeface="Arial" charset="0"/>
              </a:rPr>
              <a:t> </a:t>
            </a:r>
            <a:r>
              <a:rPr lang="en-US" sz="2200" dirty="0">
                <a:solidFill>
                  <a:schemeClr val="bg1"/>
                </a:solidFill>
                <a:latin typeface="Arial" charset="0"/>
                <a:ea typeface="Arial" charset="0"/>
                <a:cs typeface="Arial" charset="0"/>
              </a:rPr>
              <a:t>of the Global 2000 rely on us</a:t>
            </a:r>
          </a:p>
          <a:p>
            <a:pPr marL="342900" indent="-342900" algn="l">
              <a:lnSpc>
                <a:spcPct val="150000"/>
              </a:lnSpc>
              <a:buFont typeface="Arial" panose="020B0604020202020204" pitchFamily="34" charset="0"/>
              <a:buChar char="•"/>
            </a:pPr>
            <a:r>
              <a:rPr lang="en-US" sz="2200" dirty="0">
                <a:solidFill>
                  <a:schemeClr val="bg1"/>
                </a:solidFill>
                <a:latin typeface="Arial" charset="0"/>
                <a:ea typeface="Arial" charset="0"/>
                <a:cs typeface="Arial" charset="0"/>
              </a:rPr>
              <a:t>Ranked an enterprise firewall </a:t>
            </a:r>
            <a:r>
              <a:rPr lang="en-US" sz="2200" b="1" dirty="0">
                <a:solidFill>
                  <a:srgbClr val="FFC000"/>
                </a:solidFill>
                <a:latin typeface="Arial" charset="0"/>
                <a:ea typeface="Arial" charset="0"/>
                <a:cs typeface="Arial" charset="0"/>
              </a:rPr>
              <a:t>market leader </a:t>
            </a:r>
            <a:r>
              <a:rPr lang="en-US" sz="2200" dirty="0">
                <a:solidFill>
                  <a:schemeClr val="bg1"/>
                </a:solidFill>
                <a:latin typeface="Arial" charset="0"/>
                <a:ea typeface="Arial" charset="0"/>
                <a:cs typeface="Arial" charset="0"/>
              </a:rPr>
              <a:t>by Gartner </a:t>
            </a:r>
            <a:r>
              <a:rPr lang="en-US" sz="2200" b="1" dirty="0">
                <a:solidFill>
                  <a:srgbClr val="FFC000"/>
                </a:solidFill>
                <a:latin typeface="Arial" charset="0"/>
                <a:ea typeface="Arial" charset="0"/>
                <a:cs typeface="Arial" charset="0"/>
              </a:rPr>
              <a:t>six times</a:t>
            </a:r>
          </a:p>
          <a:p>
            <a:pPr marL="342900" indent="-342900" algn="l">
              <a:lnSpc>
                <a:spcPct val="150000"/>
              </a:lnSpc>
              <a:buFont typeface="Arial" panose="020B0604020202020204" pitchFamily="34" charset="0"/>
              <a:buChar char="•"/>
            </a:pPr>
            <a:r>
              <a:rPr lang="en-US" sz="2200" dirty="0">
                <a:solidFill>
                  <a:schemeClr val="bg1"/>
                </a:solidFill>
                <a:latin typeface="Arial" charset="0"/>
                <a:ea typeface="Arial" charset="0"/>
                <a:cs typeface="Arial" charset="0"/>
              </a:rPr>
              <a:t>Excellent global support, awarded by </a:t>
            </a:r>
            <a:r>
              <a:rPr lang="en-US" sz="2200" b="1" dirty="0">
                <a:solidFill>
                  <a:srgbClr val="FFC000"/>
                </a:solidFill>
                <a:latin typeface="Arial" charset="0"/>
                <a:ea typeface="Arial" charset="0"/>
                <a:cs typeface="Arial" charset="0"/>
              </a:rPr>
              <a:t>J.D. Power </a:t>
            </a:r>
            <a:r>
              <a:rPr lang="en-US" sz="2200" dirty="0">
                <a:solidFill>
                  <a:schemeClr val="bg1"/>
                </a:solidFill>
                <a:latin typeface="Arial" charset="0"/>
                <a:ea typeface="Arial" charset="0"/>
                <a:cs typeface="Arial" charset="0"/>
              </a:rPr>
              <a:t>and </a:t>
            </a:r>
            <a:r>
              <a:rPr lang="en-US" sz="2200" b="1" dirty="0">
                <a:solidFill>
                  <a:srgbClr val="FFC000"/>
                </a:solidFill>
                <a:latin typeface="Arial" charset="0"/>
                <a:ea typeface="Arial" charset="0"/>
                <a:cs typeface="Arial" charset="0"/>
              </a:rPr>
              <a:t>TSIA</a:t>
            </a:r>
          </a:p>
          <a:p>
            <a:pPr marL="342900" indent="-342900" algn="l">
              <a:lnSpc>
                <a:spcPct val="150000"/>
              </a:lnSpc>
              <a:buFont typeface="Arial" panose="020B0604020202020204" pitchFamily="34" charset="0"/>
              <a:buChar char="•"/>
            </a:pPr>
            <a:r>
              <a:rPr lang="en-US" sz="2200" dirty="0">
                <a:solidFill>
                  <a:schemeClr val="bg1"/>
                </a:solidFill>
                <a:latin typeface="Arial" charset="0"/>
                <a:ea typeface="Arial" charset="0"/>
                <a:cs typeface="Arial" charset="0"/>
              </a:rPr>
              <a:t>Experienced team of more than </a:t>
            </a:r>
            <a:r>
              <a:rPr lang="en-US" sz="2200" b="1" dirty="0">
                <a:solidFill>
                  <a:srgbClr val="FFC000"/>
                </a:solidFill>
                <a:latin typeface="Arial" charset="0"/>
                <a:ea typeface="Arial" charset="0"/>
                <a:cs typeface="Arial" charset="0"/>
              </a:rPr>
              <a:t>4,900</a:t>
            </a:r>
            <a:r>
              <a:rPr lang="en-US" sz="2200" dirty="0">
                <a:latin typeface="Arial" charset="0"/>
                <a:ea typeface="Arial" charset="0"/>
                <a:cs typeface="Arial" charset="0"/>
              </a:rPr>
              <a:t> </a:t>
            </a:r>
            <a:r>
              <a:rPr lang="en-US" sz="2200" dirty="0">
                <a:solidFill>
                  <a:schemeClr val="bg1"/>
                </a:solidFill>
                <a:latin typeface="Arial" charset="0"/>
                <a:ea typeface="Arial" charset="0"/>
                <a:cs typeface="Arial" charset="0"/>
              </a:rPr>
              <a:t>employees</a:t>
            </a:r>
          </a:p>
          <a:p>
            <a:pPr marL="0" indent="0" algn="l">
              <a:lnSpc>
                <a:spcPct val="150000"/>
              </a:lnSpc>
              <a:buNone/>
            </a:pPr>
            <a:endParaRPr lang="en-US" sz="2200" b="1" dirty="0">
              <a:solidFill>
                <a:schemeClr val="bg1"/>
              </a:solidFill>
              <a:latin typeface="Arial" charset="0"/>
              <a:ea typeface="Arial" charset="0"/>
              <a:cs typeface="Arial" charset="0"/>
            </a:endParaRPr>
          </a:p>
          <a:p>
            <a:pPr marL="0" indent="0" algn="l">
              <a:lnSpc>
                <a:spcPct val="150000"/>
              </a:lnSpc>
              <a:buNone/>
            </a:pPr>
            <a:r>
              <a:rPr lang="en-US" sz="2000" b="1" dirty="0">
                <a:latin typeface="Arial" charset="0"/>
                <a:ea typeface="Arial" charset="0"/>
                <a:cs typeface="Arial" charset="0"/>
              </a:rPr>
              <a:t>2015, 2016 &amp; 2017 </a:t>
            </a:r>
          </a:p>
          <a:p>
            <a:pPr marL="0" indent="0" algn="l">
              <a:lnSpc>
                <a:spcPct val="150000"/>
              </a:lnSpc>
              <a:buNone/>
            </a:pPr>
            <a:r>
              <a:rPr lang="en-US" sz="2000" b="1" dirty="0">
                <a:latin typeface="Arial" charset="0"/>
                <a:ea typeface="Arial" charset="0"/>
                <a:cs typeface="Arial" charset="0"/>
              </a:rPr>
              <a:t>J.D. Power Certified Assisted Technical Support Program </a:t>
            </a:r>
            <a:r>
              <a:rPr lang="en-US" sz="2000" dirty="0">
                <a:latin typeface="Arial" charset="0"/>
                <a:ea typeface="Arial" charset="0"/>
                <a:cs typeface="Arial" charset="0"/>
              </a:rPr>
              <a:t> </a:t>
            </a:r>
          </a:p>
          <a:p>
            <a:pPr marL="0" indent="0" algn="l">
              <a:lnSpc>
                <a:spcPct val="150000"/>
              </a:lnSpc>
              <a:buNone/>
            </a:pPr>
            <a:r>
              <a:rPr lang="en-US" sz="1400" b="1" dirty="0">
                <a:latin typeface="Arial" charset="0"/>
                <a:ea typeface="Arial" charset="0"/>
                <a:cs typeface="Arial" charset="0"/>
              </a:rPr>
              <a:t>Palo Alto Networks, Inc</a:t>
            </a:r>
            <a:r>
              <a:rPr lang="en-US" sz="1400" dirty="0">
                <a:latin typeface="Arial" charset="0"/>
                <a:ea typeface="Arial" charset="0"/>
                <a:cs typeface="Arial" charset="0"/>
              </a:rPr>
              <a:t>. has been recognized by J.D. Power for three consecutive years for providing “An Outstanding Customer Service Experience” for its Assisted Technical Support.</a:t>
            </a:r>
          </a:p>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5</a:t>
            </a:fld>
            <a:endParaRPr lang="en-US" altLang="en-US" dirty="0"/>
          </a:p>
        </p:txBody>
      </p:sp>
    </p:spTree>
    <p:extLst>
      <p:ext uri="{BB962C8B-B14F-4D97-AF65-F5344CB8AC3E}">
        <p14:creationId xmlns:p14="http://schemas.microsoft.com/office/powerpoint/2010/main" val="4284098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Are we talking about Machine Learning or Artificial Intelligence?</a:t>
            </a:r>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6</a:t>
            </a:fld>
            <a:endParaRPr lang="en-US" altLang="en-US"/>
          </a:p>
        </p:txBody>
      </p:sp>
    </p:spTree>
    <p:extLst>
      <p:ext uri="{BB962C8B-B14F-4D97-AF65-F5344CB8AC3E}">
        <p14:creationId xmlns:p14="http://schemas.microsoft.com/office/powerpoint/2010/main" val="3222466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Let’s start with ‘setting the scene’ by explaining what I see as the difference between AI and Machine Learning.</a:t>
            </a:r>
          </a:p>
          <a:p>
            <a:r>
              <a:rPr lang="en-GB" dirty="0"/>
              <a:t>Machine Learning is normally seen as a subset of AI</a:t>
            </a:r>
          </a:p>
          <a:p>
            <a:endParaRPr lang="en-GB" dirty="0"/>
          </a:p>
          <a:p>
            <a:r>
              <a:rPr lang="en-US" dirty="0"/>
              <a:t>Developers use big data techniques to search through large piles of data, looking for patterns that a human would never notice. </a:t>
            </a:r>
          </a:p>
          <a:p>
            <a:r>
              <a:rPr lang="en-US" dirty="0"/>
              <a:t>In other words, we teach the program to teach itself, and big data is the key. This technique would not work without a very large collection of </a:t>
            </a:r>
            <a:r>
              <a:rPr lang="en-US" b="1" dirty="0"/>
              <a:t>threat</a:t>
            </a:r>
            <a:r>
              <a:rPr lang="en-US" dirty="0"/>
              <a:t> data. </a:t>
            </a:r>
          </a:p>
          <a:p>
            <a:r>
              <a:rPr lang="en-US" dirty="0"/>
              <a:t>As an example, Palo Alto Networks uses machine learning to discover malicious files–files that bad guys send to victims in order to compromise their systems.</a:t>
            </a:r>
            <a:endParaRPr lang="en-GB"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7</a:t>
            </a:fld>
            <a:endParaRPr lang="en-US" altLang="en-US" dirty="0"/>
          </a:p>
        </p:txBody>
      </p:sp>
    </p:spTree>
    <p:extLst>
      <p:ext uri="{BB962C8B-B14F-4D97-AF65-F5344CB8AC3E}">
        <p14:creationId xmlns:p14="http://schemas.microsoft.com/office/powerpoint/2010/main" val="3278725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8</a:t>
            </a:fld>
            <a:endParaRPr lang="en-US" altLang="en-US" dirty="0"/>
          </a:p>
        </p:txBody>
      </p:sp>
    </p:spTree>
    <p:extLst>
      <p:ext uri="{BB962C8B-B14F-4D97-AF65-F5344CB8AC3E}">
        <p14:creationId xmlns:p14="http://schemas.microsoft.com/office/powerpoint/2010/main" val="2517032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683AF3A-9CD1-4AEC-AE28-A58BC1FA1060}" type="slidenum">
              <a:rPr lang="en-US" altLang="en-US" smtClean="0"/>
              <a:pPr/>
              <a:t>10</a:t>
            </a:fld>
            <a:endParaRPr lang="en-US" altLang="en-US"/>
          </a:p>
        </p:txBody>
      </p:sp>
    </p:spTree>
    <p:extLst>
      <p:ext uri="{BB962C8B-B14F-4D97-AF65-F5344CB8AC3E}">
        <p14:creationId xmlns:p14="http://schemas.microsoft.com/office/powerpoint/2010/main" val="953244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5" name="Rectangle 4"/>
          <p:cNvSpPr/>
          <p:nvPr/>
        </p:nvSpPr>
        <p:spPr>
          <a:xfrm>
            <a:off x="0" y="19"/>
            <a:ext cx="9143993" cy="5143481"/>
          </a:xfrm>
          <a:prstGeom prst="rect">
            <a:avLst/>
          </a:prstGeom>
          <a:gradFill>
            <a:gsLst>
              <a:gs pos="39000">
                <a:srgbClr val="0A94C4"/>
              </a:gs>
              <a:gs pos="100000">
                <a:srgbClr val="7DCFD6"/>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3" name="Text Placeholder 2"/>
          <p:cNvSpPr>
            <a:spLocks noGrp="1"/>
          </p:cNvSpPr>
          <p:nvPr>
            <p:ph type="body" sz="quarter" idx="10" hasCustomPrompt="1"/>
          </p:nvPr>
        </p:nvSpPr>
        <p:spPr>
          <a:xfrm>
            <a:off x="490047" y="998622"/>
            <a:ext cx="6828748" cy="1355558"/>
          </a:xfrm>
        </p:spPr>
        <p:txBody>
          <a:bodyPr>
            <a:noAutofit/>
          </a:bodyPr>
          <a:lstStyle>
            <a:lvl1pPr marL="0" indent="0" algn="l" defTabSz="457200" rtl="0" eaLnBrk="1" latinLnBrk="0" hangingPunct="1">
              <a:spcBef>
                <a:spcPct val="0"/>
              </a:spcBef>
              <a:buNone/>
              <a:defRPr lang="en-US" sz="4000" b="0" i="0" kern="1200" cap="none" baseline="0" dirty="0" smtClean="0">
                <a:solidFill>
                  <a:schemeClr val="bg1"/>
                </a:solidFill>
                <a:latin typeface="Arial" charset="0"/>
                <a:ea typeface="Arial" charset="0"/>
                <a:cs typeface="Arial"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7" name="Triangle 6"/>
          <p:cNvSpPr/>
          <p:nvPr userDrawn="1"/>
        </p:nvSpPr>
        <p:spPr>
          <a:xfrm>
            <a:off x="5651500" y="4393421"/>
            <a:ext cx="3492500" cy="7500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8" name="Triangle 7"/>
          <p:cNvSpPr/>
          <p:nvPr userDrawn="1"/>
        </p:nvSpPr>
        <p:spPr>
          <a:xfrm rot="10800000">
            <a:off x="-7" y="19"/>
            <a:ext cx="3492500" cy="7500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98979" y="4259299"/>
            <a:ext cx="1263925" cy="675625"/>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Title-only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3" name="Slide Number Placeholder 2"/>
          <p:cNvSpPr>
            <a:spLocks noGrp="1"/>
          </p:cNvSpPr>
          <p:nvPr>
            <p:ph type="sldNum" sz="quarter" idx="10"/>
          </p:nvPr>
        </p:nvSpPr>
        <p:spPr/>
        <p:txBody>
          <a:bodyPr/>
          <a:lstStyle>
            <a:lvl1pPr>
              <a:defRPr/>
            </a:lvl1pPr>
          </a:lstStyle>
          <a:p>
            <a:fld id="{2993CA60-2B53-4F4B-9B5D-BDFFCE129C5C}" type="slidenum">
              <a:rPr lang="en-US" altLang="en-US" smtClean="0"/>
              <a:pPr/>
              <a:t>‹#›</a:t>
            </a:fld>
            <a:r>
              <a:rPr lang="en-US" altLang="en-US" dirty="0"/>
              <a:t>  |  © 2018, Palo Alto Networks, Inc. All Rights Reserved. </a:t>
            </a:r>
          </a:p>
        </p:txBody>
      </p:sp>
    </p:spTree>
    <p:extLst>
      <p:ext uri="{BB962C8B-B14F-4D97-AF65-F5344CB8AC3E}">
        <p14:creationId xmlns:p14="http://schemas.microsoft.com/office/powerpoint/2010/main" val="360476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2993CA60-2B53-4F4B-9B5D-BDFFCE129C5C}" type="slidenum">
              <a:rPr lang="en-US" altLang="en-US" smtClean="0"/>
              <a:pPr/>
              <a:t>‹#›</a:t>
            </a:fld>
            <a:r>
              <a:rPr lang="en-US" altLang="en-US" dirty="0"/>
              <a:t>  |  © 2018, Palo Alto Networks, Inc. All Rights Reserved. </a:t>
            </a:r>
          </a:p>
        </p:txBody>
      </p:sp>
    </p:spTree>
    <p:extLst>
      <p:ext uri="{BB962C8B-B14F-4D97-AF65-F5344CB8AC3E}">
        <p14:creationId xmlns:p14="http://schemas.microsoft.com/office/powerpoint/2010/main" val="2157983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5" name="Rectangle 4"/>
          <p:cNvSpPr/>
          <p:nvPr/>
        </p:nvSpPr>
        <p:spPr>
          <a:xfrm>
            <a:off x="0" y="19"/>
            <a:ext cx="9143993" cy="5143481"/>
          </a:xfrm>
          <a:prstGeom prst="rect">
            <a:avLst/>
          </a:prstGeom>
          <a:gradFill>
            <a:gsLst>
              <a:gs pos="39000">
                <a:srgbClr val="0A94C4"/>
              </a:gs>
              <a:gs pos="100000">
                <a:srgbClr val="7DCFD6"/>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4" name="TextBox 3"/>
          <p:cNvSpPr txBox="1"/>
          <p:nvPr userDrawn="1"/>
        </p:nvSpPr>
        <p:spPr>
          <a:xfrm>
            <a:off x="10757647" y="4155141"/>
            <a:ext cx="184731" cy="369332"/>
          </a:xfrm>
          <a:prstGeom prst="rect">
            <a:avLst/>
          </a:prstGeom>
          <a:noFill/>
        </p:spPr>
        <p:txBody>
          <a:bodyPr wrap="none" rtlCol="0">
            <a:spAutoFit/>
          </a:bodyPr>
          <a:lstStyle/>
          <a:p>
            <a:endParaRPr lang="en-US" dirty="0">
              <a:solidFill>
                <a:schemeClr val="tx1">
                  <a:lumMod val="65000"/>
                  <a:lumOff val="35000"/>
                </a:schemeClr>
              </a:solidFill>
              <a:latin typeface="Arial" pitchFamily="34" charset="0"/>
              <a:cs typeface="Arial" pitchFamily="34" charset="0"/>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6" name="Rectangle 5"/>
          <p:cNvSpPr/>
          <p:nvPr userDrawn="1"/>
        </p:nvSpPr>
        <p:spPr>
          <a:xfrm>
            <a:off x="0" y="19"/>
            <a:ext cx="9143993" cy="5143481"/>
          </a:xfrm>
          <a:prstGeom prst="rect">
            <a:avLst/>
          </a:prstGeom>
          <a:gradFill>
            <a:gsLst>
              <a:gs pos="39000">
                <a:srgbClr val="96C52E"/>
              </a:gs>
              <a:gs pos="100000">
                <a:srgbClr val="DFE521"/>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5" name="Rectangle 4"/>
          <p:cNvSpPr/>
          <p:nvPr/>
        </p:nvSpPr>
        <p:spPr>
          <a:xfrm>
            <a:off x="0" y="19"/>
            <a:ext cx="9143993" cy="5143481"/>
          </a:xfrm>
          <a:prstGeom prst="rect">
            <a:avLst/>
          </a:prstGeom>
          <a:gradFill>
            <a:gsLst>
              <a:gs pos="20000">
                <a:srgbClr val="E46802"/>
              </a:gs>
              <a:gs pos="100000">
                <a:srgbClr val="FFC418"/>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Alleen ti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a:t>CLICK TO ADD TITLE</a:t>
            </a:r>
            <a:br>
              <a:rPr lang="en-US" dirty="0"/>
            </a:br>
            <a:endParaRPr lang="en-US" dirty="0"/>
          </a:p>
        </p:txBody>
      </p:sp>
      <p:sp>
        <p:nvSpPr>
          <p:cNvPr id="4" name="Rectangle 5"/>
          <p:cNvSpPr>
            <a:spLocks noGrp="1" noChangeArrowheads="1"/>
          </p:cNvSpPr>
          <p:nvPr>
            <p:ph type="ftr" sz="quarter" idx="10"/>
          </p:nvPr>
        </p:nvSpPr>
        <p:spPr>
          <a:ln/>
        </p:spPr>
        <p:txBody>
          <a:bodyPr/>
          <a:lstStyle>
            <a:lvl1pPr>
              <a:defRPr/>
            </a:lvl1pPr>
          </a:lstStyle>
          <a:p>
            <a:pPr>
              <a:defRPr/>
            </a:pPr>
            <a:r>
              <a:rPr lang="en-US"/>
              <a:t>Presentation Identifier Goes Here</a:t>
            </a:r>
          </a:p>
        </p:txBody>
      </p:sp>
      <p:sp>
        <p:nvSpPr>
          <p:cNvPr id="5" name="Rectangle 6"/>
          <p:cNvSpPr>
            <a:spLocks noGrp="1" noChangeArrowheads="1"/>
          </p:cNvSpPr>
          <p:nvPr>
            <p:ph type="sldNum" sz="quarter" idx="11"/>
          </p:nvPr>
        </p:nvSpPr>
        <p:spPr>
          <a:ln/>
        </p:spPr>
        <p:txBody>
          <a:bodyPr/>
          <a:lstStyle>
            <a:lvl1pPr>
              <a:defRPr/>
            </a:lvl1pPr>
          </a:lstStyle>
          <a:p>
            <a:pPr>
              <a:defRPr/>
            </a:pPr>
            <a:fld id="{446C9BED-6FD4-4BA4-B6B0-4A26058AC9EF}" type="slidenum">
              <a:rPr lang="en-US" smtClean="0"/>
              <a:pPr>
                <a:defRPr/>
              </a:pPr>
              <a:t>‹#›</a:t>
            </a:fld>
            <a:endParaRPr lang="en-US" dirty="0"/>
          </a:p>
        </p:txBody>
      </p:sp>
    </p:spTree>
    <p:extLst>
      <p:ext uri="{BB962C8B-B14F-4D97-AF65-F5344CB8AC3E}">
        <p14:creationId xmlns:p14="http://schemas.microsoft.com/office/powerpoint/2010/main" val="16517217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cSld name="Nadpis a obsah">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xmlns="" id="{F1E70972-5061-40C3-A5BD-D7E76BC9965A}"/>
              </a:ext>
            </a:extLst>
          </p:cNvPr>
          <p:cNvSpPr>
            <a:spLocks noGrp="1"/>
          </p:cNvSpPr>
          <p:nvPr>
            <p:ph type="title"/>
          </p:nvPr>
        </p:nvSpPr>
        <p:spPr/>
        <p:txBody>
          <a:bodyPr/>
          <a:lstStyle/>
          <a:p>
            <a:r>
              <a:rPr lang="cs-CZ"/>
              <a:t>Kliknutím lze upravit styl.</a:t>
            </a:r>
          </a:p>
        </p:txBody>
      </p:sp>
      <p:sp>
        <p:nvSpPr>
          <p:cNvPr id="3" name="Zástupný symbol pro obsah 2">
            <a:extLst>
              <a:ext uri="{FF2B5EF4-FFF2-40B4-BE49-F238E27FC236}">
                <a16:creationId xmlns:a16="http://schemas.microsoft.com/office/drawing/2014/main" xmlns="" id="{3990A7F6-7FBB-4D3E-B1AA-242A9547FC9E}"/>
              </a:ext>
            </a:extLst>
          </p:cNvPr>
          <p:cNvSpPr>
            <a:spLocks noGrp="1"/>
          </p:cNvSpPr>
          <p:nvPr>
            <p:ph idx="1"/>
          </p:nvPr>
        </p:nvSpPr>
        <p:spPr/>
        <p:txBody>
          <a:bodyPr/>
          <a:lstStyle/>
          <a:p>
            <a:pPr lvl="0"/>
            <a:r>
              <a:rPr lang="cs-CZ"/>
              <a:t>Upravte styly předlohy textu.</a:t>
            </a:r>
          </a:p>
          <a:p>
            <a:pPr lvl="1"/>
            <a:r>
              <a:rPr lang="cs-CZ"/>
              <a:t>Druhá úroveň</a:t>
            </a:r>
          </a:p>
          <a:p>
            <a:pPr lvl="2"/>
            <a:r>
              <a:rPr lang="cs-CZ"/>
              <a:t>Třetí úroveň</a:t>
            </a:r>
          </a:p>
          <a:p>
            <a:pPr lvl="3"/>
            <a:r>
              <a:rPr lang="cs-CZ"/>
              <a:t>Čtvrtá úroveň</a:t>
            </a:r>
          </a:p>
          <a:p>
            <a:pPr lvl="4"/>
            <a:r>
              <a:rPr lang="cs-CZ"/>
              <a:t>Pátá úroveň</a:t>
            </a:r>
          </a:p>
        </p:txBody>
      </p:sp>
      <p:sp>
        <p:nvSpPr>
          <p:cNvPr id="4" name="Zástupný symbol pro datum 3">
            <a:extLst>
              <a:ext uri="{FF2B5EF4-FFF2-40B4-BE49-F238E27FC236}">
                <a16:creationId xmlns:a16="http://schemas.microsoft.com/office/drawing/2014/main" xmlns="" id="{F4508AD4-F7A2-4097-90D4-F4E8CB0DFD7A}"/>
              </a:ext>
            </a:extLst>
          </p:cNvPr>
          <p:cNvSpPr>
            <a:spLocks noGrp="1"/>
          </p:cNvSpPr>
          <p:nvPr>
            <p:ph type="dt" sz="half" idx="10"/>
          </p:nvPr>
        </p:nvSpPr>
        <p:spPr/>
        <p:txBody>
          <a:bodyPr/>
          <a:lstStyle/>
          <a:p>
            <a:fld id="{868DCA99-DC63-4DD2-B018-D502EABD7A19}" type="datetimeFigureOut">
              <a:rPr lang="cs-CZ" smtClean="0"/>
              <a:t>30.5.2018</a:t>
            </a:fld>
            <a:endParaRPr lang="cs-CZ"/>
          </a:p>
        </p:txBody>
      </p:sp>
      <p:sp>
        <p:nvSpPr>
          <p:cNvPr id="5" name="Zástupný symbol pro zápatí 4">
            <a:extLst>
              <a:ext uri="{FF2B5EF4-FFF2-40B4-BE49-F238E27FC236}">
                <a16:creationId xmlns:a16="http://schemas.microsoft.com/office/drawing/2014/main" xmlns="" id="{A109C176-4408-4CF7-AFA0-F593C44A2537}"/>
              </a:ext>
            </a:extLst>
          </p:cNvPr>
          <p:cNvSpPr>
            <a:spLocks noGrp="1"/>
          </p:cNvSpPr>
          <p:nvPr>
            <p:ph type="ftr" sz="quarter" idx="11"/>
          </p:nvPr>
        </p:nvSpPr>
        <p:spPr/>
        <p:txBody>
          <a:bodyPr/>
          <a:lstStyle/>
          <a:p>
            <a:endParaRPr lang="cs-CZ"/>
          </a:p>
        </p:txBody>
      </p:sp>
      <p:sp>
        <p:nvSpPr>
          <p:cNvPr id="6" name="Zástupný symbol pro číslo snímku 5">
            <a:extLst>
              <a:ext uri="{FF2B5EF4-FFF2-40B4-BE49-F238E27FC236}">
                <a16:creationId xmlns:a16="http://schemas.microsoft.com/office/drawing/2014/main" xmlns="" id="{C5E8B3F1-071B-4B73-9A68-93B34D9DA6C1}"/>
              </a:ext>
            </a:extLst>
          </p:cNvPr>
          <p:cNvSpPr>
            <a:spLocks noGrp="1"/>
          </p:cNvSpPr>
          <p:nvPr>
            <p:ph type="sldNum" sz="quarter" idx="12"/>
          </p:nvPr>
        </p:nvSpPr>
        <p:spPr/>
        <p:txBody>
          <a:bodyPr/>
          <a:lstStyle/>
          <a:p>
            <a:fld id="{C79411C0-D93A-4DFA-A20F-42F90654519A}" type="slidenum">
              <a:rPr lang="cs-CZ" smtClean="0"/>
              <a:t>‹#›</a:t>
            </a:fld>
            <a:endParaRPr lang="cs-CZ"/>
          </a:p>
        </p:txBody>
      </p:sp>
    </p:spTree>
    <p:extLst>
      <p:ext uri="{BB962C8B-B14F-4D97-AF65-F5344CB8AC3E}">
        <p14:creationId xmlns:p14="http://schemas.microsoft.com/office/powerpoint/2010/main" val="15415909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Titl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27384" y="940604"/>
            <a:ext cx="8353187" cy="833767"/>
          </a:xfrm>
        </p:spPr>
        <p:txBody>
          <a:bodyPr lIns="0" tIns="0" rIns="0" bIns="0" anchor="b" anchorCtr="0">
            <a:noAutofit/>
          </a:bodyPr>
          <a:lstStyle>
            <a:lvl1pPr marL="0" indent="0" algn="l">
              <a:defRPr sz="3600" b="0" i="1">
                <a:solidFill>
                  <a:srgbClr val="000000"/>
                </a:solidFill>
                <a:latin typeface="Arial Black"/>
                <a:cs typeface="Arial Black"/>
              </a:defRPr>
            </a:lvl1pPr>
          </a:lstStyle>
          <a:p>
            <a:r>
              <a:rPr lang="en-US" dirty="0"/>
              <a:t>CLICK TO EDIT MASTER STYLE</a:t>
            </a:r>
          </a:p>
        </p:txBody>
      </p:sp>
      <p:sp>
        <p:nvSpPr>
          <p:cNvPr id="4" name="Slide Number Placeholder 5"/>
          <p:cNvSpPr>
            <a:spLocks noGrp="1"/>
          </p:cNvSpPr>
          <p:nvPr>
            <p:ph type="sldNum" sz="quarter" idx="4"/>
          </p:nvPr>
        </p:nvSpPr>
        <p:spPr>
          <a:xfrm>
            <a:off x="317501" y="4870458"/>
            <a:ext cx="3436878" cy="273844"/>
          </a:xfrm>
          <a:prstGeom prst="rect">
            <a:avLst/>
          </a:prstGeom>
          <a:ln>
            <a:noFill/>
          </a:ln>
        </p:spPr>
        <p:txBody>
          <a:bodyPr vert="horz" lIns="91440" tIns="45720" rIns="91440" bIns="45720" rtlCol="0" anchor="ctr"/>
          <a:lstStyle>
            <a:lvl1pPr algn="l">
              <a:defRPr sz="500" b="1">
                <a:solidFill>
                  <a:schemeClr val="bg1"/>
                </a:solidFill>
                <a:latin typeface="Arial"/>
                <a:cs typeface="Arial"/>
              </a:defRPr>
            </a:lvl1pPr>
          </a:lstStyle>
          <a:p>
            <a:fld id="{9C554286-7533-EE42-97A4-CEB8D6639D11}" type="slidenum">
              <a:rPr lang="en-US" smtClean="0"/>
              <a:pPr/>
              <a:t>‹#›</a:t>
            </a:fld>
            <a:r>
              <a:rPr lang="en-US" dirty="0"/>
              <a:t>  |  © 2015, Palo Alto Networks. Confidential and Proprietary. </a:t>
            </a:r>
          </a:p>
        </p:txBody>
      </p:sp>
    </p:spTree>
    <p:extLst>
      <p:ext uri="{BB962C8B-B14F-4D97-AF65-F5344CB8AC3E}">
        <p14:creationId xmlns:p14="http://schemas.microsoft.com/office/powerpoint/2010/main" val="40213150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0" name="Rectangle 9"/>
          <p:cNvSpPr/>
          <p:nvPr userDrawn="1"/>
        </p:nvSpPr>
        <p:spPr>
          <a:xfrm>
            <a:off x="0" y="19"/>
            <a:ext cx="9143993" cy="5143481"/>
          </a:xfrm>
          <a:prstGeom prst="rect">
            <a:avLst/>
          </a:prstGeom>
          <a:gradFill>
            <a:gsLst>
              <a:gs pos="39000">
                <a:srgbClr val="96C52E"/>
              </a:gs>
              <a:gs pos="100000">
                <a:srgbClr val="DFE521"/>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3" name="Text Placeholder 2"/>
          <p:cNvSpPr>
            <a:spLocks noGrp="1"/>
          </p:cNvSpPr>
          <p:nvPr>
            <p:ph type="body" sz="quarter" idx="10" hasCustomPrompt="1"/>
          </p:nvPr>
        </p:nvSpPr>
        <p:spPr>
          <a:xfrm>
            <a:off x="490047" y="998622"/>
            <a:ext cx="6828748" cy="1355558"/>
          </a:xfrm>
        </p:spPr>
        <p:txBody>
          <a:bodyPr>
            <a:noAutofit/>
          </a:bodyPr>
          <a:lstStyle>
            <a:lvl1pPr marL="0" indent="0" algn="l" defTabSz="457200" rtl="0" eaLnBrk="1" latinLnBrk="0" hangingPunct="1">
              <a:spcBef>
                <a:spcPct val="0"/>
              </a:spcBef>
              <a:buNone/>
              <a:defRPr lang="en-US" sz="4000" b="0" i="0" kern="1200" cap="none" baseline="0" dirty="0" smtClean="0">
                <a:solidFill>
                  <a:schemeClr val="bg1"/>
                </a:solidFill>
                <a:latin typeface="Arial" charset="0"/>
                <a:ea typeface="Arial" charset="0"/>
                <a:cs typeface="Arial"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7" name="Triangle 6"/>
          <p:cNvSpPr/>
          <p:nvPr userDrawn="1"/>
        </p:nvSpPr>
        <p:spPr>
          <a:xfrm>
            <a:off x="5651500" y="4393421"/>
            <a:ext cx="3492500" cy="7500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8" name="Triangle 7"/>
          <p:cNvSpPr/>
          <p:nvPr userDrawn="1"/>
        </p:nvSpPr>
        <p:spPr>
          <a:xfrm rot="10800000">
            <a:off x="-7" y="19"/>
            <a:ext cx="3492500" cy="7500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98979" y="4259299"/>
            <a:ext cx="1263924" cy="675625"/>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9" name="Rectangle 8"/>
          <p:cNvSpPr/>
          <p:nvPr userDrawn="1"/>
        </p:nvSpPr>
        <p:spPr>
          <a:xfrm>
            <a:off x="0" y="19"/>
            <a:ext cx="9143993" cy="5143481"/>
          </a:xfrm>
          <a:prstGeom prst="rect">
            <a:avLst/>
          </a:prstGeom>
          <a:gradFill>
            <a:gsLst>
              <a:gs pos="20000">
                <a:srgbClr val="E46802"/>
              </a:gs>
              <a:gs pos="100000">
                <a:srgbClr val="FFC418"/>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3" name="Text Placeholder 2"/>
          <p:cNvSpPr>
            <a:spLocks noGrp="1"/>
          </p:cNvSpPr>
          <p:nvPr>
            <p:ph type="body" sz="quarter" idx="10" hasCustomPrompt="1"/>
          </p:nvPr>
        </p:nvSpPr>
        <p:spPr>
          <a:xfrm>
            <a:off x="490047" y="998622"/>
            <a:ext cx="6828748" cy="1355558"/>
          </a:xfrm>
        </p:spPr>
        <p:txBody>
          <a:bodyPr>
            <a:noAutofit/>
          </a:bodyPr>
          <a:lstStyle>
            <a:lvl1pPr marL="0" indent="0" algn="l" defTabSz="457200" rtl="0" eaLnBrk="1" latinLnBrk="0" hangingPunct="1">
              <a:spcBef>
                <a:spcPct val="0"/>
              </a:spcBef>
              <a:buNone/>
              <a:defRPr lang="en-US" sz="4000" b="0" i="0" kern="1200" cap="none" baseline="0" dirty="0" smtClean="0">
                <a:solidFill>
                  <a:schemeClr val="bg1"/>
                </a:solidFill>
                <a:latin typeface="Arial" charset="0"/>
                <a:ea typeface="Arial" charset="0"/>
                <a:cs typeface="Arial"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7" name="Triangle 6"/>
          <p:cNvSpPr/>
          <p:nvPr userDrawn="1"/>
        </p:nvSpPr>
        <p:spPr>
          <a:xfrm>
            <a:off x="5651500" y="4393421"/>
            <a:ext cx="3492500" cy="7500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8" name="Triangle 7"/>
          <p:cNvSpPr/>
          <p:nvPr userDrawn="1"/>
        </p:nvSpPr>
        <p:spPr>
          <a:xfrm rot="10800000">
            <a:off x="-7" y="19"/>
            <a:ext cx="3492500" cy="7500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pic>
        <p:nvPicPr>
          <p:cNvPr id="4" name="Picture 3"/>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598979" y="4259912"/>
            <a:ext cx="1263925" cy="674399"/>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Rectangle 5"/>
          <p:cNvSpPr/>
          <p:nvPr userDrawn="1"/>
        </p:nvSpPr>
        <p:spPr>
          <a:xfrm>
            <a:off x="0" y="19"/>
            <a:ext cx="9143993" cy="5143481"/>
          </a:xfrm>
          <a:prstGeom prst="rect">
            <a:avLst/>
          </a:prstGeom>
          <a:gradFill>
            <a:gsLst>
              <a:gs pos="39000">
                <a:srgbClr val="0A94C4"/>
              </a:gs>
              <a:gs pos="100000">
                <a:srgbClr val="7DCFD6"/>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8" name="Text Placeholder 2"/>
          <p:cNvSpPr>
            <a:spLocks noGrp="1"/>
          </p:cNvSpPr>
          <p:nvPr>
            <p:ph type="body" sz="quarter" idx="10" hasCustomPrompt="1"/>
          </p:nvPr>
        </p:nvSpPr>
        <p:spPr>
          <a:xfrm>
            <a:off x="237799" y="1391957"/>
            <a:ext cx="8780540" cy="914400"/>
          </a:xfrm>
        </p:spPr>
        <p:txBody>
          <a:bodyPr>
            <a:noAutofit/>
          </a:bodyPr>
          <a:lstStyle>
            <a:lvl1pPr marL="0" indent="0" algn="l" defTabSz="457200" rtl="0" eaLnBrk="1" latinLnBrk="0" hangingPunct="1">
              <a:spcBef>
                <a:spcPct val="0"/>
              </a:spcBef>
              <a:buNone/>
              <a:defRPr lang="en-US" sz="4000" b="0" i="0" kern="1200" cap="none" baseline="0" dirty="0" smtClean="0">
                <a:solidFill>
                  <a:schemeClr val="bg1"/>
                </a:solidFill>
                <a:latin typeface="Arial" charset="0"/>
                <a:ea typeface="Arial" charset="0"/>
                <a:cs typeface="Arial"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07079" y="4292981"/>
            <a:ext cx="1093160" cy="584344"/>
          </a:xfrm>
          <a:prstGeom prst="rect">
            <a:avLst/>
          </a:prstGeom>
        </p:spPr>
      </p:pic>
      <p:sp>
        <p:nvSpPr>
          <p:cNvPr id="11" name="Oval 10"/>
          <p:cNvSpPr>
            <a:spLocks noChangeAspect="1"/>
          </p:cNvSpPr>
          <p:nvPr userDrawn="1"/>
        </p:nvSpPr>
        <p:spPr>
          <a:xfrm>
            <a:off x="1386309" y="-613928"/>
            <a:ext cx="6371374" cy="6371374"/>
          </a:xfrm>
          <a:prstGeom prst="ellipse">
            <a:avLst/>
          </a:prstGeom>
          <a:noFill/>
          <a:ln>
            <a:solidFill>
              <a:schemeClr val="bg1">
                <a:alpha val="6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46713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5" name="Rectangle 4"/>
          <p:cNvSpPr/>
          <p:nvPr/>
        </p:nvSpPr>
        <p:spPr>
          <a:xfrm>
            <a:off x="0" y="19"/>
            <a:ext cx="9143993" cy="5143481"/>
          </a:xfrm>
          <a:prstGeom prst="rect">
            <a:avLst/>
          </a:prstGeom>
          <a:gradFill>
            <a:gsLst>
              <a:gs pos="39000">
                <a:srgbClr val="96C52E"/>
              </a:gs>
              <a:gs pos="100000">
                <a:srgbClr val="DFE521"/>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3" name="Text Placeholder 2"/>
          <p:cNvSpPr>
            <a:spLocks noGrp="1"/>
          </p:cNvSpPr>
          <p:nvPr>
            <p:ph type="body" sz="quarter" idx="10" hasCustomPrompt="1"/>
          </p:nvPr>
        </p:nvSpPr>
        <p:spPr>
          <a:xfrm>
            <a:off x="237799" y="1391957"/>
            <a:ext cx="8780540" cy="914400"/>
          </a:xfrm>
        </p:spPr>
        <p:txBody>
          <a:bodyPr>
            <a:noAutofit/>
          </a:bodyPr>
          <a:lstStyle>
            <a:lvl1pPr marL="0" indent="0" algn="l" defTabSz="457200" rtl="0" eaLnBrk="1" latinLnBrk="0" hangingPunct="1">
              <a:spcBef>
                <a:spcPct val="0"/>
              </a:spcBef>
              <a:buNone/>
              <a:defRPr lang="en-US" sz="4000" b="0" i="0" kern="1200" cap="none" baseline="0" dirty="0" smtClean="0">
                <a:solidFill>
                  <a:schemeClr val="bg1"/>
                </a:solidFill>
                <a:latin typeface="Arial" charset="0"/>
                <a:ea typeface="Arial" charset="0"/>
                <a:cs typeface="Arial"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9" name="Oval 8"/>
          <p:cNvSpPr>
            <a:spLocks noChangeAspect="1"/>
          </p:cNvSpPr>
          <p:nvPr userDrawn="1"/>
        </p:nvSpPr>
        <p:spPr>
          <a:xfrm>
            <a:off x="1386309" y="-613928"/>
            <a:ext cx="6371374" cy="6371374"/>
          </a:xfrm>
          <a:prstGeom prst="ellipse">
            <a:avLst/>
          </a:prstGeom>
          <a:noFill/>
          <a:ln>
            <a:solidFill>
              <a:schemeClr val="bg1">
                <a:alpha val="6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09070" y="4293512"/>
            <a:ext cx="1092803" cy="58415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6" name="Rectangle 5"/>
          <p:cNvSpPr/>
          <p:nvPr userDrawn="1"/>
        </p:nvSpPr>
        <p:spPr>
          <a:xfrm>
            <a:off x="0" y="19"/>
            <a:ext cx="9143993" cy="5143481"/>
          </a:xfrm>
          <a:prstGeom prst="rect">
            <a:avLst/>
          </a:prstGeom>
          <a:gradFill>
            <a:gsLst>
              <a:gs pos="20000">
                <a:srgbClr val="E46802"/>
              </a:gs>
              <a:gs pos="100000">
                <a:srgbClr val="FFC418"/>
              </a:gs>
            </a:gsLst>
            <a:lin ang="5400000" scaled="1"/>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sp>
        <p:nvSpPr>
          <p:cNvPr id="3" name="Text Placeholder 2"/>
          <p:cNvSpPr>
            <a:spLocks noGrp="1"/>
          </p:cNvSpPr>
          <p:nvPr>
            <p:ph type="body" sz="quarter" idx="10" hasCustomPrompt="1"/>
          </p:nvPr>
        </p:nvSpPr>
        <p:spPr>
          <a:xfrm>
            <a:off x="237799" y="1391957"/>
            <a:ext cx="8780540" cy="914400"/>
          </a:xfrm>
        </p:spPr>
        <p:txBody>
          <a:bodyPr>
            <a:noAutofit/>
          </a:bodyPr>
          <a:lstStyle>
            <a:lvl1pPr marL="0" indent="0" algn="l" defTabSz="457200" rtl="0" eaLnBrk="1" latinLnBrk="0" hangingPunct="1">
              <a:spcBef>
                <a:spcPct val="0"/>
              </a:spcBef>
              <a:buNone/>
              <a:defRPr lang="en-US" sz="4000" b="0" i="0" kern="1200" cap="none" baseline="0" dirty="0" smtClean="0">
                <a:solidFill>
                  <a:schemeClr val="bg1"/>
                </a:solidFill>
                <a:latin typeface="Arial" charset="0"/>
                <a:ea typeface="Arial" charset="0"/>
                <a:cs typeface="Arial"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 MASTER TEXT STYLES</a:t>
            </a:r>
          </a:p>
        </p:txBody>
      </p:sp>
      <p:sp>
        <p:nvSpPr>
          <p:cNvPr id="9" name="Oval 8"/>
          <p:cNvSpPr>
            <a:spLocks noChangeAspect="1"/>
          </p:cNvSpPr>
          <p:nvPr userDrawn="1"/>
        </p:nvSpPr>
        <p:spPr>
          <a:xfrm>
            <a:off x="1386309" y="-613928"/>
            <a:ext cx="6371374" cy="6371374"/>
          </a:xfrm>
          <a:prstGeom prst="ellipse">
            <a:avLst/>
          </a:prstGeom>
          <a:noFill/>
          <a:ln>
            <a:solidFill>
              <a:schemeClr val="bg1">
                <a:alpha val="6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7708076" y="4293512"/>
            <a:ext cx="1094792" cy="584153"/>
          </a:xfrm>
          <a:prstGeom prst="rect">
            <a:avLst/>
          </a:prstGeom>
        </p:spPr>
      </p:pic>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Norma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9" name="Content Placeholder 8"/>
          <p:cNvSpPr>
            <a:spLocks noGrp="1"/>
          </p:cNvSpPr>
          <p:nvPr>
            <p:ph sz="quarter" idx="11"/>
          </p:nvPr>
        </p:nvSpPr>
        <p:spPr>
          <a:xfrm>
            <a:off x="317500" y="742950"/>
            <a:ext cx="8471465" cy="3847338"/>
          </a:xfrm>
        </p:spPr>
        <p:txBody>
          <a:body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p:cNvSpPr>
          <p:nvPr>
            <p:ph type="sldNum" sz="quarter" idx="12"/>
          </p:nvPr>
        </p:nvSpPr>
        <p:spPr/>
        <p:txBody>
          <a:bodyPr/>
          <a:lstStyle>
            <a:lvl1pPr>
              <a:defRPr/>
            </a:lvl1pPr>
          </a:lstStyle>
          <a:p>
            <a:fld id="{2993CA60-2B53-4F4B-9B5D-BDFFCE129C5C}" type="slidenum">
              <a:rPr lang="en-US" altLang="en-US" smtClean="0"/>
              <a:pPr/>
              <a:t>‹#›</a:t>
            </a:fld>
            <a:r>
              <a:rPr lang="en-US" altLang="en-US" dirty="0"/>
              <a:t>  |  © 2018, Palo Alto Networks, Inc. All Rights Reserved. </a:t>
            </a:r>
          </a:p>
        </p:txBody>
      </p:sp>
    </p:spTree>
    <p:extLst>
      <p:ext uri="{BB962C8B-B14F-4D97-AF65-F5344CB8AC3E}">
        <p14:creationId xmlns:p14="http://schemas.microsoft.com/office/powerpoint/2010/main" val="1187676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Norma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9" name="Content Placeholder 8"/>
          <p:cNvSpPr>
            <a:spLocks noGrp="1"/>
          </p:cNvSpPr>
          <p:nvPr>
            <p:ph sz="quarter" idx="11"/>
          </p:nvPr>
        </p:nvSpPr>
        <p:spPr>
          <a:xfrm>
            <a:off x="317501" y="742950"/>
            <a:ext cx="4093134" cy="3847338"/>
          </a:xfrm>
        </p:spPr>
        <p:txBody>
          <a:body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p:cNvSpPr>
          <p:nvPr>
            <p:ph type="sldNum" sz="quarter" idx="12"/>
          </p:nvPr>
        </p:nvSpPr>
        <p:spPr/>
        <p:txBody>
          <a:bodyPr/>
          <a:lstStyle>
            <a:lvl1pPr>
              <a:defRPr/>
            </a:lvl1pPr>
          </a:lstStyle>
          <a:p>
            <a:fld id="{2993CA60-2B53-4F4B-9B5D-BDFFCE129C5C}" type="slidenum">
              <a:rPr lang="en-US" altLang="en-US" smtClean="0"/>
              <a:pPr/>
              <a:t>‹#›</a:t>
            </a:fld>
            <a:r>
              <a:rPr lang="en-US" altLang="en-US" dirty="0"/>
              <a:t>  |  © 2018, Palo Alto Networks, Inc. All Rights Reserved. </a:t>
            </a:r>
          </a:p>
        </p:txBody>
      </p:sp>
      <p:sp>
        <p:nvSpPr>
          <p:cNvPr id="6" name="Content Placeholder 8"/>
          <p:cNvSpPr>
            <a:spLocks noGrp="1"/>
          </p:cNvSpPr>
          <p:nvPr>
            <p:ph sz="quarter" idx="13"/>
          </p:nvPr>
        </p:nvSpPr>
        <p:spPr>
          <a:xfrm>
            <a:off x="4695832" y="742950"/>
            <a:ext cx="4093134" cy="3847338"/>
          </a:xfrm>
        </p:spPr>
        <p:txBody>
          <a:bodyPr/>
          <a:lstStyle/>
          <a:p>
            <a:pPr lvl="0"/>
            <a:r>
              <a:rPr lang="en-US" dirty="0"/>
              <a:t>Click to edit Master text styles</a:t>
            </a:r>
          </a:p>
          <a:p>
            <a:pPr lvl="1"/>
            <a:r>
              <a:rPr lang="en-US" dirty="0"/>
              <a:t>Second level</a:t>
            </a:r>
          </a:p>
          <a:p>
            <a:pPr lvl="2"/>
            <a:r>
              <a:rPr lang="en-US" dirty="0"/>
              <a:t>Third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Normal slid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a:t>CLICK TO EDIT MASTER TITLE STYLE</a:t>
            </a:r>
          </a:p>
        </p:txBody>
      </p:sp>
      <p:sp>
        <p:nvSpPr>
          <p:cNvPr id="9" name="Content Placeholder 8"/>
          <p:cNvSpPr>
            <a:spLocks noGrp="1"/>
          </p:cNvSpPr>
          <p:nvPr>
            <p:ph sz="quarter" idx="11"/>
          </p:nvPr>
        </p:nvSpPr>
        <p:spPr>
          <a:xfrm>
            <a:off x="317501" y="742950"/>
            <a:ext cx="2654299" cy="3847338"/>
          </a:xfrm>
        </p:spPr>
        <p:txBody>
          <a:bodyPr/>
          <a:lstStyle/>
          <a:p>
            <a:pPr lvl="0"/>
            <a:r>
              <a:rPr lang="en-US" dirty="0"/>
              <a:t>Click to edit Master text styles</a:t>
            </a:r>
          </a:p>
          <a:p>
            <a:pPr lvl="1"/>
            <a:r>
              <a:rPr lang="en-US" dirty="0"/>
              <a:t>Second level</a:t>
            </a:r>
          </a:p>
          <a:p>
            <a:pPr lvl="2"/>
            <a:r>
              <a:rPr lang="en-US" dirty="0"/>
              <a:t>Third level</a:t>
            </a:r>
          </a:p>
        </p:txBody>
      </p:sp>
      <p:sp>
        <p:nvSpPr>
          <p:cNvPr id="4" name="Slide Number Placeholder 3"/>
          <p:cNvSpPr>
            <a:spLocks noGrp="1"/>
          </p:cNvSpPr>
          <p:nvPr>
            <p:ph type="sldNum" sz="quarter" idx="12"/>
          </p:nvPr>
        </p:nvSpPr>
        <p:spPr/>
        <p:txBody>
          <a:bodyPr/>
          <a:lstStyle>
            <a:lvl1pPr>
              <a:defRPr/>
            </a:lvl1pPr>
          </a:lstStyle>
          <a:p>
            <a:fld id="{2993CA60-2B53-4F4B-9B5D-BDFFCE129C5C}" type="slidenum">
              <a:rPr lang="en-US" altLang="en-US" smtClean="0"/>
              <a:pPr/>
              <a:t>‹#›</a:t>
            </a:fld>
            <a:r>
              <a:rPr lang="en-US" altLang="en-US" dirty="0"/>
              <a:t>  |  © 2018, Palo Alto Networks, Inc. All Rights Reserved. </a:t>
            </a:r>
          </a:p>
        </p:txBody>
      </p:sp>
      <p:sp>
        <p:nvSpPr>
          <p:cNvPr id="10" name="Content Placeholder 8"/>
          <p:cNvSpPr>
            <a:spLocks noGrp="1"/>
          </p:cNvSpPr>
          <p:nvPr>
            <p:ph sz="quarter" idx="13"/>
          </p:nvPr>
        </p:nvSpPr>
        <p:spPr>
          <a:xfrm>
            <a:off x="3226102" y="742950"/>
            <a:ext cx="2654299" cy="3847338"/>
          </a:xfrm>
        </p:spPr>
        <p:txBody>
          <a:bodyPr/>
          <a:lstStyle/>
          <a:p>
            <a:pPr lvl="0"/>
            <a:r>
              <a:rPr lang="en-US" dirty="0"/>
              <a:t>Click to edit Master text styles</a:t>
            </a:r>
          </a:p>
          <a:p>
            <a:pPr lvl="1"/>
            <a:r>
              <a:rPr lang="en-US" dirty="0"/>
              <a:t>Second level</a:t>
            </a:r>
          </a:p>
          <a:p>
            <a:pPr lvl="2"/>
            <a:r>
              <a:rPr lang="en-US" dirty="0"/>
              <a:t>Third level</a:t>
            </a:r>
          </a:p>
        </p:txBody>
      </p:sp>
      <p:sp>
        <p:nvSpPr>
          <p:cNvPr id="11" name="Content Placeholder 8"/>
          <p:cNvSpPr>
            <a:spLocks noGrp="1"/>
          </p:cNvSpPr>
          <p:nvPr>
            <p:ph sz="quarter" idx="14"/>
          </p:nvPr>
        </p:nvSpPr>
        <p:spPr>
          <a:xfrm>
            <a:off x="6134703" y="742950"/>
            <a:ext cx="2654299" cy="3847338"/>
          </a:xfrm>
        </p:spPr>
        <p:txBody>
          <a:bodyPr/>
          <a:lstStyle/>
          <a:p>
            <a:pPr lvl="0"/>
            <a:r>
              <a:rPr lang="en-US" dirty="0"/>
              <a:t>Click to edit Master text styles</a:t>
            </a:r>
          </a:p>
          <a:p>
            <a:pPr lvl="1"/>
            <a:r>
              <a:rPr lang="en-US" dirty="0"/>
              <a:t>Second level</a:t>
            </a:r>
          </a:p>
          <a:p>
            <a:pPr lvl="2"/>
            <a:r>
              <a:rPr lang="en-US" dirty="0"/>
              <a:t>Third level</a:t>
            </a:r>
          </a:p>
        </p:txBody>
      </p:sp>
    </p:spTree>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AD98266D-AD7B-504E-A2CF-13BB6982A895}"/>
              </a:ext>
            </a:extLst>
          </p:cNvPr>
          <p:cNvGrpSpPr/>
          <p:nvPr userDrawn="1"/>
        </p:nvGrpSpPr>
        <p:grpSpPr>
          <a:xfrm>
            <a:off x="0" y="4641732"/>
            <a:ext cx="9143993" cy="501768"/>
            <a:chOff x="0" y="4641732"/>
            <a:chExt cx="9143993" cy="501768"/>
          </a:xfrm>
        </p:grpSpPr>
        <p:sp>
          <p:nvSpPr>
            <p:cNvPr id="11" name="Rectangle 10"/>
            <p:cNvSpPr/>
            <p:nvPr userDrawn="1"/>
          </p:nvSpPr>
          <p:spPr>
            <a:xfrm>
              <a:off x="0" y="4905604"/>
              <a:ext cx="9143993" cy="237896"/>
            </a:xfrm>
            <a:prstGeom prst="rect">
              <a:avLst/>
            </a:prstGeom>
            <a:gradFill>
              <a:gsLst>
                <a:gs pos="39000">
                  <a:srgbClr val="0A94C4"/>
                </a:gs>
                <a:gs pos="100000">
                  <a:srgbClr val="7DCFD6"/>
                </a:gs>
              </a:gsLst>
              <a:lin ang="10800000" scaled="0"/>
            </a:gra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a:latin typeface="Arial" pitchFamily="34" charset="0"/>
                <a:cs typeface="Arial" pitchFamily="34" charset="0"/>
              </a:endParaRPr>
            </a:p>
          </p:txBody>
        </p:sp>
        <p:pic>
          <p:nvPicPr>
            <p:cNvPr id="13" name="Picture 12"/>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8001038" y="4641732"/>
              <a:ext cx="857975" cy="458627"/>
            </a:xfrm>
            <a:prstGeom prst="rect">
              <a:avLst/>
            </a:prstGeom>
          </p:spPr>
        </p:pic>
      </p:grpSp>
      <p:sp>
        <p:nvSpPr>
          <p:cNvPr id="2" name="Title Placeholder 1"/>
          <p:cNvSpPr>
            <a:spLocks noGrp="1"/>
          </p:cNvSpPr>
          <p:nvPr>
            <p:ph type="title"/>
          </p:nvPr>
        </p:nvSpPr>
        <p:spPr>
          <a:xfrm>
            <a:off x="317539" y="205981"/>
            <a:ext cx="8471427" cy="327420"/>
          </a:xfrm>
          <a:prstGeom prst="rect">
            <a:avLst/>
          </a:prstGeom>
        </p:spPr>
        <p:txBody>
          <a:bodyPr vert="horz" lIns="0" tIns="0" rIns="0" bIns="0" rtlCol="0" anchor="t" anchorCtr="0">
            <a:normAutofit/>
          </a:bodyPr>
          <a:lstStyle/>
          <a:p>
            <a:r>
              <a:rPr lang="en-US" dirty="0"/>
              <a:t>CLICK TO EDIT MASTER STYLE</a:t>
            </a:r>
          </a:p>
        </p:txBody>
      </p:sp>
      <p:sp>
        <p:nvSpPr>
          <p:cNvPr id="3" name="Text Placeholder 2"/>
          <p:cNvSpPr>
            <a:spLocks noGrp="1"/>
          </p:cNvSpPr>
          <p:nvPr>
            <p:ph type="body" idx="1"/>
          </p:nvPr>
        </p:nvSpPr>
        <p:spPr>
          <a:xfrm>
            <a:off x="317539" y="742950"/>
            <a:ext cx="8471427" cy="3851674"/>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p:txBody>
      </p:sp>
      <p:sp>
        <p:nvSpPr>
          <p:cNvPr id="6" name="Slide Number Placeholder 5"/>
          <p:cNvSpPr>
            <a:spLocks noGrp="1"/>
          </p:cNvSpPr>
          <p:nvPr>
            <p:ph type="sldNum" sz="quarter" idx="4"/>
          </p:nvPr>
        </p:nvSpPr>
        <p:spPr>
          <a:xfrm>
            <a:off x="317501" y="4905604"/>
            <a:ext cx="3436878" cy="218818"/>
          </a:xfrm>
          <a:prstGeom prst="rect">
            <a:avLst/>
          </a:prstGeom>
          <a:ln>
            <a:noFill/>
          </a:ln>
        </p:spPr>
        <p:txBody>
          <a:bodyPr vert="horz" lIns="91440" tIns="45720" rIns="91440" bIns="45720" rtlCol="0" anchor="ctr"/>
          <a:lstStyle>
            <a:lvl1pPr algn="l">
              <a:defRPr sz="500" b="1">
                <a:solidFill>
                  <a:schemeClr val="bg1"/>
                </a:solidFill>
                <a:latin typeface="Arial"/>
                <a:cs typeface="Arial"/>
              </a:defRPr>
            </a:lvl1pPr>
          </a:lstStyle>
          <a:p>
            <a:fld id="{2993CA60-2B53-4F4B-9B5D-BDFFCE129C5C}" type="slidenum">
              <a:rPr lang="en-US" altLang="en-US" smtClean="0"/>
              <a:pPr/>
              <a:t>‹#›</a:t>
            </a:fld>
            <a:r>
              <a:rPr lang="en-US" altLang="en-US" dirty="0"/>
              <a:t>  |  © 2018, Palo Alto Networks, Inc. All Rights Reserved. </a:t>
            </a:r>
          </a:p>
        </p:txBody>
      </p:sp>
    </p:spTree>
    <p:extLst>
      <p:ext uri="{BB962C8B-B14F-4D97-AF65-F5344CB8AC3E}">
        <p14:creationId xmlns:p14="http://schemas.microsoft.com/office/powerpoint/2010/main" val="2922792811"/>
      </p:ext>
    </p:extLst>
  </p:cSld>
  <p:clrMap bg1="lt1" tx1="dk1" bg2="lt2" tx2="dk2" accent1="accent1" accent2="accent2" accent3="accent3" accent4="accent4" accent5="accent5" accent6="accent6" hlink="hlink" folHlink="folHlink"/>
  <p:sldLayoutIdLst>
    <p:sldLayoutId id="2147483714" r:id="rId1"/>
    <p:sldLayoutId id="2147483722" r:id="rId2"/>
    <p:sldLayoutId id="2147483723" r:id="rId3"/>
    <p:sldLayoutId id="2147483699" r:id="rId4"/>
    <p:sldLayoutId id="2147483715" r:id="rId5"/>
    <p:sldLayoutId id="2147483720" r:id="rId6"/>
    <p:sldLayoutId id="2147483708" r:id="rId7"/>
    <p:sldLayoutId id="2147483716" r:id="rId8"/>
    <p:sldLayoutId id="2147483717" r:id="rId9"/>
    <p:sldLayoutId id="2147483707" r:id="rId10"/>
    <p:sldLayoutId id="2147483705" r:id="rId11"/>
    <p:sldLayoutId id="2147483719" r:id="rId12"/>
    <p:sldLayoutId id="2147483718" r:id="rId13"/>
    <p:sldLayoutId id="2147483721" r:id="rId14"/>
    <p:sldLayoutId id="2147483725" r:id="rId15"/>
    <p:sldLayoutId id="2147483727" r:id="rId16"/>
    <p:sldLayoutId id="2147483728" r:id="rId1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457200" rtl="0" eaLnBrk="1" latinLnBrk="0" hangingPunct="1">
        <a:spcBef>
          <a:spcPct val="0"/>
        </a:spcBef>
        <a:buNone/>
        <a:defRPr sz="2000" b="1" i="0" kern="1200" cap="none" baseline="0">
          <a:solidFill>
            <a:srgbClr val="0E95C4"/>
          </a:solidFill>
          <a:latin typeface="Arial" charset="0"/>
          <a:ea typeface="Arial" charset="0"/>
          <a:cs typeface="Arial" charset="0"/>
        </a:defRPr>
      </a:lvl1pPr>
    </p:titleStyle>
    <p:bodyStyle>
      <a:lvl1pPr marL="342900" indent="-342900" algn="l" defTabSz="457200" rtl="0" eaLnBrk="1" latinLnBrk="0" hangingPunct="1">
        <a:spcBef>
          <a:spcPts val="1600"/>
        </a:spcBef>
        <a:buClr>
          <a:srgbClr val="FFC418"/>
        </a:buClr>
        <a:buFont typeface="Arial"/>
        <a:buChar char="•"/>
        <a:defRPr sz="1800" kern="1200">
          <a:solidFill>
            <a:schemeClr val="tx1">
              <a:lumMod val="85000"/>
              <a:lumOff val="15000"/>
            </a:schemeClr>
          </a:solidFill>
          <a:latin typeface="Arial"/>
          <a:ea typeface="+mn-ea"/>
          <a:cs typeface="Arial"/>
        </a:defRPr>
      </a:lvl1pPr>
      <a:lvl2pPr marL="742950" indent="-285750" algn="l" defTabSz="457200" rtl="0" eaLnBrk="1" latinLnBrk="0" hangingPunct="1">
        <a:spcBef>
          <a:spcPct val="20000"/>
        </a:spcBef>
        <a:buClr>
          <a:srgbClr val="FFC418"/>
        </a:buClr>
        <a:buFont typeface="Arial"/>
        <a:buChar char="•"/>
        <a:defRPr sz="1600" kern="1200">
          <a:solidFill>
            <a:schemeClr val="tx1">
              <a:lumMod val="85000"/>
              <a:lumOff val="15000"/>
            </a:schemeClr>
          </a:solidFill>
          <a:latin typeface="Arial"/>
          <a:ea typeface="+mn-ea"/>
          <a:cs typeface="Arial"/>
        </a:defRPr>
      </a:lvl2pPr>
      <a:lvl3pPr marL="1143000" indent="-228600" algn="l" defTabSz="457200" rtl="0" eaLnBrk="1" latinLnBrk="0" hangingPunct="1">
        <a:spcBef>
          <a:spcPct val="20000"/>
        </a:spcBef>
        <a:buClr>
          <a:srgbClr val="FFC418"/>
        </a:buClr>
        <a:buFont typeface="Arial"/>
        <a:buChar char="•"/>
        <a:defRPr sz="1400" kern="1200">
          <a:solidFill>
            <a:schemeClr val="tx1">
              <a:lumMod val="85000"/>
              <a:lumOff val="15000"/>
            </a:schemeClr>
          </a:solidFill>
          <a:latin typeface="Arial"/>
          <a:ea typeface="+mn-ea"/>
          <a:cs typeface="Arial"/>
        </a:defRPr>
      </a:lvl3pPr>
      <a:lvl4pPr marL="1600200" indent="-228600" algn="l" defTabSz="457200" rtl="0" eaLnBrk="1" latinLnBrk="0" hangingPunct="1">
        <a:spcBef>
          <a:spcPct val="20000"/>
        </a:spcBef>
        <a:buClr>
          <a:srgbClr val="316989"/>
        </a:buClr>
        <a:buFont typeface="Wingdings" charset="2"/>
        <a:buChar char="§"/>
        <a:defRPr sz="1800" kern="1200">
          <a:solidFill>
            <a:schemeClr val="tx1">
              <a:lumMod val="65000"/>
              <a:lumOff val="35000"/>
            </a:schemeClr>
          </a:solidFill>
          <a:latin typeface="+mn-lt"/>
          <a:ea typeface="+mn-ea"/>
          <a:cs typeface="+mn-cs"/>
        </a:defRPr>
      </a:lvl4pPr>
      <a:lvl5pPr marL="2057400" indent="-228600" algn="l" defTabSz="457200" rtl="0" eaLnBrk="1" latinLnBrk="0" hangingPunct="1">
        <a:spcBef>
          <a:spcPct val="20000"/>
        </a:spcBef>
        <a:buClr>
          <a:srgbClr val="316989"/>
        </a:buClr>
        <a:buFont typeface="Wingdings" charset="2"/>
        <a:buChar char="§"/>
        <a:defRPr sz="18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1.xml"/><Relationship Id="rId4" Type="http://schemas.openxmlformats.org/officeDocument/2006/relationships/image" Target="../media/image30.png"/></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41.png"/><Relationship Id="rId18" Type="http://schemas.openxmlformats.org/officeDocument/2006/relationships/image" Target="../media/image45.png"/><Relationship Id="rId3" Type="http://schemas.openxmlformats.org/officeDocument/2006/relationships/image" Target="../media/image32.png"/><Relationship Id="rId7" Type="http://schemas.openxmlformats.org/officeDocument/2006/relationships/image" Target="../media/image36.png"/><Relationship Id="rId12" Type="http://schemas.openxmlformats.org/officeDocument/2006/relationships/image" Target="../media/image40.png"/><Relationship Id="rId17" Type="http://schemas.microsoft.com/office/2007/relationships/hdphoto" Target="../media/hdphoto2.wdp"/><Relationship Id="rId2" Type="http://schemas.openxmlformats.org/officeDocument/2006/relationships/notesSlide" Target="../notesSlides/notesSlide16.xml"/><Relationship Id="rId16" Type="http://schemas.openxmlformats.org/officeDocument/2006/relationships/image" Target="../media/image44.png"/><Relationship Id="rId1" Type="http://schemas.openxmlformats.org/officeDocument/2006/relationships/slideLayout" Target="../slideLayouts/slideLayout10.xml"/><Relationship Id="rId6" Type="http://schemas.openxmlformats.org/officeDocument/2006/relationships/image" Target="../media/image35.png"/><Relationship Id="rId11" Type="http://schemas.openxmlformats.org/officeDocument/2006/relationships/image" Target="../media/image39.png"/><Relationship Id="rId5" Type="http://schemas.openxmlformats.org/officeDocument/2006/relationships/image" Target="../media/image34.png"/><Relationship Id="rId15" Type="http://schemas.openxmlformats.org/officeDocument/2006/relationships/image" Target="../media/image43.png"/><Relationship Id="rId10" Type="http://schemas.openxmlformats.org/officeDocument/2006/relationships/image" Target="../media/image38.png"/><Relationship Id="rId19" Type="http://schemas.microsoft.com/office/2007/relationships/hdphoto" Target="../media/hdphoto3.wdp"/><Relationship Id="rId4" Type="http://schemas.openxmlformats.org/officeDocument/2006/relationships/image" Target="../media/image33.png"/><Relationship Id="rId9" Type="http://schemas.openxmlformats.org/officeDocument/2006/relationships/image" Target="../media/image37.png"/><Relationship Id="rId14" Type="http://schemas.openxmlformats.org/officeDocument/2006/relationships/image" Target="../media/image42.png"/></Relationships>
</file>

<file path=ppt/slides/_rels/slide19.xml.rels><?xml version="1.0" encoding="UTF-8" standalone="yes"?>
<Relationships xmlns="http://schemas.openxmlformats.org/package/2006/relationships"><Relationship Id="rId8" Type="http://schemas.openxmlformats.org/officeDocument/2006/relationships/image" Target="../media/image51.png"/><Relationship Id="rId13" Type="http://schemas.microsoft.com/office/2007/relationships/hdphoto" Target="../media/hdphoto6.wdp"/><Relationship Id="rId18" Type="http://schemas.microsoft.com/office/2007/relationships/hdphoto" Target="../media/hdphoto8.wdp"/><Relationship Id="rId3" Type="http://schemas.openxmlformats.org/officeDocument/2006/relationships/image" Target="../media/image46.png"/><Relationship Id="rId21" Type="http://schemas.microsoft.com/office/2007/relationships/hdphoto" Target="../media/hdphoto10.wdp"/><Relationship Id="rId7" Type="http://schemas.openxmlformats.org/officeDocument/2006/relationships/image" Target="../media/image50.png"/><Relationship Id="rId12" Type="http://schemas.openxmlformats.org/officeDocument/2006/relationships/image" Target="../media/image53.png"/><Relationship Id="rId17" Type="http://schemas.openxmlformats.org/officeDocument/2006/relationships/image" Target="../media/image56.png"/><Relationship Id="rId2" Type="http://schemas.openxmlformats.org/officeDocument/2006/relationships/notesSlide" Target="../notesSlides/notesSlide17.xml"/><Relationship Id="rId16" Type="http://schemas.microsoft.com/office/2007/relationships/hdphoto" Target="../media/hdphoto7.wdp"/><Relationship Id="rId20" Type="http://schemas.microsoft.com/office/2007/relationships/hdphoto" Target="../media/hdphoto9.wdp"/><Relationship Id="rId1" Type="http://schemas.openxmlformats.org/officeDocument/2006/relationships/slideLayout" Target="../slideLayouts/slideLayout10.xml"/><Relationship Id="rId6" Type="http://schemas.openxmlformats.org/officeDocument/2006/relationships/image" Target="../media/image49.png"/><Relationship Id="rId11" Type="http://schemas.microsoft.com/office/2007/relationships/hdphoto" Target="../media/hdphoto5.wdp"/><Relationship Id="rId5" Type="http://schemas.openxmlformats.org/officeDocument/2006/relationships/image" Target="../media/image48.png"/><Relationship Id="rId15" Type="http://schemas.openxmlformats.org/officeDocument/2006/relationships/image" Target="../media/image55.png"/><Relationship Id="rId10" Type="http://schemas.openxmlformats.org/officeDocument/2006/relationships/image" Target="../media/image52.png"/><Relationship Id="rId19" Type="http://schemas.openxmlformats.org/officeDocument/2006/relationships/image" Target="../media/image57.png"/><Relationship Id="rId4" Type="http://schemas.openxmlformats.org/officeDocument/2006/relationships/image" Target="../media/image47.png"/><Relationship Id="rId9" Type="http://schemas.microsoft.com/office/2007/relationships/hdphoto" Target="../media/hdphoto4.wdp"/><Relationship Id="rId14" Type="http://schemas.openxmlformats.org/officeDocument/2006/relationships/image" Target="../media/image5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8" Type="http://schemas.openxmlformats.org/officeDocument/2006/relationships/image" Target="../media/image61.png"/><Relationship Id="rId13" Type="http://schemas.openxmlformats.org/officeDocument/2006/relationships/image" Target="../media/image64.png"/><Relationship Id="rId18" Type="http://schemas.openxmlformats.org/officeDocument/2006/relationships/image" Target="../media/image69.png"/><Relationship Id="rId3" Type="http://schemas.openxmlformats.org/officeDocument/2006/relationships/image" Target="../media/image58.png"/><Relationship Id="rId7" Type="http://schemas.microsoft.com/office/2007/relationships/hdphoto" Target="../media/hdphoto12.wdp"/><Relationship Id="rId12" Type="http://schemas.openxmlformats.org/officeDocument/2006/relationships/image" Target="../media/image63.png"/><Relationship Id="rId17" Type="http://schemas.openxmlformats.org/officeDocument/2006/relationships/image" Target="../media/image68.png"/><Relationship Id="rId2" Type="http://schemas.openxmlformats.org/officeDocument/2006/relationships/notesSlide" Target="../notesSlides/notesSlide18.xml"/><Relationship Id="rId16" Type="http://schemas.openxmlformats.org/officeDocument/2006/relationships/image" Target="../media/image67.png"/><Relationship Id="rId1" Type="http://schemas.openxmlformats.org/officeDocument/2006/relationships/slideLayout" Target="../slideLayouts/slideLayout10.xml"/><Relationship Id="rId6" Type="http://schemas.openxmlformats.org/officeDocument/2006/relationships/image" Target="../media/image60.png"/><Relationship Id="rId11" Type="http://schemas.microsoft.com/office/2007/relationships/hdphoto" Target="../media/hdphoto14.wdp"/><Relationship Id="rId5" Type="http://schemas.microsoft.com/office/2007/relationships/hdphoto" Target="../media/hdphoto11.wdp"/><Relationship Id="rId15" Type="http://schemas.openxmlformats.org/officeDocument/2006/relationships/image" Target="../media/image66.png"/><Relationship Id="rId10" Type="http://schemas.openxmlformats.org/officeDocument/2006/relationships/image" Target="../media/image62.png"/><Relationship Id="rId19" Type="http://schemas.openxmlformats.org/officeDocument/2006/relationships/image" Target="../media/image70.png"/><Relationship Id="rId4" Type="http://schemas.openxmlformats.org/officeDocument/2006/relationships/image" Target="../media/image59.png"/><Relationship Id="rId9" Type="http://schemas.microsoft.com/office/2007/relationships/hdphoto" Target="../media/hdphoto13.wdp"/><Relationship Id="rId14" Type="http://schemas.openxmlformats.org/officeDocument/2006/relationships/image" Target="../media/image65.png"/></Relationships>
</file>

<file path=ppt/slides/_rels/slide2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72.png"/><Relationship Id="rId4" Type="http://schemas.microsoft.com/office/2007/relationships/hdphoto" Target="../media/hdphoto15.wdp"/></Relationships>
</file>

<file path=ppt/slides/_rels/slide2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chart" Target="../charts/chart1.xml"/><Relationship Id="rId7"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10.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xmlns="" id="{8AD75E23-9ACC-4BB4-B712-9179743E5C61}"/>
              </a:ext>
            </a:extLst>
          </p:cNvPr>
          <p:cNvPicPr>
            <a:picLocks noChangeAspect="1"/>
          </p:cNvPicPr>
          <p:nvPr/>
        </p:nvPicPr>
        <p:blipFill>
          <a:blip r:embed="rId3"/>
          <a:stretch>
            <a:fillRect/>
          </a:stretch>
        </p:blipFill>
        <p:spPr>
          <a:xfrm>
            <a:off x="0" y="0"/>
            <a:ext cx="9144000" cy="5197136"/>
          </a:xfrm>
          <a:prstGeom prst="rect">
            <a:avLst/>
          </a:prstGeom>
        </p:spPr>
      </p:pic>
      <p:sp>
        <p:nvSpPr>
          <p:cNvPr id="11" name="TextBox 10">
            <a:extLst>
              <a:ext uri="{FF2B5EF4-FFF2-40B4-BE49-F238E27FC236}">
                <a16:creationId xmlns:a16="http://schemas.microsoft.com/office/drawing/2014/main" xmlns="" id="{DF16EC4E-521E-49BC-847B-383B0411DA7C}"/>
              </a:ext>
            </a:extLst>
          </p:cNvPr>
          <p:cNvSpPr txBox="1"/>
          <p:nvPr/>
        </p:nvSpPr>
        <p:spPr>
          <a:xfrm>
            <a:off x="379379" y="535022"/>
            <a:ext cx="8482519" cy="1077218"/>
          </a:xfrm>
          <a:prstGeom prst="rect">
            <a:avLst/>
          </a:prstGeom>
          <a:noFill/>
        </p:spPr>
        <p:txBody>
          <a:bodyPr wrap="square" rtlCol="0">
            <a:spAutoFit/>
          </a:bodyPr>
          <a:lstStyle/>
          <a:p>
            <a:r>
              <a:rPr lang="en-GB" sz="3600" b="1" dirty="0">
                <a:solidFill>
                  <a:schemeClr val="bg1"/>
                </a:solidFill>
                <a:effectLst>
                  <a:outerShdw blurRad="38100" dist="38100" dir="2700000" algn="tl">
                    <a:srgbClr val="000000">
                      <a:alpha val="43137"/>
                    </a:srgbClr>
                  </a:outerShdw>
                </a:effectLst>
                <a:latin typeface="Arial" pitchFamily="34" charset="0"/>
                <a:cs typeface="Arial" pitchFamily="34" charset="0"/>
              </a:rPr>
              <a:t>Machine Learning:</a:t>
            </a:r>
          </a:p>
          <a:p>
            <a:r>
              <a:rPr lang="en-GB" sz="2800" b="1" dirty="0">
                <a:solidFill>
                  <a:schemeClr val="bg1"/>
                </a:solidFill>
                <a:effectLst>
                  <a:outerShdw blurRad="38100" dist="38100" dir="2700000" algn="tl">
                    <a:srgbClr val="000000">
                      <a:alpha val="43137"/>
                    </a:srgbClr>
                  </a:outerShdw>
                </a:effectLst>
                <a:latin typeface="Arial" pitchFamily="34" charset="0"/>
                <a:cs typeface="Arial" pitchFamily="34" charset="0"/>
              </a:rPr>
              <a:t>- A cybersecurity FRIEND to beat the bad guys -</a:t>
            </a:r>
          </a:p>
        </p:txBody>
      </p:sp>
      <p:sp>
        <p:nvSpPr>
          <p:cNvPr id="12" name="TextBox 11">
            <a:extLst>
              <a:ext uri="{FF2B5EF4-FFF2-40B4-BE49-F238E27FC236}">
                <a16:creationId xmlns:a16="http://schemas.microsoft.com/office/drawing/2014/main" xmlns="" id="{13FF5ED1-D80C-49DE-A041-73786BE8B92A}"/>
              </a:ext>
            </a:extLst>
          </p:cNvPr>
          <p:cNvSpPr txBox="1"/>
          <p:nvPr/>
        </p:nvSpPr>
        <p:spPr>
          <a:xfrm>
            <a:off x="379379" y="4134255"/>
            <a:ext cx="3570051" cy="646331"/>
          </a:xfrm>
          <a:prstGeom prst="rect">
            <a:avLst/>
          </a:prstGeom>
          <a:noFill/>
        </p:spPr>
        <p:txBody>
          <a:bodyPr wrap="square" rtlCol="0">
            <a:spAutoFit/>
          </a:bodyPr>
          <a:lstStyle/>
          <a:p>
            <a:r>
              <a:rPr lang="en-GB" dirty="0">
                <a:solidFill>
                  <a:schemeClr val="bg1"/>
                </a:solidFill>
                <a:latin typeface="Arial" pitchFamily="34" charset="0"/>
                <a:cs typeface="Arial" pitchFamily="34" charset="0"/>
              </a:rPr>
              <a:t>Fred Streefland</a:t>
            </a:r>
          </a:p>
          <a:p>
            <a:r>
              <a:rPr lang="en-GB" dirty="0">
                <a:solidFill>
                  <a:schemeClr val="bg1"/>
                </a:solidFill>
                <a:latin typeface="Arial" pitchFamily="34" charset="0"/>
                <a:cs typeface="Arial" pitchFamily="34" charset="0"/>
              </a:rPr>
              <a:t>Cyber Security Strategist EMEA</a:t>
            </a:r>
            <a:endParaRPr lang="en-US" dirty="0">
              <a:solidFill>
                <a:schemeClr val="bg1"/>
              </a:solidFill>
              <a:latin typeface="Arial" pitchFamily="34" charset="0"/>
              <a:cs typeface="Arial" pitchFamily="34" charset="0"/>
            </a:endParaRPr>
          </a:p>
        </p:txBody>
      </p:sp>
      <p:pic>
        <p:nvPicPr>
          <p:cNvPr id="13" name="Picture 12">
            <a:extLst>
              <a:ext uri="{FF2B5EF4-FFF2-40B4-BE49-F238E27FC236}">
                <a16:creationId xmlns:a16="http://schemas.microsoft.com/office/drawing/2014/main" xmlns="" id="{D48C0C08-1255-4B15-9F2A-948951CB532C}"/>
              </a:ext>
            </a:extLst>
          </p:cNvPr>
          <p:cNvPicPr>
            <a:picLocks noChangeAspect="1"/>
          </p:cNvPicPr>
          <p:nvPr/>
        </p:nvPicPr>
        <p:blipFill>
          <a:blip r:embed="rId4"/>
          <a:stretch>
            <a:fillRect/>
          </a:stretch>
        </p:blipFill>
        <p:spPr>
          <a:xfrm rot="1701999">
            <a:off x="7453244" y="4144130"/>
            <a:ext cx="1592980" cy="837702"/>
          </a:xfrm>
          <a:prstGeom prst="rect">
            <a:avLst/>
          </a:prstGeom>
        </p:spPr>
      </p:pic>
    </p:spTree>
    <p:extLst>
      <p:ext uri="{BB962C8B-B14F-4D97-AF65-F5344CB8AC3E}">
        <p14:creationId xmlns:p14="http://schemas.microsoft.com/office/powerpoint/2010/main" val="352802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315DF9FF-C328-4DF1-B203-FC2B45BF299A}"/>
              </a:ext>
            </a:extLst>
          </p:cNvPr>
          <p:cNvPicPr>
            <a:picLocks noChangeAspect="1"/>
          </p:cNvPicPr>
          <p:nvPr/>
        </p:nvPicPr>
        <p:blipFill>
          <a:blip r:embed="rId3"/>
          <a:stretch>
            <a:fillRect/>
          </a:stretch>
        </p:blipFill>
        <p:spPr>
          <a:xfrm>
            <a:off x="0" y="0"/>
            <a:ext cx="9144000" cy="5143500"/>
          </a:xfrm>
          <a:prstGeom prst="rect">
            <a:avLst/>
          </a:prstGeom>
        </p:spPr>
      </p:pic>
      <p:sp>
        <p:nvSpPr>
          <p:cNvPr id="7" name="Title 1">
            <a:extLst>
              <a:ext uri="{FF2B5EF4-FFF2-40B4-BE49-F238E27FC236}">
                <a16:creationId xmlns:a16="http://schemas.microsoft.com/office/drawing/2014/main" xmlns="" id="{7B9CFC83-4EB2-437A-B71F-24F2D2A79C7F}"/>
              </a:ext>
            </a:extLst>
          </p:cNvPr>
          <p:cNvSpPr txBox="1">
            <a:spLocks/>
          </p:cNvSpPr>
          <p:nvPr/>
        </p:nvSpPr>
        <p:spPr>
          <a:xfrm>
            <a:off x="1717360" y="2188753"/>
            <a:ext cx="6288912" cy="597948"/>
          </a:xfrm>
          <a:prstGeom prst="rect">
            <a:avLst/>
          </a:prstGeom>
        </p:spPr>
        <p:txBody>
          <a:bodyPr vert="horz" lIns="0" tIns="0" rIns="0" bIns="0" rtlCol="0" anchor="t" anchorCtr="0">
            <a:normAutofit/>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r>
              <a:rPr lang="en-US" sz="3600" b="1" i="0" dirty="0">
                <a:solidFill>
                  <a:schemeClr val="bg1"/>
                </a:solidFill>
                <a:effectLst>
                  <a:outerShdw blurRad="38100" dist="38100" dir="2700000" algn="tl">
                    <a:srgbClr val="000000">
                      <a:alpha val="43137"/>
                    </a:srgbClr>
                  </a:outerShdw>
                </a:effectLst>
                <a:latin typeface="+mj-lt"/>
                <a:cs typeface="Helvetica" panose="020B0604020202020204" pitchFamily="34" charset="0"/>
              </a:rPr>
              <a:t>COMPLEX ORGANIZATIONS</a:t>
            </a:r>
          </a:p>
        </p:txBody>
      </p:sp>
    </p:spTree>
    <p:extLst>
      <p:ext uri="{BB962C8B-B14F-4D97-AF65-F5344CB8AC3E}">
        <p14:creationId xmlns:p14="http://schemas.microsoft.com/office/powerpoint/2010/main" val="18128790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8973B27D-B07C-476D-9447-82263DD5505F}"/>
              </a:ext>
            </a:extLst>
          </p:cNvPr>
          <p:cNvPicPr>
            <a:picLocks noChangeAspect="1"/>
          </p:cNvPicPr>
          <p:nvPr/>
        </p:nvPicPr>
        <p:blipFill>
          <a:blip r:embed="rId2"/>
          <a:stretch>
            <a:fillRect/>
          </a:stretch>
        </p:blipFill>
        <p:spPr>
          <a:xfrm>
            <a:off x="1" y="0"/>
            <a:ext cx="9144000" cy="5143500"/>
          </a:xfrm>
          <a:prstGeom prst="rect">
            <a:avLst/>
          </a:prstGeom>
        </p:spPr>
      </p:pic>
      <p:sp>
        <p:nvSpPr>
          <p:cNvPr id="5" name="Rectangle 4">
            <a:extLst>
              <a:ext uri="{FF2B5EF4-FFF2-40B4-BE49-F238E27FC236}">
                <a16:creationId xmlns:a16="http://schemas.microsoft.com/office/drawing/2014/main" xmlns="" id="{33135084-21B6-448B-9B6D-1569A37ABBCC}"/>
              </a:ext>
            </a:extLst>
          </p:cNvPr>
          <p:cNvSpPr/>
          <p:nvPr/>
        </p:nvSpPr>
        <p:spPr>
          <a:xfrm>
            <a:off x="-1" y="328856"/>
            <a:ext cx="9144000" cy="1037785"/>
          </a:xfrm>
          <a:prstGeom prst="rect">
            <a:avLst/>
          </a:prstGeom>
        </p:spPr>
        <p:txBody>
          <a:bodyPr wrap="square" anchor="ctr">
            <a:spAutoFit/>
          </a:bodyPr>
          <a:lstStyle/>
          <a:p>
            <a:pPr algn="ctr">
              <a:lnSpc>
                <a:spcPts val="4168"/>
              </a:lnSpc>
            </a:pPr>
            <a:r>
              <a:rPr lang="en-US" sz="36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DEMANDING CITIZENS </a:t>
            </a:r>
            <a:r>
              <a:rPr lang="en-US" sz="384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
            </a:r>
            <a:br>
              <a:rPr lang="en-US" sz="384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br>
            <a:endParaRPr lang="en-US" sz="1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endParaRPr>
          </a:p>
        </p:txBody>
      </p:sp>
    </p:spTree>
    <p:extLst>
      <p:ext uri="{BB962C8B-B14F-4D97-AF65-F5344CB8AC3E}">
        <p14:creationId xmlns:p14="http://schemas.microsoft.com/office/powerpoint/2010/main" val="4002642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62857168-7E36-4FB4-812D-314B1A38390D}"/>
              </a:ext>
            </a:extLst>
          </p:cNvPr>
          <p:cNvPicPr>
            <a:picLocks noChangeAspect="1"/>
          </p:cNvPicPr>
          <p:nvPr/>
        </p:nvPicPr>
        <p:blipFill>
          <a:blip r:embed="rId3"/>
          <a:stretch>
            <a:fillRect/>
          </a:stretch>
        </p:blipFill>
        <p:spPr>
          <a:xfrm>
            <a:off x="0" y="0"/>
            <a:ext cx="9144000" cy="5143500"/>
          </a:xfrm>
          <a:prstGeom prst="rect">
            <a:avLst/>
          </a:prstGeom>
        </p:spPr>
      </p:pic>
      <p:sp>
        <p:nvSpPr>
          <p:cNvPr id="7" name="Title 1">
            <a:extLst>
              <a:ext uri="{FF2B5EF4-FFF2-40B4-BE49-F238E27FC236}">
                <a16:creationId xmlns:a16="http://schemas.microsoft.com/office/drawing/2014/main" xmlns="" id="{77C2E904-E052-4294-8FA7-A8BBEB0752C7}"/>
              </a:ext>
            </a:extLst>
          </p:cNvPr>
          <p:cNvSpPr txBox="1">
            <a:spLocks/>
          </p:cNvSpPr>
          <p:nvPr/>
        </p:nvSpPr>
        <p:spPr>
          <a:xfrm>
            <a:off x="1101635" y="4448491"/>
            <a:ext cx="7428411" cy="589718"/>
          </a:xfrm>
          <a:prstGeom prst="rect">
            <a:avLst/>
          </a:prstGeom>
        </p:spPr>
        <p:txBody>
          <a:bodyPr vert="horz" lIns="0" tIns="0" rIns="0" bIns="0" rtlCol="0" anchor="t" anchorCtr="0">
            <a:normAutofit/>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r>
              <a:rPr lang="en-US" sz="3600" b="1" i="0" dirty="0">
                <a:solidFill>
                  <a:schemeClr val="bg1"/>
                </a:solidFill>
                <a:effectLst>
                  <a:outerShdw blurRad="38100" dist="38100" dir="2700000" algn="tl">
                    <a:srgbClr val="000000">
                      <a:alpha val="43137"/>
                    </a:srgbClr>
                  </a:outerShdw>
                </a:effectLst>
                <a:latin typeface="+mj-lt"/>
                <a:cs typeface="Helvetica" panose="020B0604020202020204" pitchFamily="34" charset="0"/>
              </a:rPr>
              <a:t>COMPLIANCE &amp; REGULATIONS</a:t>
            </a:r>
          </a:p>
        </p:txBody>
      </p:sp>
    </p:spTree>
    <p:extLst>
      <p:ext uri="{BB962C8B-B14F-4D97-AF65-F5344CB8AC3E}">
        <p14:creationId xmlns:p14="http://schemas.microsoft.com/office/powerpoint/2010/main" val="1128850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xmlns="" id="{AEBDAEF7-E9F8-4AA4-8E6F-EFC3F5C32592}"/>
              </a:ext>
            </a:extLst>
          </p:cNvPr>
          <p:cNvSpPr txBox="1">
            <a:spLocks/>
          </p:cNvSpPr>
          <p:nvPr/>
        </p:nvSpPr>
        <p:spPr>
          <a:xfrm>
            <a:off x="1799491" y="1386325"/>
            <a:ext cx="5957144" cy="589718"/>
          </a:xfrm>
          <a:prstGeom prst="rect">
            <a:avLst/>
          </a:prstGeom>
        </p:spPr>
        <p:txBody>
          <a:bodyPr vert="horz" lIns="0" tIns="0" rIns="0" bIns="0" rtlCol="0" anchor="t" anchorCtr="0">
            <a:normAutofit fontScale="85000" lnSpcReduction="10000"/>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r>
              <a:rPr lang="en-US" sz="3200" i="0" dirty="0">
                <a:solidFill>
                  <a:schemeClr val="bg1"/>
                </a:solidFill>
                <a:latin typeface="Helvetica" panose="020B0604020202020204" pitchFamily="34" charset="0"/>
                <a:cs typeface="Helvetica" panose="020B0604020202020204" pitchFamily="34" charset="0"/>
              </a:rPr>
              <a:t>HIGHLY AUTOMATED ADVERSARY</a:t>
            </a:r>
          </a:p>
        </p:txBody>
      </p:sp>
      <p:pic>
        <p:nvPicPr>
          <p:cNvPr id="5" name="Picture 4">
            <a:extLst>
              <a:ext uri="{FF2B5EF4-FFF2-40B4-BE49-F238E27FC236}">
                <a16:creationId xmlns:a16="http://schemas.microsoft.com/office/drawing/2014/main" xmlns="" id="{960DE297-3353-4FFE-9E23-0265C8DA5467}"/>
              </a:ext>
            </a:extLst>
          </p:cNvPr>
          <p:cNvPicPr>
            <a:picLocks noChangeAspect="1"/>
          </p:cNvPicPr>
          <p:nvPr/>
        </p:nvPicPr>
        <p:blipFill>
          <a:blip r:embed="rId3"/>
          <a:stretch>
            <a:fillRect/>
          </a:stretch>
        </p:blipFill>
        <p:spPr>
          <a:xfrm>
            <a:off x="0" y="0"/>
            <a:ext cx="9144000" cy="5223641"/>
          </a:xfrm>
          <a:prstGeom prst="rect">
            <a:avLst/>
          </a:prstGeom>
        </p:spPr>
      </p:pic>
      <p:sp>
        <p:nvSpPr>
          <p:cNvPr id="6" name="Title 1">
            <a:extLst>
              <a:ext uri="{FF2B5EF4-FFF2-40B4-BE49-F238E27FC236}">
                <a16:creationId xmlns:a16="http://schemas.microsoft.com/office/drawing/2014/main" xmlns="" id="{F7E87763-8C57-4E1B-98B3-C94CFC1A2BFE}"/>
              </a:ext>
            </a:extLst>
          </p:cNvPr>
          <p:cNvSpPr txBox="1">
            <a:spLocks/>
          </p:cNvSpPr>
          <p:nvPr/>
        </p:nvSpPr>
        <p:spPr>
          <a:xfrm>
            <a:off x="504497" y="118598"/>
            <a:ext cx="8135006" cy="935122"/>
          </a:xfrm>
          <a:prstGeom prst="rect">
            <a:avLst/>
          </a:prstGeom>
        </p:spPr>
        <p:txBody>
          <a:bodyPr vert="horz" lIns="0" tIns="0" rIns="0" bIns="0" rtlCol="0" anchor="t" anchorCtr="0">
            <a:noAutofit/>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pPr algn="ctr">
              <a:lnSpc>
                <a:spcPct val="160000"/>
              </a:lnSpc>
            </a:pPr>
            <a:r>
              <a:rPr lang="en-US" sz="3600" b="1" i="0" dirty="0">
                <a:solidFill>
                  <a:schemeClr val="bg1"/>
                </a:solidFill>
                <a:effectLst>
                  <a:outerShdw blurRad="38100" dist="38100" dir="2700000" algn="tl">
                    <a:srgbClr val="000000">
                      <a:alpha val="43137"/>
                    </a:srgbClr>
                  </a:outerShdw>
                </a:effectLst>
                <a:latin typeface="+mj-lt"/>
                <a:cs typeface="Helvetica" panose="020B0604020202020204" pitchFamily="34" charset="0"/>
              </a:rPr>
              <a:t>DIVERSE, EVOLVING AND </a:t>
            </a:r>
          </a:p>
          <a:p>
            <a:pPr algn="ctr">
              <a:lnSpc>
                <a:spcPct val="160000"/>
              </a:lnSpc>
            </a:pPr>
            <a:r>
              <a:rPr lang="en-US" sz="3600" b="1" i="0" dirty="0">
                <a:solidFill>
                  <a:schemeClr val="bg1"/>
                </a:solidFill>
                <a:effectLst>
                  <a:outerShdw blurRad="38100" dist="38100" dir="2700000" algn="tl">
                    <a:srgbClr val="000000">
                      <a:alpha val="43137"/>
                    </a:srgbClr>
                  </a:outerShdw>
                </a:effectLst>
                <a:latin typeface="+mj-lt"/>
                <a:cs typeface="Helvetica" panose="020B0604020202020204" pitchFamily="34" charset="0"/>
              </a:rPr>
              <a:t>SOPHISTICATED THREAT</a:t>
            </a:r>
          </a:p>
        </p:txBody>
      </p:sp>
    </p:spTree>
    <p:extLst>
      <p:ext uri="{BB962C8B-B14F-4D97-AF65-F5344CB8AC3E}">
        <p14:creationId xmlns:p14="http://schemas.microsoft.com/office/powerpoint/2010/main" val="7525772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ltGray">
          <a:xfrm>
            <a:off x="2263169" y="1067275"/>
            <a:ext cx="6572795" cy="334579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itle 1"/>
          <p:cNvSpPr>
            <a:spLocks noGrp="1"/>
          </p:cNvSpPr>
          <p:nvPr>
            <p:ph type="title"/>
          </p:nvPr>
        </p:nvSpPr>
        <p:spPr/>
        <p:txBody>
          <a:bodyPr>
            <a:noAutofit/>
          </a:bodyPr>
          <a:lstStyle/>
          <a:p>
            <a:r>
              <a:rPr lang="en-US" sz="2400" dirty="0"/>
              <a:t>SOPHISTICATED MALWARE SPREADING</a:t>
            </a:r>
          </a:p>
        </p:txBody>
      </p:sp>
      <p:sp>
        <p:nvSpPr>
          <p:cNvPr id="6" name="Oval 5"/>
          <p:cNvSpPr>
            <a:spLocks noChangeAspect="1"/>
          </p:cNvSpPr>
          <p:nvPr/>
        </p:nvSpPr>
        <p:spPr>
          <a:xfrm>
            <a:off x="5673200" y="2126010"/>
            <a:ext cx="123475" cy="124376"/>
          </a:xfrm>
          <a:prstGeom prst="ellipse">
            <a:avLst/>
          </a:prstGeom>
          <a:gradFill flip="none" rotWithShape="1">
            <a:gsLst>
              <a:gs pos="100000">
                <a:schemeClr val="accent6">
                  <a:lumMod val="40000"/>
                  <a:lumOff val="60000"/>
                  <a:alpha val="21000"/>
                </a:schemeClr>
              </a:gs>
              <a:gs pos="0">
                <a:srgbClr val="FFFF00"/>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Oval 7"/>
          <p:cNvSpPr>
            <a:spLocks noChangeAspect="1"/>
          </p:cNvSpPr>
          <p:nvPr/>
        </p:nvSpPr>
        <p:spPr>
          <a:xfrm>
            <a:off x="5464435" y="1977384"/>
            <a:ext cx="541003" cy="544953"/>
          </a:xfrm>
          <a:prstGeom prst="ellipse">
            <a:avLst/>
          </a:prstGeom>
          <a:gradFill flip="none" rotWithShape="1">
            <a:gsLst>
              <a:gs pos="100000">
                <a:schemeClr val="accent6">
                  <a:lumMod val="20000"/>
                  <a:lumOff val="80000"/>
                  <a:alpha val="28000"/>
                </a:schemeClr>
              </a:gs>
              <a:gs pos="0">
                <a:schemeClr val="accent6"/>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Oval 8"/>
          <p:cNvSpPr>
            <a:spLocks noChangeAspect="1"/>
          </p:cNvSpPr>
          <p:nvPr/>
        </p:nvSpPr>
        <p:spPr>
          <a:xfrm>
            <a:off x="4893037" y="1483363"/>
            <a:ext cx="1560325" cy="1571715"/>
          </a:xfrm>
          <a:prstGeom prst="ellipse">
            <a:avLst/>
          </a:prstGeom>
          <a:gradFill flip="none" rotWithShape="1">
            <a:gsLst>
              <a:gs pos="100000">
                <a:schemeClr val="accent2">
                  <a:lumMod val="20000"/>
                  <a:lumOff val="80000"/>
                  <a:alpha val="28000"/>
                </a:schemeClr>
              </a:gs>
              <a:gs pos="0">
                <a:srgbClr val="FF0000"/>
              </a:gs>
            </a:gsLst>
            <a:path path="circle">
              <a:fillToRect l="50000" t="50000" r="50000" b="50000"/>
            </a:path>
            <a:tileRec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TextBox 9"/>
          <p:cNvSpPr txBox="1"/>
          <p:nvPr/>
        </p:nvSpPr>
        <p:spPr>
          <a:xfrm>
            <a:off x="961267" y="3545565"/>
            <a:ext cx="3269779" cy="307777"/>
          </a:xfrm>
          <a:prstGeom prst="rect">
            <a:avLst/>
          </a:prstGeom>
          <a:noFill/>
        </p:spPr>
        <p:txBody>
          <a:bodyPr wrap="square" rtlCol="0">
            <a:spAutoFit/>
          </a:bodyPr>
          <a:lstStyle/>
          <a:p>
            <a:r>
              <a:rPr lang="en-US" sz="1400" dirty="0">
                <a:latin typeface="Arial" charset="0"/>
                <a:ea typeface="Arial" charset="0"/>
                <a:cs typeface="Arial" charset="0"/>
              </a:rPr>
              <a:t>1 minute = 2,021 instances</a:t>
            </a:r>
          </a:p>
        </p:txBody>
      </p:sp>
      <p:sp>
        <p:nvSpPr>
          <p:cNvPr id="11" name="TextBox 10"/>
          <p:cNvSpPr txBox="1"/>
          <p:nvPr/>
        </p:nvSpPr>
        <p:spPr>
          <a:xfrm>
            <a:off x="961267" y="3832443"/>
            <a:ext cx="3549164" cy="307777"/>
          </a:xfrm>
          <a:prstGeom prst="rect">
            <a:avLst/>
          </a:prstGeom>
          <a:noFill/>
        </p:spPr>
        <p:txBody>
          <a:bodyPr wrap="square" rtlCol="0">
            <a:spAutoFit/>
          </a:bodyPr>
          <a:lstStyle/>
          <a:p>
            <a:r>
              <a:rPr lang="en-US" sz="1400" dirty="0">
                <a:latin typeface="Arial" charset="0"/>
                <a:ea typeface="Arial" charset="0"/>
                <a:cs typeface="Arial" charset="0"/>
              </a:rPr>
              <a:t>15 minutes = 9,864 instances</a:t>
            </a:r>
          </a:p>
        </p:txBody>
      </p:sp>
      <p:sp>
        <p:nvSpPr>
          <p:cNvPr id="12" name="TextBox 11"/>
          <p:cNvSpPr txBox="1"/>
          <p:nvPr/>
        </p:nvSpPr>
        <p:spPr>
          <a:xfrm>
            <a:off x="961266" y="4123476"/>
            <a:ext cx="3549162" cy="307777"/>
          </a:xfrm>
          <a:prstGeom prst="rect">
            <a:avLst/>
          </a:prstGeom>
          <a:noFill/>
        </p:spPr>
        <p:txBody>
          <a:bodyPr wrap="square" rtlCol="0">
            <a:spAutoFit/>
          </a:bodyPr>
          <a:lstStyle/>
          <a:p>
            <a:r>
              <a:rPr lang="en-US" sz="1400" dirty="0">
                <a:latin typeface="Arial" charset="0"/>
                <a:ea typeface="Arial" charset="0"/>
                <a:cs typeface="Arial" charset="0"/>
              </a:rPr>
              <a:t>30 minutes = 45,457 instances</a:t>
            </a:r>
          </a:p>
        </p:txBody>
      </p:sp>
      <p:sp>
        <p:nvSpPr>
          <p:cNvPr id="13" name="TextBox 12"/>
          <p:cNvSpPr txBox="1"/>
          <p:nvPr/>
        </p:nvSpPr>
        <p:spPr>
          <a:xfrm>
            <a:off x="469311" y="2874279"/>
            <a:ext cx="4596997" cy="646331"/>
          </a:xfrm>
          <a:prstGeom prst="rect">
            <a:avLst/>
          </a:prstGeom>
          <a:noFill/>
        </p:spPr>
        <p:txBody>
          <a:bodyPr wrap="square" rtlCol="0">
            <a:spAutoFit/>
          </a:bodyPr>
          <a:lstStyle/>
          <a:p>
            <a:r>
              <a:rPr lang="en-US" dirty="0">
                <a:latin typeface="Arial" charset="0"/>
                <a:ea typeface="Arial" charset="0"/>
                <a:cs typeface="Arial" charset="0"/>
              </a:rPr>
              <a:t>New infection every 3 seconds </a:t>
            </a:r>
          </a:p>
          <a:p>
            <a:r>
              <a:rPr lang="en-US" dirty="0">
                <a:latin typeface="Arial" charset="0"/>
                <a:ea typeface="Arial" charset="0"/>
                <a:cs typeface="Arial" charset="0"/>
              </a:rPr>
              <a:t>After….</a:t>
            </a:r>
          </a:p>
        </p:txBody>
      </p:sp>
    </p:spTree>
    <p:extLst>
      <p:ext uri="{BB962C8B-B14F-4D97-AF65-F5344CB8AC3E}">
        <p14:creationId xmlns:p14="http://schemas.microsoft.com/office/powerpoint/2010/main" val="1156802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p:cNvGrpSpPr/>
          <p:nvPr/>
        </p:nvGrpSpPr>
        <p:grpSpPr>
          <a:xfrm>
            <a:off x="1" y="4484239"/>
            <a:ext cx="9144000" cy="766604"/>
            <a:chOff x="1" y="4484239"/>
            <a:chExt cx="9144000" cy="766604"/>
          </a:xfrm>
        </p:grpSpPr>
        <p:sp>
          <p:nvSpPr>
            <p:cNvPr id="7" name="Rectangle 6"/>
            <p:cNvSpPr/>
            <p:nvPr/>
          </p:nvSpPr>
          <p:spPr>
            <a:xfrm>
              <a:off x="1" y="4873891"/>
              <a:ext cx="9144000" cy="282245"/>
            </a:xfrm>
            <a:prstGeom prst="rect">
              <a:avLst/>
            </a:prstGeom>
            <a:solidFill>
              <a:schemeClr val="bg2"/>
            </a:solidFill>
            <a:ln>
              <a:noFill/>
            </a:ln>
          </p:spPr>
          <p:style>
            <a:lnRef idx="2">
              <a:schemeClr val="accent6">
                <a:shade val="50000"/>
              </a:schemeClr>
            </a:lnRef>
            <a:fillRef idx="1">
              <a:schemeClr val="accent6"/>
            </a:fillRef>
            <a:effectRef idx="0">
              <a:schemeClr val="accent6"/>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aseline="-25000" dirty="0" err="1">
                <a:solidFill>
                  <a:schemeClr val="bg1"/>
                </a:solidFill>
                <a:latin typeface="Arial" pitchFamily="34" charset="0"/>
                <a:cs typeface="Arial" pitchFamily="34" charset="0"/>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13675" y="4484239"/>
              <a:ext cx="1204664" cy="766604"/>
            </a:xfrm>
            <a:prstGeom prst="rect">
              <a:avLst/>
            </a:prstGeom>
          </p:spPr>
        </p:pic>
      </p:grpSp>
      <p:sp>
        <p:nvSpPr>
          <p:cNvPr id="3" name="Slide Number Placeholder 2"/>
          <p:cNvSpPr>
            <a:spLocks noGrp="1"/>
          </p:cNvSpPr>
          <p:nvPr>
            <p:ph type="sldNum" sz="quarter" idx="10"/>
          </p:nvPr>
        </p:nvSpPr>
        <p:spPr/>
        <p:txBody>
          <a:bodyPr/>
          <a:lstStyle/>
          <a:p>
            <a:fld id="{2993CA60-2B53-4F4B-9B5D-BDFFCE129C5C}" type="slidenum">
              <a:rPr lang="en-US" altLang="en-US" smtClean="0"/>
              <a:pPr/>
              <a:t>15</a:t>
            </a:fld>
            <a:r>
              <a:rPr lang="en-US" altLang="en-US"/>
              <a:t>  |  © 2017, Palo Alto Networks. All Rights Reserved. </a:t>
            </a:r>
            <a:endParaRPr lang="en-US" altLang="en-US" dirty="0"/>
          </a:p>
        </p:txBody>
      </p:sp>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t="16319" r="14780" b="6982"/>
          <a:stretch/>
        </p:blipFill>
        <p:spPr>
          <a:xfrm>
            <a:off x="-1" y="0"/>
            <a:ext cx="9144000" cy="5143500"/>
          </a:xfrm>
          <a:prstGeom prst="rect">
            <a:avLst/>
          </a:prstGeom>
        </p:spPr>
      </p:pic>
      <p:sp>
        <p:nvSpPr>
          <p:cNvPr id="5" name="Rectangle 4"/>
          <p:cNvSpPr/>
          <p:nvPr/>
        </p:nvSpPr>
        <p:spPr>
          <a:xfrm>
            <a:off x="1" y="242250"/>
            <a:ext cx="9144000" cy="1037785"/>
          </a:xfrm>
          <a:prstGeom prst="rect">
            <a:avLst/>
          </a:prstGeom>
        </p:spPr>
        <p:txBody>
          <a:bodyPr wrap="square" anchor="ctr">
            <a:spAutoFit/>
          </a:bodyPr>
          <a:lstStyle/>
          <a:p>
            <a:pPr algn="ctr">
              <a:lnSpc>
                <a:spcPts val="4168"/>
              </a:lnSpc>
            </a:pPr>
            <a:r>
              <a:rPr lang="en-US" sz="36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HIGHLY AUTOMATED ADVERSARIES</a:t>
            </a:r>
            <a:r>
              <a:rPr lang="en-US" sz="384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
            </a:r>
            <a:br>
              <a:rPr lang="en-US" sz="384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br>
            <a:endParaRPr lang="en-US" sz="1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endParaRPr>
          </a:p>
        </p:txBody>
      </p:sp>
    </p:spTree>
    <p:extLst>
      <p:ext uri="{BB962C8B-B14F-4D97-AF65-F5344CB8AC3E}">
        <p14:creationId xmlns:p14="http://schemas.microsoft.com/office/powerpoint/2010/main" val="18554197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0DD9B9EE-E6C9-450B-8983-20166573827D}"/>
              </a:ext>
            </a:extLst>
          </p:cNvPr>
          <p:cNvPicPr>
            <a:picLocks noChangeAspect="1"/>
          </p:cNvPicPr>
          <p:nvPr/>
        </p:nvPicPr>
        <p:blipFill>
          <a:blip r:embed="rId3"/>
          <a:stretch>
            <a:fillRect/>
          </a:stretch>
        </p:blipFill>
        <p:spPr>
          <a:xfrm>
            <a:off x="0" y="2286"/>
            <a:ext cx="9144000" cy="5138928"/>
          </a:xfrm>
          <a:prstGeom prst="rect">
            <a:avLst/>
          </a:prstGeom>
        </p:spPr>
      </p:pic>
      <p:sp>
        <p:nvSpPr>
          <p:cNvPr id="7" name="TextBox 6">
            <a:extLst>
              <a:ext uri="{FF2B5EF4-FFF2-40B4-BE49-F238E27FC236}">
                <a16:creationId xmlns:a16="http://schemas.microsoft.com/office/drawing/2014/main" xmlns="" id="{4227E4D4-1680-4ED9-9C4A-9A1E4BCB6268}"/>
              </a:ext>
            </a:extLst>
          </p:cNvPr>
          <p:cNvSpPr txBox="1"/>
          <p:nvPr/>
        </p:nvSpPr>
        <p:spPr>
          <a:xfrm>
            <a:off x="1488283" y="536963"/>
            <a:ext cx="9144000" cy="646331"/>
          </a:xfrm>
          <a:prstGeom prst="rect">
            <a:avLst/>
          </a:prstGeom>
          <a:noFill/>
        </p:spPr>
        <p:txBody>
          <a:bodyPr wrap="square" rtlCol="0">
            <a:spAutoFit/>
          </a:bodyPr>
          <a:lstStyle/>
          <a:p>
            <a:r>
              <a:rPr lang="en-GB" sz="3600" b="1" dirty="0">
                <a:solidFill>
                  <a:schemeClr val="bg1"/>
                </a:solidFill>
                <a:effectLst>
                  <a:outerShdw blurRad="38100" dist="38100" dir="2700000" algn="tl">
                    <a:srgbClr val="000000">
                      <a:alpha val="43137"/>
                    </a:srgbClr>
                  </a:outerShdw>
                </a:effectLst>
                <a:latin typeface="Arial" pitchFamily="34" charset="0"/>
                <a:cs typeface="Arial" pitchFamily="34" charset="0"/>
              </a:rPr>
              <a:t>CHANGE CYBER SECURITY</a:t>
            </a:r>
            <a:endParaRPr lang="en-US" sz="36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3997496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74905" y="284815"/>
            <a:ext cx="8589395" cy="1716107"/>
          </a:xfrm>
        </p:spPr>
        <p:txBody>
          <a:bodyPr>
            <a:noAutofit/>
          </a:bodyPr>
          <a:lstStyle/>
          <a:p>
            <a:pPr>
              <a:lnSpc>
                <a:spcPct val="70000"/>
              </a:lnSpc>
            </a:pPr>
            <a:r>
              <a:rPr lang="en-US" i="0" dirty="0">
                <a:solidFill>
                  <a:schemeClr val="bg1"/>
                </a:solidFill>
              </a:rPr>
              <a:t>How to secure an organization?</a:t>
            </a:r>
            <a:br>
              <a:rPr lang="en-US" i="0" dirty="0">
                <a:solidFill>
                  <a:schemeClr val="bg1"/>
                </a:solidFill>
              </a:rPr>
            </a:br>
            <a:r>
              <a:rPr lang="en-US" i="0" dirty="0">
                <a:solidFill>
                  <a:schemeClr val="tx1"/>
                </a:solidFill>
              </a:rPr>
              <a:t/>
            </a:r>
            <a:br>
              <a:rPr lang="en-US" i="0" dirty="0">
                <a:solidFill>
                  <a:schemeClr val="tx1"/>
                </a:solidFill>
              </a:rPr>
            </a:br>
            <a:endParaRPr lang="en-US" i="0" dirty="0">
              <a:solidFill>
                <a:schemeClr val="tx1"/>
              </a:solidFill>
            </a:endParaRPr>
          </a:p>
        </p:txBody>
      </p:sp>
      <p:sp>
        <p:nvSpPr>
          <p:cNvPr id="6" name="TextBox 5"/>
          <p:cNvSpPr txBox="1"/>
          <p:nvPr/>
        </p:nvSpPr>
        <p:spPr>
          <a:xfrm>
            <a:off x="366218" y="4172318"/>
            <a:ext cx="4258334" cy="646331"/>
          </a:xfrm>
          <a:prstGeom prst="rect">
            <a:avLst/>
          </a:prstGeom>
          <a:noFill/>
        </p:spPr>
        <p:txBody>
          <a:bodyPr wrap="square" rtlCol="0">
            <a:spAutoFit/>
          </a:bodyPr>
          <a:lstStyle/>
          <a:p>
            <a:r>
              <a:rPr lang="en-US" b="1" dirty="0">
                <a:solidFill>
                  <a:schemeClr val="bg1"/>
                </a:solidFill>
                <a:latin typeface="Helvetica"/>
                <a:cs typeface="Helvetica"/>
              </a:rPr>
              <a:t>Fred Streefland</a:t>
            </a:r>
          </a:p>
          <a:p>
            <a:r>
              <a:rPr lang="en-GB" dirty="0">
                <a:solidFill>
                  <a:schemeClr val="bg1"/>
                </a:solidFill>
                <a:latin typeface="Helvetica"/>
                <a:cs typeface="Helvetica"/>
              </a:rPr>
              <a:t>Sr. Product Marketing Manager </a:t>
            </a:r>
            <a:r>
              <a:rPr lang="en-US" dirty="0">
                <a:solidFill>
                  <a:schemeClr val="bg1"/>
                </a:solidFill>
                <a:latin typeface="Helvetica"/>
                <a:cs typeface="Helvetica"/>
              </a:rPr>
              <a:t>EMEA</a:t>
            </a:r>
          </a:p>
        </p:txBody>
      </p:sp>
      <p:sp>
        <p:nvSpPr>
          <p:cNvPr id="4" name="TextBox 3"/>
          <p:cNvSpPr txBox="1"/>
          <p:nvPr/>
        </p:nvSpPr>
        <p:spPr>
          <a:xfrm>
            <a:off x="161365" y="1477702"/>
            <a:ext cx="6728166" cy="523220"/>
          </a:xfrm>
          <a:prstGeom prst="rect">
            <a:avLst/>
          </a:prstGeom>
          <a:noFill/>
        </p:spPr>
        <p:txBody>
          <a:bodyPr wrap="square" rtlCol="0">
            <a:spAutoFit/>
          </a:bodyPr>
          <a:lstStyle/>
          <a:p>
            <a:r>
              <a:rPr lang="en-GB" sz="2800" i="1" dirty="0">
                <a:solidFill>
                  <a:schemeClr val="bg1"/>
                </a:solidFill>
                <a:latin typeface="Arial" pitchFamily="34" charset="0"/>
                <a:cs typeface="Arial" pitchFamily="34" charset="0"/>
              </a:rPr>
              <a:t>“The non-technical/pragmatic approach”</a:t>
            </a:r>
            <a:endParaRPr lang="en-US" sz="2800" i="1" dirty="0">
              <a:solidFill>
                <a:schemeClr val="bg1"/>
              </a:solidFill>
              <a:latin typeface="Arial" pitchFamily="34" charset="0"/>
              <a:cs typeface="Arial" pitchFamily="34" charset="0"/>
            </a:endParaRPr>
          </a:p>
        </p:txBody>
      </p:sp>
      <p:sp>
        <p:nvSpPr>
          <p:cNvPr id="8" name="TextBox 7">
            <a:extLst>
              <a:ext uri="{FF2B5EF4-FFF2-40B4-BE49-F238E27FC236}">
                <a16:creationId xmlns:a16="http://schemas.microsoft.com/office/drawing/2014/main" xmlns="" id="{4A2C1B01-EFDE-44AA-9252-4DA24BB16F33}"/>
              </a:ext>
            </a:extLst>
          </p:cNvPr>
          <p:cNvSpPr txBox="1"/>
          <p:nvPr/>
        </p:nvSpPr>
        <p:spPr>
          <a:xfrm>
            <a:off x="366218" y="202984"/>
            <a:ext cx="5531795" cy="892552"/>
          </a:xfrm>
          <a:prstGeom prst="rect">
            <a:avLst/>
          </a:prstGeom>
          <a:noFill/>
        </p:spPr>
        <p:txBody>
          <a:bodyPr wrap="square" rtlCol="0">
            <a:spAutoFit/>
          </a:bodyPr>
          <a:lstStyle/>
          <a:p>
            <a:r>
              <a:rPr lang="en-GB" sz="2400" b="1" dirty="0">
                <a:solidFill>
                  <a:srgbClr val="0E95C4"/>
                </a:solidFill>
                <a:latin typeface="+mj-lt"/>
                <a:cs typeface="Arial" panose="020B0604020202020204" pitchFamily="34" charset="0"/>
              </a:rPr>
              <a:t>AGENDA</a:t>
            </a:r>
          </a:p>
          <a:p>
            <a:endParaRPr lang="en-GB" sz="2800" b="1" dirty="0">
              <a:latin typeface="Arial Black" panose="020B0A04020102020204" pitchFamily="34" charset="0"/>
              <a:cs typeface="Arial" pitchFamily="34" charset="0"/>
            </a:endParaRPr>
          </a:p>
        </p:txBody>
      </p:sp>
      <p:sp>
        <p:nvSpPr>
          <p:cNvPr id="3" name="Rectangle 2">
            <a:extLst>
              <a:ext uri="{FF2B5EF4-FFF2-40B4-BE49-F238E27FC236}">
                <a16:creationId xmlns:a16="http://schemas.microsoft.com/office/drawing/2014/main" xmlns="" id="{5126749B-E4E6-4665-BE7D-BE0062892D0C}"/>
              </a:ext>
            </a:extLst>
          </p:cNvPr>
          <p:cNvSpPr/>
          <p:nvPr/>
        </p:nvSpPr>
        <p:spPr>
          <a:xfrm>
            <a:off x="366218" y="996139"/>
            <a:ext cx="7505516" cy="3970318"/>
          </a:xfrm>
          <a:prstGeom prst="rect">
            <a:avLst/>
          </a:prstGeom>
        </p:spPr>
        <p:txBody>
          <a:bodyPr wrap="square">
            <a:spAutoFit/>
          </a:bodyPr>
          <a:lstStyle/>
          <a:p>
            <a:pPr marL="285750" indent="-285750">
              <a:buFont typeface="Arial" panose="020B0604020202020204" pitchFamily="34" charset="0"/>
              <a:buChar char="•"/>
            </a:pPr>
            <a:r>
              <a:rPr lang="en-GB" sz="2400" b="1" dirty="0">
                <a:solidFill>
                  <a:schemeClr val="accent1">
                    <a:lumMod val="20000"/>
                    <a:lumOff val="80000"/>
                  </a:schemeClr>
                </a:solidFill>
                <a:latin typeface="Arial" pitchFamily="34" charset="0"/>
                <a:cs typeface="Arial" pitchFamily="34" charset="0"/>
              </a:rPr>
              <a:t>Introduction</a:t>
            </a:r>
          </a:p>
          <a:p>
            <a:pPr marL="742950" lvl="1" indent="-285750">
              <a:buFont typeface="Arial" panose="020B0604020202020204" pitchFamily="34" charset="0"/>
              <a:buChar char="•"/>
            </a:pPr>
            <a:r>
              <a:rPr lang="en-GB" b="1" dirty="0">
                <a:solidFill>
                  <a:schemeClr val="accent1">
                    <a:lumMod val="20000"/>
                    <a:lumOff val="80000"/>
                  </a:schemeClr>
                </a:solidFill>
                <a:latin typeface="Arial" pitchFamily="34" charset="0"/>
                <a:cs typeface="Arial" pitchFamily="34" charset="0"/>
              </a:rPr>
              <a:t>Speaker</a:t>
            </a:r>
          </a:p>
          <a:p>
            <a:pPr marL="742950" lvl="1" indent="-285750">
              <a:buFont typeface="Arial" panose="020B0604020202020204" pitchFamily="34" charset="0"/>
              <a:buChar char="•"/>
            </a:pPr>
            <a:r>
              <a:rPr lang="en-GB" b="1" dirty="0">
                <a:solidFill>
                  <a:schemeClr val="accent1">
                    <a:lumMod val="20000"/>
                    <a:lumOff val="80000"/>
                  </a:schemeClr>
                </a:solidFill>
                <a:latin typeface="Arial" pitchFamily="34" charset="0"/>
                <a:cs typeface="Arial" pitchFamily="34" charset="0"/>
              </a:rPr>
              <a:t>Palo Alto Networks</a:t>
            </a:r>
          </a:p>
          <a:p>
            <a:endParaRPr lang="en-GB" sz="2400" b="1" dirty="0">
              <a:solidFill>
                <a:schemeClr val="accent1">
                  <a:lumMod val="20000"/>
                  <a:lumOff val="80000"/>
                </a:schemeClr>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accent1">
                    <a:lumMod val="20000"/>
                    <a:lumOff val="80000"/>
                  </a:schemeClr>
                </a:solidFill>
                <a:latin typeface="Arial" pitchFamily="34" charset="0"/>
                <a:cs typeface="Arial" pitchFamily="34" charset="0"/>
              </a:rPr>
              <a:t>The challenges of today’s world</a:t>
            </a: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bg2"/>
                </a:solidFill>
                <a:latin typeface="Arial" pitchFamily="34" charset="0"/>
                <a:cs typeface="Arial" pitchFamily="34" charset="0"/>
              </a:rPr>
              <a:t>Machine Learning in Cyber Security</a:t>
            </a:r>
          </a:p>
          <a:p>
            <a:r>
              <a:rPr lang="en-GB" sz="2400" b="1" dirty="0">
                <a:solidFill>
                  <a:schemeClr val="bg2"/>
                </a:solidFill>
                <a:latin typeface="Arial" pitchFamily="34" charset="0"/>
                <a:cs typeface="Arial" pitchFamily="34" charset="0"/>
              </a:rPr>
              <a:t>   (Palo Alto Networks’ approach)</a:t>
            </a:r>
          </a:p>
          <a:p>
            <a:pPr marL="285750" indent="-285750">
              <a:buFont typeface="Arial" panose="020B0604020202020204" pitchFamily="34" charset="0"/>
              <a:buChar char="•"/>
            </a:pPr>
            <a:endParaRPr lang="en-GB" sz="2400" b="1" dirty="0">
              <a:solidFill>
                <a:schemeClr val="bg2"/>
              </a:solidFill>
              <a:latin typeface="Arial" pitchFamily="34" charset="0"/>
              <a:cs typeface="Arial" pitchFamily="34" charset="0"/>
            </a:endParaRP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endParaRPr lang="en-GB" sz="2400" dirty="0">
              <a:solidFill>
                <a:schemeClr val="bg2"/>
              </a:solidFill>
              <a:latin typeface="Arial" pitchFamily="34" charset="0"/>
              <a:cs typeface="Arial" pitchFamily="34" charset="0"/>
            </a:endParaRPr>
          </a:p>
        </p:txBody>
      </p:sp>
    </p:spTree>
    <p:extLst>
      <p:ext uri="{BB962C8B-B14F-4D97-AF65-F5344CB8AC3E}">
        <p14:creationId xmlns:p14="http://schemas.microsoft.com/office/powerpoint/2010/main" val="5090358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xmlns="" id="{D2CF9719-059B-0A4D-A0CB-1E732025F3DE}"/>
              </a:ext>
            </a:extLst>
          </p:cNvPr>
          <p:cNvSpPr>
            <a:spLocks noGrp="1"/>
          </p:cNvSpPr>
          <p:nvPr>
            <p:ph type="title"/>
          </p:nvPr>
        </p:nvSpPr>
        <p:spPr/>
        <p:txBody>
          <a:bodyPr>
            <a:noAutofit/>
          </a:bodyPr>
          <a:lstStyle/>
          <a:p>
            <a:r>
              <a:rPr lang="en-US" sz="2400" cap="all" dirty="0">
                <a:latin typeface="Arial" panose="020B0604020202020204" pitchFamily="34" charset="0"/>
                <a:cs typeface="Arial" panose="020B0604020202020204" pitchFamily="34" charset="0"/>
              </a:rPr>
              <a:t>SECURITY OPERATING platform</a:t>
            </a:r>
            <a:endParaRPr lang="en-US" sz="2400" dirty="0"/>
          </a:p>
        </p:txBody>
      </p:sp>
      <p:sp>
        <p:nvSpPr>
          <p:cNvPr id="48" name="Slide Number Placeholder 1">
            <a:extLst>
              <a:ext uri="{FF2B5EF4-FFF2-40B4-BE49-F238E27FC236}">
                <a16:creationId xmlns:a16="http://schemas.microsoft.com/office/drawing/2014/main" xmlns="" id="{0E97ACD7-105C-0348-9F69-BD9733316868}"/>
              </a:ext>
            </a:extLst>
          </p:cNvPr>
          <p:cNvSpPr>
            <a:spLocks noGrp="1"/>
          </p:cNvSpPr>
          <p:nvPr>
            <p:ph type="sldNum" sz="quarter" idx="10"/>
          </p:nvPr>
        </p:nvSpPr>
        <p:spPr/>
        <p:txBody>
          <a:bodyPr/>
          <a:lstStyle/>
          <a:p>
            <a:fld id="{2993CA60-2B53-4F4B-9B5D-BDFFCE129C5C}" type="slidenum">
              <a:rPr lang="en-US" altLang="en-US" smtClean="0"/>
              <a:pPr/>
              <a:t>18</a:t>
            </a:fld>
            <a:r>
              <a:rPr lang="en-US" altLang="en-US" dirty="0"/>
              <a:t>  |  © 2018 Palo Alto Networks. All Rights Reserved. </a:t>
            </a:r>
          </a:p>
        </p:txBody>
      </p:sp>
      <p:sp>
        <p:nvSpPr>
          <p:cNvPr id="51" name="TextBox 50">
            <a:extLst>
              <a:ext uri="{FF2B5EF4-FFF2-40B4-BE49-F238E27FC236}">
                <a16:creationId xmlns:a16="http://schemas.microsoft.com/office/drawing/2014/main" xmlns="" id="{1C243B22-EFE8-1941-A908-168118BBC8D2}"/>
              </a:ext>
            </a:extLst>
          </p:cNvPr>
          <p:cNvSpPr txBox="1"/>
          <p:nvPr/>
        </p:nvSpPr>
        <p:spPr>
          <a:xfrm>
            <a:off x="545019" y="2751775"/>
            <a:ext cx="8030816" cy="307777"/>
          </a:xfrm>
          <a:prstGeom prst="rect">
            <a:avLst/>
          </a:prstGeom>
          <a:noFill/>
        </p:spPr>
        <p:txBody>
          <a:bodyPr wrap="square" rtlCol="0">
            <a:spAutoFit/>
          </a:bodyPr>
          <a:lstStyle/>
          <a:p>
            <a:pPr algn="ctr"/>
            <a:r>
              <a:rPr lang="en-US" sz="1400" b="1" dirty="0">
                <a:solidFill>
                  <a:schemeClr val="bg1"/>
                </a:solidFill>
                <a:latin typeface="Arial" pitchFamily="34" charset="0"/>
                <a:cs typeface="Arial" pitchFamily="34" charset="0"/>
              </a:rPr>
              <a:t>Distributed users, apps, and data   |   Delivers flexibility and speed; increases risk</a:t>
            </a:r>
          </a:p>
        </p:txBody>
      </p:sp>
      <p:sp>
        <p:nvSpPr>
          <p:cNvPr id="46" name="Rectangle 45">
            <a:extLst>
              <a:ext uri="{FF2B5EF4-FFF2-40B4-BE49-F238E27FC236}">
                <a16:creationId xmlns:a16="http://schemas.microsoft.com/office/drawing/2014/main" xmlns="" id="{569ECB95-201B-4228-AC4F-E10F8E4496DF}"/>
              </a:ext>
            </a:extLst>
          </p:cNvPr>
          <p:cNvSpPr>
            <a:spLocks noChangeAspect="1"/>
          </p:cNvSpPr>
          <p:nvPr/>
        </p:nvSpPr>
        <p:spPr>
          <a:xfrm>
            <a:off x="547729" y="3801627"/>
            <a:ext cx="2642616" cy="845664"/>
          </a:xfrm>
          <a:prstGeom prst="rect">
            <a:avLst/>
          </a:prstGeom>
          <a:solidFill>
            <a:srgbClr val="98C23D"/>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pic>
        <p:nvPicPr>
          <p:cNvPr id="47" name="Picture 46">
            <a:extLst>
              <a:ext uri="{FF2B5EF4-FFF2-40B4-BE49-F238E27FC236}">
                <a16:creationId xmlns:a16="http://schemas.microsoft.com/office/drawing/2014/main" xmlns="" id="{545697E5-0D34-4FC1-99E5-1690D1EF4DA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79437" y="4199807"/>
            <a:ext cx="764863" cy="274801"/>
          </a:xfrm>
          <a:prstGeom prst="rect">
            <a:avLst/>
          </a:prstGeom>
          <a:effectLst/>
        </p:spPr>
      </p:pic>
      <p:pic>
        <p:nvPicPr>
          <p:cNvPr id="49" name="Picture 48">
            <a:extLst>
              <a:ext uri="{FF2B5EF4-FFF2-40B4-BE49-F238E27FC236}">
                <a16:creationId xmlns:a16="http://schemas.microsoft.com/office/drawing/2014/main" xmlns="" id="{FB395C2B-B394-4A76-BD78-CC351EFBD4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878822" y="4144628"/>
            <a:ext cx="383141" cy="384844"/>
          </a:xfrm>
          <a:prstGeom prst="rect">
            <a:avLst/>
          </a:prstGeom>
          <a:effectLst/>
        </p:spPr>
      </p:pic>
      <p:pic>
        <p:nvPicPr>
          <p:cNvPr id="50" name="Picture 49">
            <a:extLst>
              <a:ext uri="{FF2B5EF4-FFF2-40B4-BE49-F238E27FC236}">
                <a16:creationId xmlns:a16="http://schemas.microsoft.com/office/drawing/2014/main" xmlns="" id="{499776F1-6125-41F6-ACCE-B22F9613835D}"/>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448465" y="4144628"/>
            <a:ext cx="384844" cy="384844"/>
          </a:xfrm>
          <a:prstGeom prst="rect">
            <a:avLst/>
          </a:prstGeom>
          <a:effectLst/>
        </p:spPr>
      </p:pic>
      <p:sp>
        <p:nvSpPr>
          <p:cNvPr id="52" name="Rectangle 51">
            <a:extLst>
              <a:ext uri="{FF2B5EF4-FFF2-40B4-BE49-F238E27FC236}">
                <a16:creationId xmlns:a16="http://schemas.microsoft.com/office/drawing/2014/main" xmlns="" id="{143040A3-119C-4F96-B2C6-DA0D6EA59A0E}"/>
              </a:ext>
            </a:extLst>
          </p:cNvPr>
          <p:cNvSpPr>
            <a:spLocks noChangeAspect="1"/>
          </p:cNvSpPr>
          <p:nvPr/>
        </p:nvSpPr>
        <p:spPr>
          <a:xfrm>
            <a:off x="556873" y="3844142"/>
            <a:ext cx="2642616" cy="246221"/>
          </a:xfrm>
          <a:prstGeom prst="rect">
            <a:avLst/>
          </a:prstGeom>
        </p:spPr>
        <p:txBody>
          <a:bodyPr wrap="square">
            <a:spAutoFit/>
          </a:bodyPr>
          <a:lstStyle/>
          <a:p>
            <a:pPr algn="ctr"/>
            <a:r>
              <a:rPr lang="en-US" sz="1000" b="1" dirty="0">
                <a:solidFill>
                  <a:prstClr val="white"/>
                </a:solidFill>
                <a:effectLst>
                  <a:outerShdw blurRad="50800" dist="38100" dir="5400000" algn="t" rotWithShape="0">
                    <a:prstClr val="black">
                      <a:alpha val="40000"/>
                    </a:prstClr>
                  </a:outerShdw>
                </a:effectLst>
                <a:latin typeface="Arial" charset="0"/>
                <a:ea typeface="Arial" charset="0"/>
                <a:cs typeface="Arial" charset="0"/>
              </a:rPr>
              <a:t>NETWORK SECURITY</a:t>
            </a:r>
          </a:p>
        </p:txBody>
      </p:sp>
      <p:sp>
        <p:nvSpPr>
          <p:cNvPr id="53" name="Rectangle 52">
            <a:extLst>
              <a:ext uri="{FF2B5EF4-FFF2-40B4-BE49-F238E27FC236}">
                <a16:creationId xmlns:a16="http://schemas.microsoft.com/office/drawing/2014/main" xmlns="" id="{F96E7ABE-6F94-4F63-8356-64F94A4309D5}"/>
              </a:ext>
            </a:extLst>
          </p:cNvPr>
          <p:cNvSpPr>
            <a:spLocks noChangeAspect="1"/>
          </p:cNvSpPr>
          <p:nvPr/>
        </p:nvSpPr>
        <p:spPr>
          <a:xfrm>
            <a:off x="3279331" y="3801627"/>
            <a:ext cx="2642616" cy="845664"/>
          </a:xfrm>
          <a:prstGeom prst="rect">
            <a:avLst/>
          </a:prstGeom>
          <a:solidFill>
            <a:srgbClr val="98C23D"/>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pic>
        <p:nvPicPr>
          <p:cNvPr id="54" name="Picture 53">
            <a:extLst>
              <a:ext uri="{FF2B5EF4-FFF2-40B4-BE49-F238E27FC236}">
                <a16:creationId xmlns:a16="http://schemas.microsoft.com/office/drawing/2014/main" xmlns="" id="{0C1D87FD-C16B-409C-8899-A8E10866F3B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418627" y="4153772"/>
            <a:ext cx="383141" cy="384844"/>
          </a:xfrm>
          <a:prstGeom prst="rect">
            <a:avLst/>
          </a:prstGeom>
          <a:effectLst/>
        </p:spPr>
      </p:pic>
      <p:sp>
        <p:nvSpPr>
          <p:cNvPr id="55" name="Rectangle 54">
            <a:extLst>
              <a:ext uri="{FF2B5EF4-FFF2-40B4-BE49-F238E27FC236}">
                <a16:creationId xmlns:a16="http://schemas.microsoft.com/office/drawing/2014/main" xmlns="" id="{0CEB1262-D425-4570-AF93-45DF9F62ABCF}"/>
              </a:ext>
            </a:extLst>
          </p:cNvPr>
          <p:cNvSpPr>
            <a:spLocks noChangeAspect="1"/>
          </p:cNvSpPr>
          <p:nvPr/>
        </p:nvSpPr>
        <p:spPr>
          <a:xfrm>
            <a:off x="3288474" y="3844142"/>
            <a:ext cx="2642618" cy="246221"/>
          </a:xfrm>
          <a:prstGeom prst="rect">
            <a:avLst/>
          </a:prstGeom>
        </p:spPr>
        <p:txBody>
          <a:bodyPr wrap="square">
            <a:spAutoFit/>
          </a:bodyPr>
          <a:lstStyle/>
          <a:p>
            <a:pPr algn="ctr"/>
            <a:r>
              <a:rPr lang="en-US" sz="1000" b="1" dirty="0">
                <a:solidFill>
                  <a:schemeClr val="bg1"/>
                </a:solidFill>
                <a:effectLst>
                  <a:outerShdw blurRad="50800" dist="38100" dir="5400000" algn="t" rotWithShape="0">
                    <a:prstClr val="black">
                      <a:alpha val="40000"/>
                    </a:prstClr>
                  </a:outerShdw>
                </a:effectLst>
                <a:latin typeface="Arial" charset="0"/>
                <a:ea typeface="Arial" charset="0"/>
                <a:cs typeface="Arial" charset="0"/>
              </a:rPr>
              <a:t>ADVANCED ENDPOINT PROTECTION</a:t>
            </a:r>
          </a:p>
        </p:txBody>
      </p:sp>
      <p:sp>
        <p:nvSpPr>
          <p:cNvPr id="56" name="Rectangle 55">
            <a:extLst>
              <a:ext uri="{FF2B5EF4-FFF2-40B4-BE49-F238E27FC236}">
                <a16:creationId xmlns:a16="http://schemas.microsoft.com/office/drawing/2014/main" xmlns="" id="{8475522E-4FF0-421C-A76F-1EA34E8879B9}"/>
              </a:ext>
            </a:extLst>
          </p:cNvPr>
          <p:cNvSpPr>
            <a:spLocks noChangeAspect="1"/>
          </p:cNvSpPr>
          <p:nvPr/>
        </p:nvSpPr>
        <p:spPr>
          <a:xfrm>
            <a:off x="6010933" y="3801627"/>
            <a:ext cx="2642616" cy="845664"/>
          </a:xfrm>
          <a:prstGeom prst="rect">
            <a:avLst/>
          </a:prstGeom>
          <a:solidFill>
            <a:srgbClr val="98C23D"/>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pic>
        <p:nvPicPr>
          <p:cNvPr id="57" name="Picture 56">
            <a:extLst>
              <a:ext uri="{FF2B5EF4-FFF2-40B4-BE49-F238E27FC236}">
                <a16:creationId xmlns:a16="http://schemas.microsoft.com/office/drawing/2014/main" xmlns="" id="{8A1A2D70-F08C-4A17-BFA1-F9516CE0F18C}"/>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rcRect/>
          <a:stretch/>
        </p:blipFill>
        <p:spPr>
          <a:xfrm>
            <a:off x="6857955" y="4112892"/>
            <a:ext cx="435738" cy="434868"/>
          </a:xfrm>
          <a:prstGeom prst="rect">
            <a:avLst/>
          </a:prstGeom>
          <a:effectLst/>
        </p:spPr>
      </p:pic>
      <p:pic>
        <p:nvPicPr>
          <p:cNvPr id="58" name="Picture 57">
            <a:extLst>
              <a:ext uri="{FF2B5EF4-FFF2-40B4-BE49-F238E27FC236}">
                <a16:creationId xmlns:a16="http://schemas.microsoft.com/office/drawing/2014/main" xmlns="" id="{E30A297A-F54F-444C-9941-B13A38FB1E82}"/>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403416" y="4143390"/>
            <a:ext cx="384844" cy="384844"/>
          </a:xfrm>
          <a:prstGeom prst="rect">
            <a:avLst/>
          </a:prstGeom>
          <a:effectLst/>
        </p:spPr>
      </p:pic>
      <p:sp>
        <p:nvSpPr>
          <p:cNvPr id="59" name="Rectangle 58">
            <a:extLst>
              <a:ext uri="{FF2B5EF4-FFF2-40B4-BE49-F238E27FC236}">
                <a16:creationId xmlns:a16="http://schemas.microsoft.com/office/drawing/2014/main" xmlns="" id="{3DC2F7A9-23E6-4CCF-8927-83CE0899705B}"/>
              </a:ext>
            </a:extLst>
          </p:cNvPr>
          <p:cNvSpPr>
            <a:spLocks noChangeAspect="1"/>
          </p:cNvSpPr>
          <p:nvPr/>
        </p:nvSpPr>
        <p:spPr>
          <a:xfrm>
            <a:off x="6020076" y="3844142"/>
            <a:ext cx="2642617" cy="246221"/>
          </a:xfrm>
          <a:prstGeom prst="rect">
            <a:avLst/>
          </a:prstGeom>
        </p:spPr>
        <p:txBody>
          <a:bodyPr wrap="square">
            <a:spAutoFit/>
          </a:bodyPr>
          <a:lstStyle/>
          <a:p>
            <a:pPr algn="ctr"/>
            <a:r>
              <a:rPr lang="en-US" sz="1000" b="1" dirty="0">
                <a:solidFill>
                  <a:schemeClr val="bg1"/>
                </a:solidFill>
                <a:effectLst>
                  <a:outerShdw blurRad="50800" dist="38100" dir="5400000" algn="t" rotWithShape="0">
                    <a:prstClr val="black">
                      <a:alpha val="40000"/>
                    </a:prstClr>
                  </a:outerShdw>
                </a:effectLst>
                <a:latin typeface="Arial" charset="0"/>
                <a:ea typeface="Arial" charset="0"/>
                <a:cs typeface="Arial" charset="0"/>
              </a:rPr>
              <a:t>CLOUD SECURITY</a:t>
            </a:r>
          </a:p>
        </p:txBody>
      </p:sp>
      <p:sp>
        <p:nvSpPr>
          <p:cNvPr id="60" name="Rectangle 59">
            <a:extLst>
              <a:ext uri="{FF2B5EF4-FFF2-40B4-BE49-F238E27FC236}">
                <a16:creationId xmlns:a16="http://schemas.microsoft.com/office/drawing/2014/main" xmlns="" id="{06E0269C-2E92-4A2A-B692-86D0DF74A161}"/>
              </a:ext>
            </a:extLst>
          </p:cNvPr>
          <p:cNvSpPr>
            <a:spLocks noChangeAspect="1"/>
          </p:cNvSpPr>
          <p:nvPr/>
        </p:nvSpPr>
        <p:spPr>
          <a:xfrm>
            <a:off x="547729" y="607806"/>
            <a:ext cx="8105820" cy="2899533"/>
          </a:xfrm>
          <a:prstGeom prst="rect">
            <a:avLst/>
          </a:prstGeom>
          <a:solidFill>
            <a:srgbClr val="0E95C4"/>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nvGrpSpPr>
          <p:cNvPr id="61" name="Group 60">
            <a:extLst>
              <a:ext uri="{FF2B5EF4-FFF2-40B4-BE49-F238E27FC236}">
                <a16:creationId xmlns:a16="http://schemas.microsoft.com/office/drawing/2014/main" xmlns="" id="{BAED9ABE-8D56-464D-861D-B9E9DA80627C}"/>
              </a:ext>
            </a:extLst>
          </p:cNvPr>
          <p:cNvGrpSpPr/>
          <p:nvPr/>
        </p:nvGrpSpPr>
        <p:grpSpPr>
          <a:xfrm>
            <a:off x="7296927" y="3554020"/>
            <a:ext cx="70629" cy="191982"/>
            <a:chOff x="7284548" y="3508300"/>
            <a:chExt cx="70629" cy="191982"/>
          </a:xfrm>
        </p:grpSpPr>
        <p:cxnSp>
          <p:nvCxnSpPr>
            <p:cNvPr id="62" name="Straight Connector 61">
              <a:extLst>
                <a:ext uri="{FF2B5EF4-FFF2-40B4-BE49-F238E27FC236}">
                  <a16:creationId xmlns:a16="http://schemas.microsoft.com/office/drawing/2014/main" xmlns="" id="{AFD55C3A-1F5C-4013-A10B-4599522D9F39}"/>
                </a:ext>
              </a:extLst>
            </p:cNvPr>
            <p:cNvCxnSpPr>
              <a:cxnSpLocks noChangeAspect="1"/>
            </p:cNvCxnSpPr>
            <p:nvPr/>
          </p:nvCxnSpPr>
          <p:spPr>
            <a:xfrm flipV="1">
              <a:off x="7319499" y="3561150"/>
              <a:ext cx="0" cy="94483"/>
            </a:xfrm>
            <a:prstGeom prst="line">
              <a:avLst/>
            </a:prstGeom>
            <a:ln cap="rnd">
              <a:solidFill>
                <a:srgbClr val="98C23D"/>
              </a:solidFill>
              <a:prstDash val="sysDot"/>
            </a:ln>
            <a:effectLst/>
          </p:spPr>
          <p:style>
            <a:lnRef idx="2">
              <a:schemeClr val="accent1"/>
            </a:lnRef>
            <a:fillRef idx="0">
              <a:schemeClr val="accent1"/>
            </a:fillRef>
            <a:effectRef idx="1">
              <a:schemeClr val="accent1"/>
            </a:effectRef>
            <a:fontRef idx="minor">
              <a:schemeClr val="tx1"/>
            </a:fontRef>
          </p:style>
        </p:cxnSp>
        <p:sp>
          <p:nvSpPr>
            <p:cNvPr id="63" name="Triangle 3">
              <a:extLst>
                <a:ext uri="{FF2B5EF4-FFF2-40B4-BE49-F238E27FC236}">
                  <a16:creationId xmlns:a16="http://schemas.microsoft.com/office/drawing/2014/main" xmlns="" id="{83139902-301F-4D10-959D-C21614320225}"/>
                </a:ext>
              </a:extLst>
            </p:cNvPr>
            <p:cNvSpPr/>
            <p:nvPr/>
          </p:nvSpPr>
          <p:spPr>
            <a:xfrm>
              <a:off x="7284548" y="3508300"/>
              <a:ext cx="70629" cy="60887"/>
            </a:xfrm>
            <a:prstGeom prst="triangle">
              <a:avLst/>
            </a:prstGeom>
            <a:solidFill>
              <a:srgbClr val="98C23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64" name="Triangle 44">
              <a:extLst>
                <a:ext uri="{FF2B5EF4-FFF2-40B4-BE49-F238E27FC236}">
                  <a16:creationId xmlns:a16="http://schemas.microsoft.com/office/drawing/2014/main" xmlns="" id="{82DB1465-736A-4213-9503-61354FB45AA1}"/>
                </a:ext>
              </a:extLst>
            </p:cNvPr>
            <p:cNvSpPr/>
            <p:nvPr/>
          </p:nvSpPr>
          <p:spPr>
            <a:xfrm rot="10800000">
              <a:off x="7284548" y="3639395"/>
              <a:ext cx="70629" cy="60887"/>
            </a:xfrm>
            <a:prstGeom prst="triangle">
              <a:avLst/>
            </a:prstGeom>
            <a:solidFill>
              <a:srgbClr val="98C23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grpSp>
        <p:nvGrpSpPr>
          <p:cNvPr id="65" name="Group 64">
            <a:extLst>
              <a:ext uri="{FF2B5EF4-FFF2-40B4-BE49-F238E27FC236}">
                <a16:creationId xmlns:a16="http://schemas.microsoft.com/office/drawing/2014/main" xmlns="" id="{8E099EDC-ADAE-491F-9898-A7C09EE4B9C2}"/>
              </a:ext>
            </a:extLst>
          </p:cNvPr>
          <p:cNvGrpSpPr/>
          <p:nvPr/>
        </p:nvGrpSpPr>
        <p:grpSpPr>
          <a:xfrm>
            <a:off x="4574469" y="3554020"/>
            <a:ext cx="70629" cy="191982"/>
            <a:chOff x="7284548" y="3508300"/>
            <a:chExt cx="70629" cy="191982"/>
          </a:xfrm>
        </p:grpSpPr>
        <p:cxnSp>
          <p:nvCxnSpPr>
            <p:cNvPr id="66" name="Straight Connector 65">
              <a:extLst>
                <a:ext uri="{FF2B5EF4-FFF2-40B4-BE49-F238E27FC236}">
                  <a16:creationId xmlns:a16="http://schemas.microsoft.com/office/drawing/2014/main" xmlns="" id="{A106509F-342A-45EA-ACCF-D1694F91EDE0}"/>
                </a:ext>
              </a:extLst>
            </p:cNvPr>
            <p:cNvCxnSpPr>
              <a:cxnSpLocks noChangeAspect="1"/>
            </p:cNvCxnSpPr>
            <p:nvPr/>
          </p:nvCxnSpPr>
          <p:spPr>
            <a:xfrm flipV="1">
              <a:off x="7319499" y="3561150"/>
              <a:ext cx="0" cy="94483"/>
            </a:xfrm>
            <a:prstGeom prst="line">
              <a:avLst/>
            </a:prstGeom>
            <a:ln cap="rnd">
              <a:solidFill>
                <a:srgbClr val="98C23D"/>
              </a:solidFill>
              <a:prstDash val="sysDot"/>
            </a:ln>
            <a:effectLst/>
          </p:spPr>
          <p:style>
            <a:lnRef idx="2">
              <a:schemeClr val="accent1"/>
            </a:lnRef>
            <a:fillRef idx="0">
              <a:schemeClr val="accent1"/>
            </a:fillRef>
            <a:effectRef idx="1">
              <a:schemeClr val="accent1"/>
            </a:effectRef>
            <a:fontRef idx="minor">
              <a:schemeClr val="tx1"/>
            </a:fontRef>
          </p:style>
        </p:cxnSp>
        <p:sp>
          <p:nvSpPr>
            <p:cNvPr id="67" name="Triangle 47">
              <a:extLst>
                <a:ext uri="{FF2B5EF4-FFF2-40B4-BE49-F238E27FC236}">
                  <a16:creationId xmlns:a16="http://schemas.microsoft.com/office/drawing/2014/main" xmlns="" id="{75DC0001-F030-4E6E-9875-C8C41FBE2480}"/>
                </a:ext>
              </a:extLst>
            </p:cNvPr>
            <p:cNvSpPr/>
            <p:nvPr/>
          </p:nvSpPr>
          <p:spPr>
            <a:xfrm>
              <a:off x="7284548" y="3508300"/>
              <a:ext cx="70629" cy="60887"/>
            </a:xfrm>
            <a:prstGeom prst="triangle">
              <a:avLst/>
            </a:prstGeom>
            <a:solidFill>
              <a:srgbClr val="98C23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69" name="Triangle 48">
              <a:extLst>
                <a:ext uri="{FF2B5EF4-FFF2-40B4-BE49-F238E27FC236}">
                  <a16:creationId xmlns:a16="http://schemas.microsoft.com/office/drawing/2014/main" xmlns="" id="{70A4C891-CF66-4217-BC20-9723CAF841AA}"/>
                </a:ext>
              </a:extLst>
            </p:cNvPr>
            <p:cNvSpPr/>
            <p:nvPr/>
          </p:nvSpPr>
          <p:spPr>
            <a:xfrm rot="10800000">
              <a:off x="7284548" y="3639395"/>
              <a:ext cx="70629" cy="60887"/>
            </a:xfrm>
            <a:prstGeom prst="triangle">
              <a:avLst/>
            </a:prstGeom>
            <a:solidFill>
              <a:srgbClr val="98C23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grpSp>
        <p:nvGrpSpPr>
          <p:cNvPr id="70" name="Group 69">
            <a:extLst>
              <a:ext uri="{FF2B5EF4-FFF2-40B4-BE49-F238E27FC236}">
                <a16:creationId xmlns:a16="http://schemas.microsoft.com/office/drawing/2014/main" xmlns="" id="{FF371869-DA7D-4433-9DF9-393E33C2958F}"/>
              </a:ext>
            </a:extLst>
          </p:cNvPr>
          <p:cNvGrpSpPr/>
          <p:nvPr/>
        </p:nvGrpSpPr>
        <p:grpSpPr>
          <a:xfrm>
            <a:off x="1852011" y="3554020"/>
            <a:ext cx="70629" cy="191982"/>
            <a:chOff x="7284548" y="3508300"/>
            <a:chExt cx="70629" cy="191982"/>
          </a:xfrm>
        </p:grpSpPr>
        <p:cxnSp>
          <p:nvCxnSpPr>
            <p:cNvPr id="73" name="Straight Connector 72">
              <a:extLst>
                <a:ext uri="{FF2B5EF4-FFF2-40B4-BE49-F238E27FC236}">
                  <a16:creationId xmlns:a16="http://schemas.microsoft.com/office/drawing/2014/main" xmlns="" id="{B22B59AC-A620-4F5C-8E3E-63C007CF47F3}"/>
                </a:ext>
              </a:extLst>
            </p:cNvPr>
            <p:cNvCxnSpPr>
              <a:cxnSpLocks noChangeAspect="1"/>
            </p:cNvCxnSpPr>
            <p:nvPr/>
          </p:nvCxnSpPr>
          <p:spPr>
            <a:xfrm flipV="1">
              <a:off x="7319499" y="3561150"/>
              <a:ext cx="0" cy="94483"/>
            </a:xfrm>
            <a:prstGeom prst="line">
              <a:avLst/>
            </a:prstGeom>
            <a:ln cap="rnd">
              <a:solidFill>
                <a:srgbClr val="98C23D"/>
              </a:solidFill>
              <a:prstDash val="sysDot"/>
            </a:ln>
            <a:effectLst/>
          </p:spPr>
          <p:style>
            <a:lnRef idx="2">
              <a:schemeClr val="accent1"/>
            </a:lnRef>
            <a:fillRef idx="0">
              <a:schemeClr val="accent1"/>
            </a:fillRef>
            <a:effectRef idx="1">
              <a:schemeClr val="accent1"/>
            </a:effectRef>
            <a:fontRef idx="minor">
              <a:schemeClr val="tx1"/>
            </a:fontRef>
          </p:style>
        </p:cxnSp>
        <p:sp>
          <p:nvSpPr>
            <p:cNvPr id="80" name="Triangle 51">
              <a:extLst>
                <a:ext uri="{FF2B5EF4-FFF2-40B4-BE49-F238E27FC236}">
                  <a16:creationId xmlns:a16="http://schemas.microsoft.com/office/drawing/2014/main" xmlns="" id="{B44A6569-46B9-44C7-B487-4FDA8827C326}"/>
                </a:ext>
              </a:extLst>
            </p:cNvPr>
            <p:cNvSpPr/>
            <p:nvPr/>
          </p:nvSpPr>
          <p:spPr>
            <a:xfrm>
              <a:off x="7284548" y="3508300"/>
              <a:ext cx="70629" cy="60887"/>
            </a:xfrm>
            <a:prstGeom prst="triangle">
              <a:avLst/>
            </a:prstGeom>
            <a:solidFill>
              <a:srgbClr val="98C23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86" name="Triangle 52">
              <a:extLst>
                <a:ext uri="{FF2B5EF4-FFF2-40B4-BE49-F238E27FC236}">
                  <a16:creationId xmlns:a16="http://schemas.microsoft.com/office/drawing/2014/main" xmlns="" id="{1F8FA3EB-3F31-4C91-9A61-E545831D1807}"/>
                </a:ext>
              </a:extLst>
            </p:cNvPr>
            <p:cNvSpPr/>
            <p:nvPr/>
          </p:nvSpPr>
          <p:spPr>
            <a:xfrm rot="10800000">
              <a:off x="7284548" y="3639395"/>
              <a:ext cx="70629" cy="60887"/>
            </a:xfrm>
            <a:prstGeom prst="triangle">
              <a:avLst/>
            </a:prstGeom>
            <a:solidFill>
              <a:srgbClr val="98C23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grpSp>
        <p:nvGrpSpPr>
          <p:cNvPr id="87" name="Group 86">
            <a:extLst>
              <a:ext uri="{FF2B5EF4-FFF2-40B4-BE49-F238E27FC236}">
                <a16:creationId xmlns:a16="http://schemas.microsoft.com/office/drawing/2014/main" xmlns="" id="{F1DE5F3F-2655-45E3-84F6-0766874033CD}"/>
              </a:ext>
            </a:extLst>
          </p:cNvPr>
          <p:cNvGrpSpPr>
            <a:grpSpLocks noChangeAspect="1"/>
          </p:cNvGrpSpPr>
          <p:nvPr/>
        </p:nvGrpSpPr>
        <p:grpSpPr>
          <a:xfrm>
            <a:off x="2010512" y="888402"/>
            <a:ext cx="5005775" cy="669560"/>
            <a:chOff x="2811783" y="1039965"/>
            <a:chExt cx="3542877" cy="473886"/>
          </a:xfrm>
        </p:grpSpPr>
        <p:grpSp>
          <p:nvGrpSpPr>
            <p:cNvPr id="88" name="Group 87">
              <a:extLst>
                <a:ext uri="{FF2B5EF4-FFF2-40B4-BE49-F238E27FC236}">
                  <a16:creationId xmlns:a16="http://schemas.microsoft.com/office/drawing/2014/main" xmlns="" id="{E9B24993-8AE9-4B1C-9A89-16427AF6944F}"/>
                </a:ext>
              </a:extLst>
            </p:cNvPr>
            <p:cNvGrpSpPr/>
            <p:nvPr/>
          </p:nvGrpSpPr>
          <p:grpSpPr>
            <a:xfrm>
              <a:off x="3944191" y="1039965"/>
              <a:ext cx="348311" cy="470623"/>
              <a:chOff x="1880349" y="2228850"/>
              <a:chExt cx="435838" cy="588888"/>
            </a:xfrm>
          </p:grpSpPr>
          <p:pic>
            <p:nvPicPr>
              <p:cNvPr id="105" name="Picture 104">
                <a:extLst>
                  <a:ext uri="{FF2B5EF4-FFF2-40B4-BE49-F238E27FC236}">
                    <a16:creationId xmlns:a16="http://schemas.microsoft.com/office/drawing/2014/main" xmlns="" id="{05A90815-2C64-42F9-88A9-2B7132B41412}"/>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880349" y="2228850"/>
                <a:ext cx="435838" cy="437775"/>
              </a:xfrm>
              <a:prstGeom prst="rect">
                <a:avLst/>
              </a:prstGeom>
            </p:spPr>
          </p:pic>
          <p:sp>
            <p:nvSpPr>
              <p:cNvPr id="106" name="TextBox 105">
                <a:extLst>
                  <a:ext uri="{FF2B5EF4-FFF2-40B4-BE49-F238E27FC236}">
                    <a16:creationId xmlns:a16="http://schemas.microsoft.com/office/drawing/2014/main" xmlns="" id="{02AEFBD7-EA6F-4B84-B214-8E2CE1FD60B0}"/>
                  </a:ext>
                </a:extLst>
              </p:cNvPr>
              <p:cNvSpPr txBox="1"/>
              <p:nvPr/>
            </p:nvSpPr>
            <p:spPr>
              <a:xfrm>
                <a:off x="1889987" y="2654195"/>
                <a:ext cx="414817" cy="163543"/>
              </a:xfrm>
              <a:prstGeom prst="rect">
                <a:avLst/>
              </a:prstGeom>
              <a:noFill/>
            </p:spPr>
            <p:txBody>
              <a:bodyPr wrap="none" rtlCol="0">
                <a:spAutoFit/>
              </a:bodyPr>
              <a:lstStyle/>
              <a:p>
                <a:pPr algn="ctr"/>
                <a:r>
                  <a:rPr lang="en-US" sz="600" dirty="0">
                    <a:solidFill>
                      <a:srgbClr val="FFFFFF"/>
                    </a:solidFill>
                    <a:latin typeface="Arial" pitchFamily="34" charset="0"/>
                    <a:cs typeface="Arial" pitchFamily="34" charset="0"/>
                  </a:rPr>
                  <a:t>WildFire</a:t>
                </a:r>
              </a:p>
            </p:txBody>
          </p:sp>
        </p:grpSp>
        <p:grpSp>
          <p:nvGrpSpPr>
            <p:cNvPr id="90" name="Group 89">
              <a:extLst>
                <a:ext uri="{FF2B5EF4-FFF2-40B4-BE49-F238E27FC236}">
                  <a16:creationId xmlns:a16="http://schemas.microsoft.com/office/drawing/2014/main" xmlns="" id="{BA9B9825-B597-42EE-BEA3-FA53D23439AB}"/>
                </a:ext>
              </a:extLst>
            </p:cNvPr>
            <p:cNvGrpSpPr/>
            <p:nvPr/>
          </p:nvGrpSpPr>
          <p:grpSpPr>
            <a:xfrm>
              <a:off x="2811783" y="1039965"/>
              <a:ext cx="565226" cy="473886"/>
              <a:chOff x="2512340" y="2228850"/>
              <a:chExt cx="707263" cy="592971"/>
            </a:xfrm>
          </p:grpSpPr>
          <p:pic>
            <p:nvPicPr>
              <p:cNvPr id="103" name="Picture 102">
                <a:extLst>
                  <a:ext uri="{FF2B5EF4-FFF2-40B4-BE49-F238E27FC236}">
                    <a16:creationId xmlns:a16="http://schemas.microsoft.com/office/drawing/2014/main" xmlns="" id="{86C4BAB7-B714-4BAE-8F61-E6F7444A6246}"/>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646381" y="2228850"/>
                <a:ext cx="437775" cy="437775"/>
              </a:xfrm>
              <a:prstGeom prst="rect">
                <a:avLst/>
              </a:prstGeom>
            </p:spPr>
          </p:pic>
          <p:sp>
            <p:nvSpPr>
              <p:cNvPr id="104" name="TextBox 103">
                <a:extLst>
                  <a:ext uri="{FF2B5EF4-FFF2-40B4-BE49-F238E27FC236}">
                    <a16:creationId xmlns:a16="http://schemas.microsoft.com/office/drawing/2014/main" xmlns="" id="{10DF5771-F396-4B07-BE71-A61923A0C4AD}"/>
                  </a:ext>
                </a:extLst>
              </p:cNvPr>
              <p:cNvSpPr txBox="1"/>
              <p:nvPr/>
            </p:nvSpPr>
            <p:spPr>
              <a:xfrm>
                <a:off x="2512340" y="2658278"/>
                <a:ext cx="707263" cy="163543"/>
              </a:xfrm>
              <a:prstGeom prst="rect">
                <a:avLst/>
              </a:prstGeom>
              <a:noFill/>
            </p:spPr>
            <p:txBody>
              <a:bodyPr wrap="none" rtlCol="0">
                <a:spAutoFit/>
              </a:bodyPr>
              <a:lstStyle/>
              <a:p>
                <a:pPr algn="ctr"/>
                <a:r>
                  <a:rPr lang="en-US" sz="600" dirty="0">
                    <a:solidFill>
                      <a:srgbClr val="FFFFFF"/>
                    </a:solidFill>
                    <a:latin typeface="Arial" pitchFamily="34" charset="0"/>
                    <a:cs typeface="Arial" pitchFamily="34" charset="0"/>
                  </a:rPr>
                  <a:t>Threat Prevention</a:t>
                </a:r>
              </a:p>
            </p:txBody>
          </p:sp>
        </p:grpSp>
        <p:grpSp>
          <p:nvGrpSpPr>
            <p:cNvPr id="91" name="Group 90">
              <a:extLst>
                <a:ext uri="{FF2B5EF4-FFF2-40B4-BE49-F238E27FC236}">
                  <a16:creationId xmlns:a16="http://schemas.microsoft.com/office/drawing/2014/main" xmlns="" id="{0086E4E6-939A-493E-AC07-45B27B263171}"/>
                </a:ext>
              </a:extLst>
            </p:cNvPr>
            <p:cNvGrpSpPr/>
            <p:nvPr/>
          </p:nvGrpSpPr>
          <p:grpSpPr>
            <a:xfrm>
              <a:off x="3370044" y="1039965"/>
              <a:ext cx="450638" cy="470623"/>
              <a:chOff x="3629787" y="2228850"/>
              <a:chExt cx="563881" cy="588888"/>
            </a:xfrm>
          </p:grpSpPr>
          <p:pic>
            <p:nvPicPr>
              <p:cNvPr id="101" name="Picture 100">
                <a:extLst>
                  <a:ext uri="{FF2B5EF4-FFF2-40B4-BE49-F238E27FC236}">
                    <a16:creationId xmlns:a16="http://schemas.microsoft.com/office/drawing/2014/main" xmlns="" id="{6B4191D5-AD3F-4BA5-B7AF-D7EAD7459C59}"/>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707852" y="2228850"/>
                <a:ext cx="437775" cy="437775"/>
              </a:xfrm>
              <a:prstGeom prst="rect">
                <a:avLst/>
              </a:prstGeom>
            </p:spPr>
          </p:pic>
          <p:sp>
            <p:nvSpPr>
              <p:cNvPr id="102" name="TextBox 101">
                <a:extLst>
                  <a:ext uri="{FF2B5EF4-FFF2-40B4-BE49-F238E27FC236}">
                    <a16:creationId xmlns:a16="http://schemas.microsoft.com/office/drawing/2014/main" xmlns="" id="{FE4FD913-4836-4407-B5FD-3E302EC7C92A}"/>
                  </a:ext>
                </a:extLst>
              </p:cNvPr>
              <p:cNvSpPr txBox="1"/>
              <p:nvPr/>
            </p:nvSpPr>
            <p:spPr>
              <a:xfrm>
                <a:off x="3629787" y="2654195"/>
                <a:ext cx="563881" cy="163543"/>
              </a:xfrm>
              <a:prstGeom prst="rect">
                <a:avLst/>
              </a:prstGeom>
              <a:noFill/>
            </p:spPr>
            <p:txBody>
              <a:bodyPr wrap="none" rtlCol="0">
                <a:spAutoFit/>
              </a:bodyPr>
              <a:lstStyle/>
              <a:p>
                <a:pPr algn="ctr"/>
                <a:r>
                  <a:rPr lang="en-US" sz="600" dirty="0">
                    <a:solidFill>
                      <a:srgbClr val="FFFFFF"/>
                    </a:solidFill>
                    <a:latin typeface="Arial" pitchFamily="34" charset="0"/>
                    <a:cs typeface="Arial" pitchFamily="34" charset="0"/>
                  </a:rPr>
                  <a:t>URL Filtering</a:t>
                </a:r>
              </a:p>
            </p:txBody>
          </p:sp>
        </p:grpSp>
        <p:grpSp>
          <p:nvGrpSpPr>
            <p:cNvPr id="92" name="Group 91">
              <a:extLst>
                <a:ext uri="{FF2B5EF4-FFF2-40B4-BE49-F238E27FC236}">
                  <a16:creationId xmlns:a16="http://schemas.microsoft.com/office/drawing/2014/main" xmlns="" id="{34753EA3-5DA2-4E8B-9B68-E8B10806F298}"/>
                </a:ext>
              </a:extLst>
            </p:cNvPr>
            <p:cNvGrpSpPr/>
            <p:nvPr/>
          </p:nvGrpSpPr>
          <p:grpSpPr>
            <a:xfrm>
              <a:off x="4432617" y="1039967"/>
              <a:ext cx="391643" cy="470621"/>
              <a:chOff x="919089" y="2228850"/>
              <a:chExt cx="490060" cy="588885"/>
            </a:xfrm>
          </p:grpSpPr>
          <p:pic>
            <p:nvPicPr>
              <p:cNvPr id="98" name="Picture 97">
                <a:extLst>
                  <a:ext uri="{FF2B5EF4-FFF2-40B4-BE49-F238E27FC236}">
                    <a16:creationId xmlns:a16="http://schemas.microsoft.com/office/drawing/2014/main" xmlns="" id="{66DB0BE4-C669-4FA8-AFD8-E04B3DEB3F49}"/>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946947" y="2228850"/>
                <a:ext cx="437775" cy="437775"/>
              </a:xfrm>
              <a:prstGeom prst="rect">
                <a:avLst/>
              </a:prstGeom>
            </p:spPr>
          </p:pic>
          <p:sp>
            <p:nvSpPr>
              <p:cNvPr id="100" name="TextBox 99">
                <a:extLst>
                  <a:ext uri="{FF2B5EF4-FFF2-40B4-BE49-F238E27FC236}">
                    <a16:creationId xmlns:a16="http://schemas.microsoft.com/office/drawing/2014/main" xmlns="" id="{9C9B1FF9-2CB7-4D28-9D5C-218BE7B8A810}"/>
                  </a:ext>
                </a:extLst>
              </p:cNvPr>
              <p:cNvSpPr txBox="1"/>
              <p:nvPr/>
            </p:nvSpPr>
            <p:spPr>
              <a:xfrm>
                <a:off x="919089" y="2654193"/>
                <a:ext cx="490060" cy="163542"/>
              </a:xfrm>
              <a:prstGeom prst="rect">
                <a:avLst/>
              </a:prstGeom>
              <a:noFill/>
            </p:spPr>
            <p:txBody>
              <a:bodyPr wrap="none" rtlCol="0">
                <a:spAutoFit/>
              </a:bodyPr>
              <a:lstStyle/>
              <a:p>
                <a:pPr algn="ctr"/>
                <a:r>
                  <a:rPr lang="en-US" sz="600" dirty="0">
                    <a:solidFill>
                      <a:srgbClr val="FFFFFF"/>
                    </a:solidFill>
                    <a:latin typeface="Arial" pitchFamily="34" charset="0"/>
                    <a:cs typeface="Arial" pitchFamily="34" charset="0"/>
                  </a:rPr>
                  <a:t>AutoFocus</a:t>
                </a:r>
              </a:p>
            </p:txBody>
          </p:sp>
        </p:grpSp>
        <p:grpSp>
          <p:nvGrpSpPr>
            <p:cNvPr id="93" name="Group 92">
              <a:extLst>
                <a:ext uri="{FF2B5EF4-FFF2-40B4-BE49-F238E27FC236}">
                  <a16:creationId xmlns:a16="http://schemas.microsoft.com/office/drawing/2014/main" xmlns="" id="{14555206-D572-413E-9356-86338301B578}"/>
                </a:ext>
              </a:extLst>
            </p:cNvPr>
            <p:cNvGrpSpPr/>
            <p:nvPr/>
          </p:nvGrpSpPr>
          <p:grpSpPr>
            <a:xfrm>
              <a:off x="4883854" y="1039966"/>
              <a:ext cx="524383" cy="467496"/>
              <a:chOff x="6430524" y="2228850"/>
              <a:chExt cx="656159" cy="584975"/>
            </a:xfrm>
          </p:grpSpPr>
          <p:pic>
            <p:nvPicPr>
              <p:cNvPr id="96" name="Picture 95">
                <a:extLst>
                  <a:ext uri="{FF2B5EF4-FFF2-40B4-BE49-F238E27FC236}">
                    <a16:creationId xmlns:a16="http://schemas.microsoft.com/office/drawing/2014/main" xmlns="" id="{A07E8375-EEC7-4D55-962E-828496DCE24A}"/>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6532332" y="2228850"/>
                <a:ext cx="437775" cy="437775"/>
              </a:xfrm>
              <a:prstGeom prst="rect">
                <a:avLst/>
              </a:prstGeom>
            </p:spPr>
          </p:pic>
          <p:sp>
            <p:nvSpPr>
              <p:cNvPr id="97" name="TextBox 96">
                <a:extLst>
                  <a:ext uri="{FF2B5EF4-FFF2-40B4-BE49-F238E27FC236}">
                    <a16:creationId xmlns:a16="http://schemas.microsoft.com/office/drawing/2014/main" xmlns="" id="{242BD0E9-4E0F-4324-B67C-AF87FB4EF420}"/>
                  </a:ext>
                </a:extLst>
              </p:cNvPr>
              <p:cNvSpPr txBox="1"/>
              <p:nvPr/>
            </p:nvSpPr>
            <p:spPr>
              <a:xfrm>
                <a:off x="6430524" y="2650283"/>
                <a:ext cx="656159" cy="163542"/>
              </a:xfrm>
              <a:prstGeom prst="rect">
                <a:avLst/>
              </a:prstGeom>
              <a:noFill/>
            </p:spPr>
            <p:txBody>
              <a:bodyPr wrap="none" rtlCol="0">
                <a:spAutoFit/>
              </a:bodyPr>
              <a:lstStyle/>
              <a:p>
                <a:pPr algn="ctr"/>
                <a:r>
                  <a:rPr lang="en-US" sz="600" dirty="0">
                    <a:solidFill>
                      <a:srgbClr val="FFFFFF"/>
                    </a:solidFill>
                    <a:latin typeface="Arial" pitchFamily="34" charset="0"/>
                    <a:cs typeface="Arial" pitchFamily="34" charset="0"/>
                  </a:rPr>
                  <a:t>Logging Service</a:t>
                </a:r>
              </a:p>
            </p:txBody>
          </p:sp>
        </p:grpSp>
        <p:sp>
          <p:nvSpPr>
            <p:cNvPr id="94" name="TextBox 93">
              <a:extLst>
                <a:ext uri="{FF2B5EF4-FFF2-40B4-BE49-F238E27FC236}">
                  <a16:creationId xmlns:a16="http://schemas.microsoft.com/office/drawing/2014/main" xmlns="" id="{529628AF-7F08-4863-ACFE-12A5D346BFDF}"/>
                </a:ext>
              </a:extLst>
            </p:cNvPr>
            <p:cNvSpPr txBox="1"/>
            <p:nvPr/>
          </p:nvSpPr>
          <p:spPr>
            <a:xfrm>
              <a:off x="5474186" y="1376768"/>
              <a:ext cx="356472" cy="130699"/>
            </a:xfrm>
            <a:prstGeom prst="rect">
              <a:avLst/>
            </a:prstGeom>
            <a:noFill/>
          </p:spPr>
          <p:txBody>
            <a:bodyPr wrap="none" rtlCol="0">
              <a:spAutoFit/>
            </a:bodyPr>
            <a:lstStyle/>
            <a:p>
              <a:pPr algn="ctr"/>
              <a:r>
                <a:rPr lang="en-US" sz="600" dirty="0">
                  <a:solidFill>
                    <a:srgbClr val="FFFFFF"/>
                  </a:solidFill>
                  <a:latin typeface="Arial" pitchFamily="34" charset="0"/>
                  <a:cs typeface="Arial" pitchFamily="34" charset="0"/>
                </a:rPr>
                <a:t>Magnifier</a:t>
              </a:r>
            </a:p>
          </p:txBody>
        </p:sp>
        <p:sp>
          <p:nvSpPr>
            <p:cNvPr id="95" name="TextBox 94">
              <a:extLst>
                <a:ext uri="{FF2B5EF4-FFF2-40B4-BE49-F238E27FC236}">
                  <a16:creationId xmlns:a16="http://schemas.microsoft.com/office/drawing/2014/main" xmlns="" id="{42680BA5-2D7D-46C0-A2FB-CC131BC210ED}"/>
                </a:ext>
              </a:extLst>
            </p:cNvPr>
            <p:cNvSpPr txBox="1"/>
            <p:nvPr/>
          </p:nvSpPr>
          <p:spPr>
            <a:xfrm>
              <a:off x="5985708" y="1381030"/>
              <a:ext cx="368952" cy="130699"/>
            </a:xfrm>
            <a:prstGeom prst="rect">
              <a:avLst/>
            </a:prstGeom>
            <a:noFill/>
          </p:spPr>
          <p:txBody>
            <a:bodyPr wrap="none" rtlCol="0">
              <a:spAutoFit/>
            </a:bodyPr>
            <a:lstStyle/>
            <a:p>
              <a:pPr algn="ctr"/>
              <a:r>
                <a:rPr lang="en-US" sz="600" dirty="0" err="1">
                  <a:solidFill>
                    <a:srgbClr val="FFFFFF"/>
                  </a:solidFill>
                  <a:latin typeface="Arial" pitchFamily="34" charset="0"/>
                  <a:cs typeface="Arial" pitchFamily="34" charset="0"/>
                </a:rPr>
                <a:t>MineMeld</a:t>
              </a:r>
              <a:endParaRPr lang="en-US" sz="600" dirty="0">
                <a:solidFill>
                  <a:srgbClr val="FFFFFF"/>
                </a:solidFill>
                <a:latin typeface="Arial" pitchFamily="34" charset="0"/>
                <a:cs typeface="Arial" pitchFamily="34" charset="0"/>
              </a:endParaRPr>
            </a:p>
          </p:txBody>
        </p:sp>
      </p:grpSp>
      <p:sp>
        <p:nvSpPr>
          <p:cNvPr id="107" name="Rectangle 106">
            <a:extLst>
              <a:ext uri="{FF2B5EF4-FFF2-40B4-BE49-F238E27FC236}">
                <a16:creationId xmlns:a16="http://schemas.microsoft.com/office/drawing/2014/main" xmlns="" id="{A818FB7B-CC6B-4D37-B169-B46F58964FD0}"/>
              </a:ext>
            </a:extLst>
          </p:cNvPr>
          <p:cNvSpPr>
            <a:spLocks noChangeAspect="1"/>
          </p:cNvSpPr>
          <p:nvPr/>
        </p:nvSpPr>
        <p:spPr>
          <a:xfrm>
            <a:off x="2489562" y="2058575"/>
            <a:ext cx="5032546" cy="830997"/>
          </a:xfrm>
          <a:prstGeom prst="rect">
            <a:avLst/>
          </a:prstGeom>
          <a:effectLst>
            <a:outerShdw blurRad="50800" dist="76200" dir="2700000" algn="tl" rotWithShape="0">
              <a:prstClr val="black">
                <a:alpha val="20000"/>
              </a:prstClr>
            </a:outerShdw>
          </a:effectLst>
        </p:spPr>
        <p:txBody>
          <a:bodyPr wrap="square">
            <a:spAutoFit/>
          </a:bodyPr>
          <a:lstStyle/>
          <a:p>
            <a:pPr algn="ctr"/>
            <a:r>
              <a:rPr lang="en-US" sz="2400" b="1" dirty="0">
                <a:solidFill>
                  <a:prstClr val="white"/>
                </a:solidFill>
                <a:effectLst>
                  <a:outerShdw blurRad="50800" dist="38100" dir="5400000" algn="t" rotWithShape="0">
                    <a:prstClr val="black">
                      <a:alpha val="40000"/>
                    </a:prstClr>
                  </a:outerShdw>
                </a:effectLst>
                <a:latin typeface="Arial" charset="0"/>
                <a:ea typeface="Arial" charset="0"/>
                <a:cs typeface="Arial" charset="0"/>
              </a:rPr>
              <a:t>CLOUD-DELIVERED SECURITY SERVICES</a:t>
            </a:r>
          </a:p>
        </p:txBody>
      </p:sp>
      <p:pic>
        <p:nvPicPr>
          <p:cNvPr id="108" name="Picture 107">
            <a:extLst>
              <a:ext uri="{FF2B5EF4-FFF2-40B4-BE49-F238E27FC236}">
                <a16:creationId xmlns:a16="http://schemas.microsoft.com/office/drawing/2014/main" xmlns="" id="{67C55276-CB73-49A6-AB4D-CEC1E47A58BD}"/>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36422" y="1699010"/>
            <a:ext cx="1804465" cy="1248879"/>
          </a:xfrm>
          <a:prstGeom prst="rect">
            <a:avLst/>
          </a:prstGeom>
          <a:effectLst>
            <a:outerShdw blurRad="50800" dist="76200" dir="2700000" algn="tl" rotWithShape="0">
              <a:prstClr val="black">
                <a:alpha val="20000"/>
              </a:prstClr>
            </a:outerShdw>
          </a:effectLst>
        </p:spPr>
      </p:pic>
      <p:pic>
        <p:nvPicPr>
          <p:cNvPr id="109" name="Picture 108">
            <a:extLst>
              <a:ext uri="{FF2B5EF4-FFF2-40B4-BE49-F238E27FC236}">
                <a16:creationId xmlns:a16="http://schemas.microsoft.com/office/drawing/2014/main" xmlns="" id="{B9B9A007-9C15-4BFA-9F9D-DB2482237CEB}"/>
              </a:ext>
            </a:extLst>
          </p:cNvPr>
          <p:cNvPicPr>
            <a:picLocks noChangeAspect="1"/>
          </p:cNvPicPr>
          <p:nvPr/>
        </p:nvPicPr>
        <p:blipFill>
          <a:blip r:embed="rId16">
            <a:extLst>
              <a:ext uri="{BEBA8EAE-BF5A-486C-A8C5-ECC9F3942E4B}">
                <a14:imgProps xmlns:a14="http://schemas.microsoft.com/office/drawing/2010/main">
                  <a14:imgLayer r:embed="rId17">
                    <a14:imgEffect>
                      <a14:colorTemperature colorTemp="10078"/>
                    </a14:imgEffect>
                    <a14:imgEffect>
                      <a14:saturation sat="400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5789450" y="896439"/>
            <a:ext cx="442966" cy="506249"/>
          </a:xfrm>
          <a:prstGeom prst="rect">
            <a:avLst/>
          </a:prstGeom>
        </p:spPr>
      </p:pic>
      <p:pic>
        <p:nvPicPr>
          <p:cNvPr id="110" name="Picture 109">
            <a:extLst>
              <a:ext uri="{FF2B5EF4-FFF2-40B4-BE49-F238E27FC236}">
                <a16:creationId xmlns:a16="http://schemas.microsoft.com/office/drawing/2014/main" xmlns="" id="{5B4F1ADC-DDDD-41C3-B8C8-BC784CD2CAFB}"/>
              </a:ext>
            </a:extLst>
          </p:cNvPr>
          <p:cNvPicPr>
            <a:picLocks noChangeAspect="1"/>
          </p:cNvPicPr>
          <p:nvPr/>
        </p:nvPicPr>
        <p:blipFill>
          <a:blip r:embed="rId18">
            <a:duotone>
              <a:schemeClr val="accent5">
                <a:shade val="45000"/>
                <a:satMod val="135000"/>
              </a:schemeClr>
              <a:prstClr val="white"/>
            </a:duotone>
            <a:extLst>
              <a:ext uri="{BEBA8EAE-BF5A-486C-A8C5-ECC9F3942E4B}">
                <a14:imgProps xmlns:a14="http://schemas.microsoft.com/office/drawing/2010/main">
                  <a14:imgLayer r:embed="rId1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494990" y="877554"/>
            <a:ext cx="504326" cy="506025"/>
          </a:xfrm>
          <a:prstGeom prst="rect">
            <a:avLst/>
          </a:prstGeom>
        </p:spPr>
      </p:pic>
      <p:sp>
        <p:nvSpPr>
          <p:cNvPr id="6" name="Rectangle: Rounded Corners 5">
            <a:extLst>
              <a:ext uri="{FF2B5EF4-FFF2-40B4-BE49-F238E27FC236}">
                <a16:creationId xmlns:a16="http://schemas.microsoft.com/office/drawing/2014/main" xmlns="" id="{C9A92BDD-59D0-406B-9D89-FBB7FFF0F1D8}"/>
              </a:ext>
            </a:extLst>
          </p:cNvPr>
          <p:cNvSpPr/>
          <p:nvPr/>
        </p:nvSpPr>
        <p:spPr>
          <a:xfrm>
            <a:off x="3435998" y="719847"/>
            <a:ext cx="847640" cy="838115"/>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11" name="Rectangle: Rounded Corners 110">
            <a:extLst>
              <a:ext uri="{FF2B5EF4-FFF2-40B4-BE49-F238E27FC236}">
                <a16:creationId xmlns:a16="http://schemas.microsoft.com/office/drawing/2014/main" xmlns="" id="{8C0A4AB1-02AB-467B-A082-1D550DA33423}"/>
              </a:ext>
            </a:extLst>
          </p:cNvPr>
          <p:cNvSpPr/>
          <p:nvPr/>
        </p:nvSpPr>
        <p:spPr>
          <a:xfrm>
            <a:off x="5600920" y="694077"/>
            <a:ext cx="847640" cy="838115"/>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13" name="Rectangle: Rounded Corners 112">
            <a:extLst>
              <a:ext uri="{FF2B5EF4-FFF2-40B4-BE49-F238E27FC236}">
                <a16:creationId xmlns:a16="http://schemas.microsoft.com/office/drawing/2014/main" xmlns="" id="{1EE5E8E8-0AFB-4B9A-8441-80950490AA64}"/>
              </a:ext>
            </a:extLst>
          </p:cNvPr>
          <p:cNvSpPr/>
          <p:nvPr/>
        </p:nvSpPr>
        <p:spPr>
          <a:xfrm>
            <a:off x="4164618" y="4055550"/>
            <a:ext cx="847640" cy="838115"/>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Tree>
    <p:extLst>
      <p:ext uri="{BB962C8B-B14F-4D97-AF65-F5344CB8AC3E}">
        <p14:creationId xmlns:p14="http://schemas.microsoft.com/office/powerpoint/2010/main" val="24246887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fade">
                                      <p:cBhvr>
                                        <p:cTn id="7" dur="500"/>
                                        <p:tgtEl>
                                          <p:spTgt spid="51"/>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6"/>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47"/>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49"/>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52"/>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53"/>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5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55"/>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7"/>
                                        </p:tgtEl>
                                        <p:attrNameLst>
                                          <p:attrName>style.visibility</p:attrName>
                                        </p:attrNameLst>
                                      </p:cBhvr>
                                      <p:to>
                                        <p:strVal val="visible"/>
                                      </p:to>
                                    </p:set>
                                  </p:childTnLst>
                                </p:cTn>
                              </p:par>
                              <p:par>
                                <p:cTn id="34" presetID="1" presetClass="entr" presetSubtype="0" fill="hold" nodeType="withEffect">
                                  <p:stCondLst>
                                    <p:cond delay="0"/>
                                  </p:stCondLst>
                                  <p:childTnLst>
                                    <p:set>
                                      <p:cBhvr>
                                        <p:cTn id="35" dur="1" fill="hold">
                                          <p:stCondLst>
                                            <p:cond delay="0"/>
                                          </p:stCondLst>
                                        </p:cTn>
                                        <p:tgtEl>
                                          <p:spTgt spid="58"/>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60"/>
                                        </p:tgtEl>
                                        <p:attrNameLst>
                                          <p:attrName>style.visibility</p:attrName>
                                        </p:attrNameLst>
                                      </p:cBhvr>
                                      <p:to>
                                        <p:strVal val="visible"/>
                                      </p:to>
                                    </p:set>
                                  </p:childTnLst>
                                </p:cTn>
                              </p:par>
                              <p:par>
                                <p:cTn id="42" presetID="1" presetClass="entr" presetSubtype="0" fill="hold" nodeType="withEffect">
                                  <p:stCondLst>
                                    <p:cond delay="0"/>
                                  </p:stCondLst>
                                  <p:childTnLst>
                                    <p:set>
                                      <p:cBhvr>
                                        <p:cTn id="43" dur="1" fill="hold">
                                          <p:stCondLst>
                                            <p:cond delay="0"/>
                                          </p:stCondLst>
                                        </p:cTn>
                                        <p:tgtEl>
                                          <p:spTgt spid="61"/>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70"/>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87"/>
                                        </p:tgtEl>
                                        <p:attrNameLst>
                                          <p:attrName>style.visibility</p:attrName>
                                        </p:attrNameLst>
                                      </p:cBhvr>
                                      <p:to>
                                        <p:strVal val="visible"/>
                                      </p:to>
                                    </p:set>
                                  </p:childTnLst>
                                </p:cTn>
                              </p:par>
                              <p:par>
                                <p:cTn id="50" presetID="1" presetClass="entr" presetSubtype="0" fill="hold" grpId="0" nodeType="withEffect">
                                  <p:stCondLst>
                                    <p:cond delay="0"/>
                                  </p:stCondLst>
                                  <p:childTnLst>
                                    <p:set>
                                      <p:cBhvr>
                                        <p:cTn id="51" dur="1" fill="hold">
                                          <p:stCondLst>
                                            <p:cond delay="0"/>
                                          </p:stCondLst>
                                        </p:cTn>
                                        <p:tgtEl>
                                          <p:spTgt spid="107"/>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108"/>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109"/>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110"/>
                                        </p:tgtEl>
                                        <p:attrNameLst>
                                          <p:attrName>style.visibility</p:attrName>
                                        </p:attrNameLst>
                                      </p:cBhvr>
                                      <p:to>
                                        <p:strVal val="visible"/>
                                      </p:to>
                                    </p:set>
                                  </p:childTnLst>
                                </p:cTn>
                              </p:par>
                            </p:childTnLst>
                          </p:cTn>
                        </p:par>
                      </p:childTnLst>
                    </p:cTn>
                  </p:par>
                  <p:par>
                    <p:cTn id="58" fill="hold">
                      <p:stCondLst>
                        <p:cond delay="indefinite"/>
                      </p:stCondLst>
                      <p:childTnLst>
                        <p:par>
                          <p:cTn id="59" fill="hold">
                            <p:stCondLst>
                              <p:cond delay="0"/>
                            </p:stCondLst>
                            <p:childTnLst>
                              <p:par>
                                <p:cTn id="60" presetID="1" presetClass="entr" presetSubtype="0" fill="hold" grpId="0" nodeType="clickEffect">
                                  <p:stCondLst>
                                    <p:cond delay="0"/>
                                  </p:stCondLst>
                                  <p:childTnLst>
                                    <p:set>
                                      <p:cBhvr>
                                        <p:cTn id="61" dur="1" fill="hold">
                                          <p:stCondLst>
                                            <p:cond delay="0"/>
                                          </p:stCondLst>
                                        </p:cTn>
                                        <p:tgtEl>
                                          <p:spTgt spid="6"/>
                                        </p:tgtEl>
                                        <p:attrNameLst>
                                          <p:attrName>style.visibility</p:attrName>
                                        </p:attrNameLst>
                                      </p:cBhvr>
                                      <p:to>
                                        <p:strVal val="visible"/>
                                      </p:to>
                                    </p:set>
                                  </p:childTnLst>
                                </p:cTn>
                              </p:par>
                            </p:childTnLst>
                          </p:cTn>
                        </p:par>
                      </p:childTnLst>
                    </p:cTn>
                  </p:par>
                  <p:par>
                    <p:cTn id="62" fill="hold">
                      <p:stCondLst>
                        <p:cond delay="indefinite"/>
                      </p:stCondLst>
                      <p:childTnLst>
                        <p:par>
                          <p:cTn id="63" fill="hold">
                            <p:stCondLst>
                              <p:cond delay="0"/>
                            </p:stCondLst>
                            <p:childTnLst>
                              <p:par>
                                <p:cTn id="64" presetID="1" presetClass="entr" presetSubtype="0" fill="hold" grpId="0" nodeType="clickEffect">
                                  <p:stCondLst>
                                    <p:cond delay="0"/>
                                  </p:stCondLst>
                                  <p:childTnLst>
                                    <p:set>
                                      <p:cBhvr>
                                        <p:cTn id="65" dur="1" fill="hold">
                                          <p:stCondLst>
                                            <p:cond delay="0"/>
                                          </p:stCondLst>
                                        </p:cTn>
                                        <p:tgtEl>
                                          <p:spTgt spid="113"/>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grpId="0" nodeType="clickEffect">
                                  <p:stCondLst>
                                    <p:cond delay="0"/>
                                  </p:stCondLst>
                                  <p:childTnLst>
                                    <p:set>
                                      <p:cBhvr>
                                        <p:cTn id="69" dur="1" fill="hold">
                                          <p:stCondLst>
                                            <p:cond delay="0"/>
                                          </p:stCondLst>
                                        </p:cTn>
                                        <p:tgtEl>
                                          <p:spTgt spid="1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46" grpId="0" animBg="1"/>
      <p:bldP spid="52" grpId="0"/>
      <p:bldP spid="53" grpId="0" animBg="1"/>
      <p:bldP spid="55" grpId="0"/>
      <p:bldP spid="56" grpId="0" animBg="1"/>
      <p:bldP spid="59" grpId="0"/>
      <p:bldP spid="60" grpId="0" animBg="1"/>
      <p:bldP spid="107" grpId="0"/>
      <p:bldP spid="6" grpId="0" animBg="1"/>
      <p:bldP spid="111" grpId="0" animBg="1"/>
      <p:bldP spid="1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ounded Rectangle 4">
            <a:extLst>
              <a:ext uri="{FF2B5EF4-FFF2-40B4-BE49-F238E27FC236}">
                <a16:creationId xmlns:a16="http://schemas.microsoft.com/office/drawing/2014/main" xmlns="" id="{D3B8888A-F3B8-4868-BF93-15BFF6F66F3C}"/>
              </a:ext>
            </a:extLst>
          </p:cNvPr>
          <p:cNvSpPr/>
          <p:nvPr/>
        </p:nvSpPr>
        <p:spPr>
          <a:xfrm>
            <a:off x="342901" y="720726"/>
            <a:ext cx="8461702" cy="3016230"/>
          </a:xfrm>
          <a:prstGeom prst="roundRect">
            <a:avLst>
              <a:gd name="adj" fmla="val 5872"/>
            </a:avLst>
          </a:prstGeom>
          <a:gradFill flip="none" rotWithShape="1">
            <a:gsLst>
              <a:gs pos="0">
                <a:schemeClr val="bg1">
                  <a:lumMod val="85000"/>
                </a:schemeClr>
              </a:gs>
              <a:gs pos="100000">
                <a:schemeClr val="bg1"/>
              </a:gs>
            </a:gsLst>
            <a:lin ang="5400000" scaled="1"/>
            <a:tileRect/>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400" b="1" dirty="0">
              <a:solidFill>
                <a:schemeClr val="tx1"/>
              </a:solidFill>
              <a:latin typeface="Arial" pitchFamily="34" charset="0"/>
              <a:cs typeface="Arial" pitchFamily="34" charset="0"/>
            </a:endParaRPr>
          </a:p>
        </p:txBody>
      </p:sp>
      <p:cxnSp>
        <p:nvCxnSpPr>
          <p:cNvPr id="34" name="Straight Arrow Connector 33">
            <a:extLst>
              <a:ext uri="{FF2B5EF4-FFF2-40B4-BE49-F238E27FC236}">
                <a16:creationId xmlns:a16="http://schemas.microsoft.com/office/drawing/2014/main" xmlns="" id="{1E83AED8-1793-483B-A8A3-55826DC87223}"/>
              </a:ext>
            </a:extLst>
          </p:cNvPr>
          <p:cNvCxnSpPr>
            <a:cxnSpLocks/>
          </p:cNvCxnSpPr>
          <p:nvPr/>
        </p:nvCxnSpPr>
        <p:spPr>
          <a:xfrm>
            <a:off x="4495678" y="2258237"/>
            <a:ext cx="0" cy="261725"/>
          </a:xfrm>
          <a:prstGeom prst="straightConnector1">
            <a:avLst/>
          </a:prstGeom>
          <a:ln w="28575" cap="rnd">
            <a:solidFill>
              <a:schemeClr val="accent3"/>
            </a:solidFill>
            <a:prstDash val="sysDot"/>
            <a:tailEnd type="triangle"/>
          </a:ln>
          <a:effectLst/>
        </p:spPr>
        <p:style>
          <a:lnRef idx="2">
            <a:schemeClr val="accent1"/>
          </a:lnRef>
          <a:fillRef idx="0">
            <a:schemeClr val="accent1"/>
          </a:fillRef>
          <a:effectRef idx="1">
            <a:schemeClr val="accent1"/>
          </a:effectRef>
          <a:fontRef idx="minor">
            <a:schemeClr val="tx1"/>
          </a:fontRef>
        </p:style>
      </p:cxnSp>
      <p:grpSp>
        <p:nvGrpSpPr>
          <p:cNvPr id="37" name="Group 36">
            <a:extLst>
              <a:ext uri="{FF2B5EF4-FFF2-40B4-BE49-F238E27FC236}">
                <a16:creationId xmlns:a16="http://schemas.microsoft.com/office/drawing/2014/main" xmlns="" id="{3A8F6BA3-10ED-46E2-B983-348FE231C187}"/>
              </a:ext>
            </a:extLst>
          </p:cNvPr>
          <p:cNvGrpSpPr/>
          <p:nvPr/>
        </p:nvGrpSpPr>
        <p:grpSpPr>
          <a:xfrm>
            <a:off x="2314574" y="2319338"/>
            <a:ext cx="4467306" cy="578781"/>
            <a:chOff x="2314574" y="2319338"/>
            <a:chExt cx="4467306" cy="578781"/>
          </a:xfrm>
          <a:noFill/>
        </p:grpSpPr>
        <p:sp>
          <p:nvSpPr>
            <p:cNvPr id="17" name="Rectangle 16">
              <a:extLst>
                <a:ext uri="{FF2B5EF4-FFF2-40B4-BE49-F238E27FC236}">
                  <a16:creationId xmlns:a16="http://schemas.microsoft.com/office/drawing/2014/main" xmlns="" id="{342F4860-4FAE-46A6-93BE-CA86551AAB3A}"/>
                </a:ext>
              </a:extLst>
            </p:cNvPr>
            <p:cNvSpPr/>
            <p:nvPr/>
          </p:nvSpPr>
          <p:spPr>
            <a:xfrm>
              <a:off x="4172336" y="2319338"/>
              <a:ext cx="149988" cy="630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07" name="Rectangle 106">
              <a:extLst>
                <a:ext uri="{FF2B5EF4-FFF2-40B4-BE49-F238E27FC236}">
                  <a16:creationId xmlns:a16="http://schemas.microsoft.com/office/drawing/2014/main" xmlns="" id="{1BF628B5-8AE0-475E-878C-4E9A746055BA}"/>
                </a:ext>
              </a:extLst>
            </p:cNvPr>
            <p:cNvSpPr/>
            <p:nvPr/>
          </p:nvSpPr>
          <p:spPr>
            <a:xfrm>
              <a:off x="4334007" y="2398415"/>
              <a:ext cx="149988" cy="630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08" name="Rectangle 107">
              <a:extLst>
                <a:ext uri="{FF2B5EF4-FFF2-40B4-BE49-F238E27FC236}">
                  <a16:creationId xmlns:a16="http://schemas.microsoft.com/office/drawing/2014/main" xmlns="" id="{E8995BDE-14F7-4F9D-BB00-621C8587B26C}"/>
                </a:ext>
              </a:extLst>
            </p:cNvPr>
            <p:cNvSpPr/>
            <p:nvPr/>
          </p:nvSpPr>
          <p:spPr>
            <a:xfrm>
              <a:off x="4495678" y="2398415"/>
              <a:ext cx="149988" cy="630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09" name="Rectangle 108">
              <a:extLst>
                <a:ext uri="{FF2B5EF4-FFF2-40B4-BE49-F238E27FC236}">
                  <a16:creationId xmlns:a16="http://schemas.microsoft.com/office/drawing/2014/main" xmlns="" id="{EEB37FBE-352D-4F8D-AB58-D652E9A26851}"/>
                </a:ext>
              </a:extLst>
            </p:cNvPr>
            <p:cNvSpPr/>
            <p:nvPr/>
          </p:nvSpPr>
          <p:spPr>
            <a:xfrm>
              <a:off x="4657348" y="2319338"/>
              <a:ext cx="149988" cy="6305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10" name="Rectangle 109">
              <a:extLst>
                <a:ext uri="{FF2B5EF4-FFF2-40B4-BE49-F238E27FC236}">
                  <a16:creationId xmlns:a16="http://schemas.microsoft.com/office/drawing/2014/main" xmlns="" id="{CB6C7259-B5DD-4E5A-A4A4-4159DE68FA77}"/>
                </a:ext>
              </a:extLst>
            </p:cNvPr>
            <p:cNvSpPr/>
            <p:nvPr/>
          </p:nvSpPr>
          <p:spPr>
            <a:xfrm rot="5400000">
              <a:off x="2284023" y="2617011"/>
              <a:ext cx="149988" cy="8888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11" name="Rectangle 110">
              <a:extLst>
                <a:ext uri="{FF2B5EF4-FFF2-40B4-BE49-F238E27FC236}">
                  <a16:creationId xmlns:a16="http://schemas.microsoft.com/office/drawing/2014/main" xmlns="" id="{5A9B37A5-BFDD-4130-8147-F219B4720DE7}"/>
                </a:ext>
              </a:extLst>
            </p:cNvPr>
            <p:cNvSpPr/>
            <p:nvPr/>
          </p:nvSpPr>
          <p:spPr>
            <a:xfrm rot="5400000">
              <a:off x="2284023" y="2778682"/>
              <a:ext cx="149988" cy="8888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13" name="Rectangle 112">
              <a:extLst>
                <a:ext uri="{FF2B5EF4-FFF2-40B4-BE49-F238E27FC236}">
                  <a16:creationId xmlns:a16="http://schemas.microsoft.com/office/drawing/2014/main" xmlns="" id="{FBB31E86-C865-4B37-8DD3-1376352ED095}"/>
                </a:ext>
              </a:extLst>
            </p:cNvPr>
            <p:cNvSpPr/>
            <p:nvPr/>
          </p:nvSpPr>
          <p:spPr>
            <a:xfrm rot="5400000">
              <a:off x="6669994" y="2624561"/>
              <a:ext cx="149988" cy="7378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14" name="Rectangle 113">
              <a:extLst>
                <a:ext uri="{FF2B5EF4-FFF2-40B4-BE49-F238E27FC236}">
                  <a16:creationId xmlns:a16="http://schemas.microsoft.com/office/drawing/2014/main" xmlns="" id="{D0F8FB7C-22F4-4148-BDD3-E74D69231A56}"/>
                </a:ext>
              </a:extLst>
            </p:cNvPr>
            <p:cNvSpPr/>
            <p:nvPr/>
          </p:nvSpPr>
          <p:spPr>
            <a:xfrm rot="5400000">
              <a:off x="6669994" y="2786232"/>
              <a:ext cx="149988" cy="73785"/>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sp>
        <p:nvSpPr>
          <p:cNvPr id="2" name="Title 1">
            <a:extLst>
              <a:ext uri="{FF2B5EF4-FFF2-40B4-BE49-F238E27FC236}">
                <a16:creationId xmlns:a16="http://schemas.microsoft.com/office/drawing/2014/main" xmlns="" id="{DF214A29-FEB4-4A55-AC34-14D4DEE87E44}"/>
              </a:ext>
            </a:extLst>
          </p:cNvPr>
          <p:cNvSpPr>
            <a:spLocks noGrp="1"/>
          </p:cNvSpPr>
          <p:nvPr>
            <p:ph type="title"/>
          </p:nvPr>
        </p:nvSpPr>
        <p:spPr>
          <a:xfrm>
            <a:off x="375616" y="90255"/>
            <a:ext cx="8823960" cy="779786"/>
          </a:xfrm>
        </p:spPr>
        <p:txBody>
          <a:bodyPr>
            <a:normAutofit/>
          </a:bodyPr>
          <a:lstStyle/>
          <a:p>
            <a:r>
              <a:rPr lang="en-US" sz="2400" dirty="0"/>
              <a:t>WILDFIRE</a:t>
            </a:r>
          </a:p>
        </p:txBody>
      </p:sp>
      <p:sp>
        <p:nvSpPr>
          <p:cNvPr id="53" name="Slide Number Placeholder 3">
            <a:extLst>
              <a:ext uri="{FF2B5EF4-FFF2-40B4-BE49-F238E27FC236}">
                <a16:creationId xmlns:a16="http://schemas.microsoft.com/office/drawing/2014/main" xmlns="" id="{0BA9DAA4-5D9C-46C6-8382-EDE2D05C77DD}"/>
              </a:ext>
            </a:extLst>
          </p:cNvPr>
          <p:cNvSpPr>
            <a:spLocks noGrp="1"/>
          </p:cNvSpPr>
          <p:nvPr>
            <p:ph type="sldNum" sz="quarter" idx="10"/>
          </p:nvPr>
        </p:nvSpPr>
        <p:spPr/>
        <p:txBody>
          <a:bodyPr/>
          <a:lstStyle/>
          <a:p>
            <a:fld id="{2993CA60-2B53-4F4B-9B5D-BDFFCE129C5C}" type="slidenum">
              <a:rPr lang="en-US" altLang="en-US" smtClean="0"/>
              <a:pPr/>
              <a:t>19</a:t>
            </a:fld>
            <a:r>
              <a:rPr lang="en-US" altLang="en-US"/>
              <a:t>  |  © 2018, Palo Alto Networks. All Rights Reserved. </a:t>
            </a:r>
            <a:endParaRPr lang="en-US" altLang="en-US" dirty="0"/>
          </a:p>
        </p:txBody>
      </p:sp>
      <p:cxnSp>
        <p:nvCxnSpPr>
          <p:cNvPr id="117" name="Connector: Elbow 116">
            <a:extLst>
              <a:ext uri="{FF2B5EF4-FFF2-40B4-BE49-F238E27FC236}">
                <a16:creationId xmlns:a16="http://schemas.microsoft.com/office/drawing/2014/main" xmlns="" id="{8890C8A5-F2F1-4CA7-8FFE-DE0B58E33C57}"/>
              </a:ext>
            </a:extLst>
          </p:cNvPr>
          <p:cNvCxnSpPr>
            <a:cxnSpLocks/>
          </p:cNvCxnSpPr>
          <p:nvPr/>
        </p:nvCxnSpPr>
        <p:spPr>
          <a:xfrm>
            <a:off x="5863709" y="1927461"/>
            <a:ext cx="900480" cy="588126"/>
          </a:xfrm>
          <a:prstGeom prst="bentConnector2">
            <a:avLst/>
          </a:prstGeom>
          <a:ln w="28575" cap="rnd">
            <a:solidFill>
              <a:schemeClr val="accent3"/>
            </a:solidFill>
            <a:prstDash val="sysDot"/>
            <a:tailEnd type="triangle"/>
          </a:ln>
          <a:effectLst/>
        </p:spPr>
        <p:style>
          <a:lnRef idx="2">
            <a:schemeClr val="accent1"/>
          </a:lnRef>
          <a:fillRef idx="0">
            <a:schemeClr val="accent1"/>
          </a:fillRef>
          <a:effectRef idx="1">
            <a:schemeClr val="accent1"/>
          </a:effectRef>
          <a:fontRef idx="minor">
            <a:schemeClr val="tx1"/>
          </a:fontRef>
        </p:style>
      </p:cxnSp>
      <p:cxnSp>
        <p:nvCxnSpPr>
          <p:cNvPr id="118" name="Connector: Elbow 117">
            <a:extLst>
              <a:ext uri="{FF2B5EF4-FFF2-40B4-BE49-F238E27FC236}">
                <a16:creationId xmlns:a16="http://schemas.microsoft.com/office/drawing/2014/main" xmlns="" id="{9114DFCA-CB6A-4D6E-B6BC-69DA1EDE9507}"/>
              </a:ext>
            </a:extLst>
          </p:cNvPr>
          <p:cNvCxnSpPr>
            <a:cxnSpLocks/>
          </p:cNvCxnSpPr>
          <p:nvPr/>
        </p:nvCxnSpPr>
        <p:spPr>
          <a:xfrm rot="10800000" flipV="1">
            <a:off x="2444931" y="1913340"/>
            <a:ext cx="947809" cy="606621"/>
          </a:xfrm>
          <a:prstGeom prst="bentConnector2">
            <a:avLst/>
          </a:prstGeom>
          <a:ln w="28575" cap="rnd">
            <a:solidFill>
              <a:schemeClr val="accent3"/>
            </a:solidFill>
            <a:prstDash val="sysDot"/>
            <a:tailEnd type="triangle"/>
          </a:ln>
          <a:effectLst/>
        </p:spPr>
        <p:style>
          <a:lnRef idx="2">
            <a:schemeClr val="accent1"/>
          </a:lnRef>
          <a:fillRef idx="0">
            <a:schemeClr val="accent1"/>
          </a:fillRef>
          <a:effectRef idx="1">
            <a:schemeClr val="accent1"/>
          </a:effectRef>
          <a:fontRef idx="minor">
            <a:schemeClr val="tx1"/>
          </a:fontRef>
        </p:style>
      </p:cxnSp>
      <p:sp>
        <p:nvSpPr>
          <p:cNvPr id="46" name="Freeform: Shape 45">
            <a:extLst>
              <a:ext uri="{FF2B5EF4-FFF2-40B4-BE49-F238E27FC236}">
                <a16:creationId xmlns:a16="http://schemas.microsoft.com/office/drawing/2014/main" xmlns="" id="{2D12B36F-0B6D-468F-9B69-2E484308A6A1}"/>
              </a:ext>
            </a:extLst>
          </p:cNvPr>
          <p:cNvSpPr/>
          <p:nvPr/>
        </p:nvSpPr>
        <p:spPr>
          <a:xfrm>
            <a:off x="3320947" y="897953"/>
            <a:ext cx="2509785" cy="1398133"/>
          </a:xfrm>
          <a:custGeom>
            <a:avLst/>
            <a:gdLst>
              <a:gd name="connsiteX0" fmla="*/ 291581 w 661654"/>
              <a:gd name="connsiteY0" fmla="*/ 0 h 371474"/>
              <a:gd name="connsiteX1" fmla="*/ 462722 w 661654"/>
              <a:gd name="connsiteY1" fmla="*/ 113440 h 371474"/>
              <a:gd name="connsiteX2" fmla="*/ 464456 w 661654"/>
              <a:gd name="connsiteY2" fmla="*/ 122032 h 371474"/>
              <a:gd name="connsiteX3" fmla="*/ 465827 w 661654"/>
              <a:gd name="connsiteY3" fmla="*/ 121755 h 371474"/>
              <a:gd name="connsiteX4" fmla="*/ 553384 w 661654"/>
              <a:gd name="connsiteY4" fmla="*/ 158022 h 371474"/>
              <a:gd name="connsiteX5" fmla="*/ 561475 w 661654"/>
              <a:gd name="connsiteY5" fmla="*/ 170023 h 371474"/>
              <a:gd name="connsiteX6" fmla="*/ 578000 w 661654"/>
              <a:gd name="connsiteY6" fmla="*/ 166687 h 371474"/>
              <a:gd name="connsiteX7" fmla="*/ 661654 w 661654"/>
              <a:gd name="connsiteY7" fmla="*/ 250341 h 371474"/>
              <a:gd name="connsiteX8" fmla="*/ 578000 w 661654"/>
              <a:gd name="connsiteY8" fmla="*/ 333995 h 371474"/>
              <a:gd name="connsiteX9" fmla="*/ 555823 w 661654"/>
              <a:gd name="connsiteY9" fmla="*/ 329518 h 371474"/>
              <a:gd name="connsiteX10" fmla="*/ 553384 w 661654"/>
              <a:gd name="connsiteY10" fmla="*/ 333136 h 371474"/>
              <a:gd name="connsiteX11" fmla="*/ 465827 w 661654"/>
              <a:gd name="connsiteY11" fmla="*/ 369403 h 371474"/>
              <a:gd name="connsiteX12" fmla="*/ 417629 w 661654"/>
              <a:gd name="connsiteY12" fmla="*/ 359672 h 371474"/>
              <a:gd name="connsiteX13" fmla="*/ 388681 w 661654"/>
              <a:gd name="connsiteY13" fmla="*/ 340155 h 371474"/>
              <a:gd name="connsiteX14" fmla="*/ 363878 w 661654"/>
              <a:gd name="connsiteY14" fmla="*/ 356878 h 371474"/>
              <a:gd name="connsiteX15" fmla="*/ 291581 w 661654"/>
              <a:gd name="connsiteY15" fmla="*/ 371474 h 371474"/>
              <a:gd name="connsiteX16" fmla="*/ 219284 w 661654"/>
              <a:gd name="connsiteY16" fmla="*/ 356878 h 371474"/>
              <a:gd name="connsiteX17" fmla="*/ 178069 w 661654"/>
              <a:gd name="connsiteY17" fmla="*/ 329090 h 371474"/>
              <a:gd name="connsiteX18" fmla="*/ 172022 w 661654"/>
              <a:gd name="connsiteY18" fmla="*/ 333167 h 371474"/>
              <a:gd name="connsiteX19" fmla="*/ 123824 w 661654"/>
              <a:gd name="connsiteY19" fmla="*/ 342898 h 371474"/>
              <a:gd name="connsiteX20" fmla="*/ 0 w 661654"/>
              <a:gd name="connsiteY20" fmla="*/ 219074 h 371474"/>
              <a:gd name="connsiteX21" fmla="*/ 123824 w 661654"/>
              <a:gd name="connsiteY21" fmla="*/ 95250 h 371474"/>
              <a:gd name="connsiteX22" fmla="*/ 131640 w 661654"/>
              <a:gd name="connsiteY22" fmla="*/ 96828 h 371474"/>
              <a:gd name="connsiteX23" fmla="*/ 160245 w 661654"/>
              <a:gd name="connsiteY23" fmla="*/ 54401 h 371474"/>
              <a:gd name="connsiteX24" fmla="*/ 291581 w 661654"/>
              <a:gd name="connsiteY24" fmla="*/ 0 h 37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654" h="371474">
                <a:moveTo>
                  <a:pt x="291581" y="0"/>
                </a:moveTo>
                <a:cubicBezTo>
                  <a:pt x="368516" y="0"/>
                  <a:pt x="434526" y="46776"/>
                  <a:pt x="462722" y="113440"/>
                </a:cubicBezTo>
                <a:lnTo>
                  <a:pt x="464456" y="122032"/>
                </a:lnTo>
                <a:lnTo>
                  <a:pt x="465827" y="121755"/>
                </a:lnTo>
                <a:cubicBezTo>
                  <a:pt x="500020" y="121755"/>
                  <a:pt x="530976" y="135614"/>
                  <a:pt x="553384" y="158022"/>
                </a:cubicBezTo>
                <a:lnTo>
                  <a:pt x="561475" y="170023"/>
                </a:lnTo>
                <a:lnTo>
                  <a:pt x="578000" y="166687"/>
                </a:lnTo>
                <a:cubicBezTo>
                  <a:pt x="624201" y="166687"/>
                  <a:pt x="661654" y="204140"/>
                  <a:pt x="661654" y="250341"/>
                </a:cubicBezTo>
                <a:cubicBezTo>
                  <a:pt x="661654" y="296542"/>
                  <a:pt x="624201" y="333995"/>
                  <a:pt x="578000" y="333995"/>
                </a:cubicBezTo>
                <a:lnTo>
                  <a:pt x="555823" y="329518"/>
                </a:lnTo>
                <a:lnTo>
                  <a:pt x="553384" y="333136"/>
                </a:lnTo>
                <a:cubicBezTo>
                  <a:pt x="530976" y="355544"/>
                  <a:pt x="500020" y="369403"/>
                  <a:pt x="465827" y="369403"/>
                </a:cubicBezTo>
                <a:cubicBezTo>
                  <a:pt x="448730" y="369403"/>
                  <a:pt x="432443" y="365938"/>
                  <a:pt x="417629" y="359672"/>
                </a:cubicBezTo>
                <a:lnTo>
                  <a:pt x="388681" y="340155"/>
                </a:lnTo>
                <a:lnTo>
                  <a:pt x="363878" y="356878"/>
                </a:lnTo>
                <a:cubicBezTo>
                  <a:pt x="341657" y="366277"/>
                  <a:pt x="317226" y="371474"/>
                  <a:pt x="291581" y="371474"/>
                </a:cubicBezTo>
                <a:cubicBezTo>
                  <a:pt x="265936" y="371474"/>
                  <a:pt x="241505" y="366277"/>
                  <a:pt x="219284" y="356878"/>
                </a:cubicBezTo>
                <a:lnTo>
                  <a:pt x="178069" y="329090"/>
                </a:lnTo>
                <a:lnTo>
                  <a:pt x="172022" y="333167"/>
                </a:lnTo>
                <a:cubicBezTo>
                  <a:pt x="157208" y="339433"/>
                  <a:pt x="140920" y="342898"/>
                  <a:pt x="123824" y="342898"/>
                </a:cubicBezTo>
                <a:cubicBezTo>
                  <a:pt x="55438" y="342898"/>
                  <a:pt x="0" y="287460"/>
                  <a:pt x="0" y="219074"/>
                </a:cubicBezTo>
                <a:cubicBezTo>
                  <a:pt x="0" y="150688"/>
                  <a:pt x="55438" y="95250"/>
                  <a:pt x="123824" y="95250"/>
                </a:cubicBezTo>
                <a:lnTo>
                  <a:pt x="131640" y="96828"/>
                </a:lnTo>
                <a:lnTo>
                  <a:pt x="160245" y="54401"/>
                </a:lnTo>
                <a:cubicBezTo>
                  <a:pt x="193857" y="20789"/>
                  <a:pt x="240291" y="0"/>
                  <a:pt x="291581" y="0"/>
                </a:cubicBezTo>
                <a:close/>
              </a:path>
            </a:pathLst>
          </a:cu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400" b="1" dirty="0" err="1">
              <a:solidFill>
                <a:schemeClr val="tx1"/>
              </a:solidFill>
              <a:latin typeface="Arial" pitchFamily="34" charset="0"/>
              <a:cs typeface="Arial" pitchFamily="34" charset="0"/>
            </a:endParaRPr>
          </a:p>
        </p:txBody>
      </p:sp>
      <p:grpSp>
        <p:nvGrpSpPr>
          <p:cNvPr id="47" name="Group 46">
            <a:extLst>
              <a:ext uri="{FF2B5EF4-FFF2-40B4-BE49-F238E27FC236}">
                <a16:creationId xmlns:a16="http://schemas.microsoft.com/office/drawing/2014/main" xmlns="" id="{241414E1-D068-4DF8-AB8F-0BE4B99BEA8A}"/>
              </a:ext>
            </a:extLst>
          </p:cNvPr>
          <p:cNvGrpSpPr/>
          <p:nvPr/>
        </p:nvGrpSpPr>
        <p:grpSpPr>
          <a:xfrm>
            <a:off x="4020021" y="1618014"/>
            <a:ext cx="1324222" cy="446296"/>
            <a:chOff x="6663376" y="2381615"/>
            <a:chExt cx="1137863" cy="383490"/>
          </a:xfrm>
        </p:grpSpPr>
        <p:pic>
          <p:nvPicPr>
            <p:cNvPr id="83" name="Picture 82">
              <a:extLst>
                <a:ext uri="{FF2B5EF4-FFF2-40B4-BE49-F238E27FC236}">
                  <a16:creationId xmlns:a16="http://schemas.microsoft.com/office/drawing/2014/main" xmlns="" id="{1C567B1A-386F-44BF-825F-3BC9C89D4F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63376" y="2381615"/>
              <a:ext cx="385132" cy="383490"/>
            </a:xfrm>
            <a:prstGeom prst="rect">
              <a:avLst/>
            </a:prstGeom>
          </p:spPr>
        </p:pic>
        <p:sp>
          <p:nvSpPr>
            <p:cNvPr id="86" name="TextBox 85">
              <a:extLst>
                <a:ext uri="{FF2B5EF4-FFF2-40B4-BE49-F238E27FC236}">
                  <a16:creationId xmlns:a16="http://schemas.microsoft.com/office/drawing/2014/main" xmlns="" id="{342B085D-BDB9-4A34-9E55-EA7850DDC4F4}"/>
                </a:ext>
              </a:extLst>
            </p:cNvPr>
            <p:cNvSpPr txBox="1"/>
            <p:nvPr/>
          </p:nvSpPr>
          <p:spPr>
            <a:xfrm>
              <a:off x="7027762" y="2443598"/>
              <a:ext cx="773477" cy="251241"/>
            </a:xfrm>
            <a:prstGeom prst="rect">
              <a:avLst/>
            </a:prstGeom>
            <a:noFill/>
          </p:spPr>
          <p:txBody>
            <a:bodyPr wrap="square" rtlCol="0">
              <a:spAutoFit/>
            </a:bodyPr>
            <a:lstStyle/>
            <a:p>
              <a:r>
                <a:rPr lang="en-US" sz="1300" b="1" dirty="0" err="1">
                  <a:latin typeface="Arial" pitchFamily="34" charset="0"/>
                  <a:cs typeface="Arial" pitchFamily="34" charset="0"/>
                </a:rPr>
                <a:t>WildFire</a:t>
              </a:r>
              <a:endParaRPr lang="en-US" sz="1300" b="1" dirty="0">
                <a:latin typeface="Arial" pitchFamily="34" charset="0"/>
                <a:cs typeface="Arial" pitchFamily="34" charset="0"/>
              </a:endParaRPr>
            </a:p>
          </p:txBody>
        </p:sp>
      </p:grpSp>
      <p:grpSp>
        <p:nvGrpSpPr>
          <p:cNvPr id="40" name="Group 39">
            <a:extLst>
              <a:ext uri="{FF2B5EF4-FFF2-40B4-BE49-F238E27FC236}">
                <a16:creationId xmlns:a16="http://schemas.microsoft.com/office/drawing/2014/main" xmlns="" id="{059F3E94-720C-46AD-BA83-170379ACD1AB}"/>
              </a:ext>
            </a:extLst>
          </p:cNvPr>
          <p:cNvGrpSpPr/>
          <p:nvPr/>
        </p:nvGrpSpPr>
        <p:grpSpPr>
          <a:xfrm>
            <a:off x="3174784" y="3700112"/>
            <a:ext cx="2793104" cy="827075"/>
            <a:chOff x="3174784" y="3700112"/>
            <a:chExt cx="2793104" cy="827075"/>
          </a:xfrm>
        </p:grpSpPr>
        <p:sp>
          <p:nvSpPr>
            <p:cNvPr id="119" name="Rectangle 118">
              <a:extLst>
                <a:ext uri="{FF2B5EF4-FFF2-40B4-BE49-F238E27FC236}">
                  <a16:creationId xmlns:a16="http://schemas.microsoft.com/office/drawing/2014/main" xmlns="" id="{FF7EA699-1B12-45BD-AB3E-5F5884F086D0}"/>
                </a:ext>
              </a:extLst>
            </p:cNvPr>
            <p:cNvSpPr/>
            <p:nvPr/>
          </p:nvSpPr>
          <p:spPr>
            <a:xfrm>
              <a:off x="3176111" y="3861942"/>
              <a:ext cx="2791777" cy="66524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Arial" pitchFamily="34" charset="0"/>
                <a:cs typeface="Arial" pitchFamily="34" charset="0"/>
              </a:endParaRPr>
            </a:p>
          </p:txBody>
        </p:sp>
        <p:sp>
          <p:nvSpPr>
            <p:cNvPr id="122" name="Oval 121">
              <a:extLst>
                <a:ext uri="{FF2B5EF4-FFF2-40B4-BE49-F238E27FC236}">
                  <a16:creationId xmlns:a16="http://schemas.microsoft.com/office/drawing/2014/main" xmlns="" id="{687B46CB-FFC4-4CA8-B997-80F6C127CBC7}"/>
                </a:ext>
              </a:extLst>
            </p:cNvPr>
            <p:cNvSpPr/>
            <p:nvPr/>
          </p:nvSpPr>
          <p:spPr>
            <a:xfrm>
              <a:off x="4399848" y="3700112"/>
              <a:ext cx="341648" cy="341436"/>
            </a:xfrm>
            <a:prstGeom prst="ellipse">
              <a:avLst/>
            </a:prstGeom>
            <a:solidFill>
              <a:schemeClr val="accent1"/>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atin typeface="Arial" pitchFamily="34" charset="0"/>
                  <a:cs typeface="Arial" pitchFamily="34" charset="0"/>
                </a:rPr>
                <a:t>2</a:t>
              </a:r>
            </a:p>
          </p:txBody>
        </p:sp>
        <p:sp>
          <p:nvSpPr>
            <p:cNvPr id="125" name="Rectangle 124">
              <a:extLst>
                <a:ext uri="{FF2B5EF4-FFF2-40B4-BE49-F238E27FC236}">
                  <a16:creationId xmlns:a16="http://schemas.microsoft.com/office/drawing/2014/main" xmlns="" id="{5E74B5A0-8BF9-4B8D-9C5D-2629D4CBEE12}"/>
                </a:ext>
              </a:extLst>
            </p:cNvPr>
            <p:cNvSpPr/>
            <p:nvPr/>
          </p:nvSpPr>
          <p:spPr>
            <a:xfrm>
              <a:off x="3174784" y="4043859"/>
              <a:ext cx="2791776" cy="4537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100" dirty="0" err="1">
                  <a:solidFill>
                    <a:schemeClr val="bg1"/>
                  </a:solidFill>
                  <a:latin typeface="Arial" pitchFamily="34" charset="0"/>
                  <a:cs typeface="Arial" pitchFamily="34" charset="0"/>
                </a:rPr>
                <a:t>WildFire</a:t>
              </a:r>
              <a:r>
                <a:rPr lang="en-US" sz="1100" dirty="0">
                  <a:solidFill>
                    <a:schemeClr val="bg1"/>
                  </a:solidFill>
                  <a:latin typeface="Arial" pitchFamily="34" charset="0"/>
                  <a:cs typeface="Arial" pitchFamily="34" charset="0"/>
                </a:rPr>
                <a:t> analyzes the unknown, renders </a:t>
              </a:r>
              <a:br>
                <a:rPr lang="en-US" sz="1100" dirty="0">
                  <a:solidFill>
                    <a:schemeClr val="bg1"/>
                  </a:solidFill>
                  <a:latin typeface="Arial" pitchFamily="34" charset="0"/>
                  <a:cs typeface="Arial" pitchFamily="34" charset="0"/>
                </a:rPr>
              </a:br>
              <a:r>
                <a:rPr lang="en-US" sz="1100" dirty="0">
                  <a:solidFill>
                    <a:schemeClr val="bg1"/>
                  </a:solidFill>
                  <a:latin typeface="Arial" pitchFamily="34" charset="0"/>
                  <a:cs typeface="Arial" pitchFamily="34" charset="0"/>
                </a:rPr>
                <a:t>a verdict, and shares threat intelligence</a:t>
              </a:r>
            </a:p>
          </p:txBody>
        </p:sp>
      </p:grpSp>
      <p:grpSp>
        <p:nvGrpSpPr>
          <p:cNvPr id="41" name="Group 40">
            <a:extLst>
              <a:ext uri="{FF2B5EF4-FFF2-40B4-BE49-F238E27FC236}">
                <a16:creationId xmlns:a16="http://schemas.microsoft.com/office/drawing/2014/main" xmlns="" id="{D27AD584-927A-4D6E-8F6B-3A3AC8C3EA8F}"/>
              </a:ext>
            </a:extLst>
          </p:cNvPr>
          <p:cNvGrpSpPr/>
          <p:nvPr/>
        </p:nvGrpSpPr>
        <p:grpSpPr>
          <a:xfrm>
            <a:off x="6005462" y="3700112"/>
            <a:ext cx="2795637" cy="827075"/>
            <a:chOff x="6005462" y="3700112"/>
            <a:chExt cx="2795637" cy="827075"/>
          </a:xfrm>
        </p:grpSpPr>
        <p:sp>
          <p:nvSpPr>
            <p:cNvPr id="120" name="Rectangle 119">
              <a:extLst>
                <a:ext uri="{FF2B5EF4-FFF2-40B4-BE49-F238E27FC236}">
                  <a16:creationId xmlns:a16="http://schemas.microsoft.com/office/drawing/2014/main" xmlns="" id="{E512D109-48FF-43E5-879D-0B58F2E90122}"/>
                </a:ext>
              </a:extLst>
            </p:cNvPr>
            <p:cNvSpPr/>
            <p:nvPr/>
          </p:nvSpPr>
          <p:spPr>
            <a:xfrm>
              <a:off x="6009322" y="3861942"/>
              <a:ext cx="2791777" cy="66524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Arial" pitchFamily="34" charset="0"/>
                <a:cs typeface="Arial" pitchFamily="34" charset="0"/>
              </a:endParaRPr>
            </a:p>
          </p:txBody>
        </p:sp>
        <p:sp>
          <p:nvSpPr>
            <p:cNvPr id="123" name="Oval 122">
              <a:extLst>
                <a:ext uri="{FF2B5EF4-FFF2-40B4-BE49-F238E27FC236}">
                  <a16:creationId xmlns:a16="http://schemas.microsoft.com/office/drawing/2014/main" xmlns="" id="{0353CCCF-F370-43ED-9923-66CE29C895DA}"/>
                </a:ext>
              </a:extLst>
            </p:cNvPr>
            <p:cNvSpPr/>
            <p:nvPr/>
          </p:nvSpPr>
          <p:spPr>
            <a:xfrm>
              <a:off x="7280438" y="3700112"/>
              <a:ext cx="341648" cy="341436"/>
            </a:xfrm>
            <a:prstGeom prst="ellipse">
              <a:avLst/>
            </a:prstGeom>
            <a:solidFill>
              <a:schemeClr val="accent1"/>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atin typeface="Arial" pitchFamily="34" charset="0"/>
                  <a:cs typeface="Arial" pitchFamily="34" charset="0"/>
                </a:rPr>
                <a:t>3</a:t>
              </a:r>
            </a:p>
          </p:txBody>
        </p:sp>
        <p:sp>
          <p:nvSpPr>
            <p:cNvPr id="126" name="Rectangle 125">
              <a:extLst>
                <a:ext uri="{FF2B5EF4-FFF2-40B4-BE49-F238E27FC236}">
                  <a16:creationId xmlns:a16="http://schemas.microsoft.com/office/drawing/2014/main" xmlns="" id="{81DDFB25-F6BC-4038-9E9E-C9BECEE02EFE}"/>
                </a:ext>
              </a:extLst>
            </p:cNvPr>
            <p:cNvSpPr/>
            <p:nvPr/>
          </p:nvSpPr>
          <p:spPr>
            <a:xfrm>
              <a:off x="6005462" y="4043859"/>
              <a:ext cx="2791776" cy="4537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100" dirty="0">
                  <a:solidFill>
                    <a:schemeClr val="bg1"/>
                  </a:solidFill>
                  <a:latin typeface="Arial" pitchFamily="34" charset="0"/>
                  <a:cs typeface="Arial" pitchFamily="34" charset="0"/>
                </a:rPr>
                <a:t>Automatically reprogram NGFW and endpoints to protect against new threat</a:t>
              </a:r>
            </a:p>
          </p:txBody>
        </p:sp>
      </p:grpSp>
      <p:sp>
        <p:nvSpPr>
          <p:cNvPr id="63" name="TextBox 62">
            <a:extLst>
              <a:ext uri="{FF2B5EF4-FFF2-40B4-BE49-F238E27FC236}">
                <a16:creationId xmlns:a16="http://schemas.microsoft.com/office/drawing/2014/main" xmlns="" id="{858714E2-7490-4270-924D-E65A9034D2F8}"/>
              </a:ext>
            </a:extLst>
          </p:cNvPr>
          <p:cNvSpPr txBox="1"/>
          <p:nvPr/>
        </p:nvSpPr>
        <p:spPr>
          <a:xfrm>
            <a:off x="3245843" y="1505990"/>
            <a:ext cx="596644" cy="313932"/>
          </a:xfrm>
          <a:prstGeom prst="rect">
            <a:avLst/>
          </a:prstGeom>
          <a:noFill/>
        </p:spPr>
        <p:txBody>
          <a:bodyPr wrap="square" rtlCol="0">
            <a:spAutoFit/>
          </a:bodyPr>
          <a:lstStyle>
            <a:defPPr>
              <a:defRPr lang="en-US"/>
            </a:defPPr>
            <a:lvl1pPr algn="ctr">
              <a:defRPr sz="900">
                <a:solidFill>
                  <a:schemeClr val="bg1"/>
                </a:solidFill>
                <a:latin typeface="Arial" pitchFamily="34" charset="0"/>
                <a:cs typeface="Arial" pitchFamily="34" charset="0"/>
              </a:defRPr>
            </a:lvl1pPr>
          </a:lstStyle>
          <a:p>
            <a:pPr>
              <a:lnSpc>
                <a:spcPct val="90000"/>
              </a:lnSpc>
            </a:pPr>
            <a:r>
              <a:rPr lang="en-US" sz="800" dirty="0">
                <a:solidFill>
                  <a:schemeClr val="tx1"/>
                </a:solidFill>
              </a:rPr>
              <a:t>Static </a:t>
            </a:r>
            <a:br>
              <a:rPr lang="en-US" sz="800" dirty="0">
                <a:solidFill>
                  <a:schemeClr val="tx1"/>
                </a:solidFill>
              </a:rPr>
            </a:br>
            <a:r>
              <a:rPr lang="en-US" sz="800" dirty="0">
                <a:solidFill>
                  <a:schemeClr val="tx1"/>
                </a:solidFill>
              </a:rPr>
              <a:t>Analysis</a:t>
            </a:r>
          </a:p>
        </p:txBody>
      </p:sp>
      <p:sp>
        <p:nvSpPr>
          <p:cNvPr id="62" name="TextBox 61">
            <a:extLst>
              <a:ext uri="{FF2B5EF4-FFF2-40B4-BE49-F238E27FC236}">
                <a16:creationId xmlns:a16="http://schemas.microsoft.com/office/drawing/2014/main" xmlns="" id="{3B0ADBB5-3FE1-4CDE-9739-2D1E3BE47427}"/>
              </a:ext>
            </a:extLst>
          </p:cNvPr>
          <p:cNvSpPr txBox="1"/>
          <p:nvPr/>
        </p:nvSpPr>
        <p:spPr>
          <a:xfrm>
            <a:off x="5123978" y="1588121"/>
            <a:ext cx="716026" cy="313932"/>
          </a:xfrm>
          <a:prstGeom prst="rect">
            <a:avLst/>
          </a:prstGeom>
          <a:noFill/>
        </p:spPr>
        <p:txBody>
          <a:bodyPr wrap="square" rtlCol="0">
            <a:spAutoFit/>
          </a:bodyPr>
          <a:lstStyle/>
          <a:p>
            <a:pPr algn="ctr">
              <a:lnSpc>
                <a:spcPct val="90000"/>
              </a:lnSpc>
            </a:pPr>
            <a:r>
              <a:rPr lang="en-US" sz="800" dirty="0">
                <a:latin typeface="Arial" pitchFamily="34" charset="0"/>
                <a:cs typeface="Arial" pitchFamily="34" charset="0"/>
              </a:rPr>
              <a:t>Bare Metal </a:t>
            </a:r>
            <a:br>
              <a:rPr lang="en-US" sz="800" dirty="0">
                <a:latin typeface="Arial" pitchFamily="34" charset="0"/>
                <a:cs typeface="Arial" pitchFamily="34" charset="0"/>
              </a:rPr>
            </a:br>
            <a:r>
              <a:rPr lang="en-US" sz="800" dirty="0">
                <a:latin typeface="Arial" pitchFamily="34" charset="0"/>
                <a:cs typeface="Arial" pitchFamily="34" charset="0"/>
              </a:rPr>
              <a:t>Analysis</a:t>
            </a:r>
          </a:p>
        </p:txBody>
      </p:sp>
      <p:sp>
        <p:nvSpPr>
          <p:cNvPr id="64" name="TextBox 63">
            <a:extLst>
              <a:ext uri="{FF2B5EF4-FFF2-40B4-BE49-F238E27FC236}">
                <a16:creationId xmlns:a16="http://schemas.microsoft.com/office/drawing/2014/main" xmlns="" id="{FD3A6A96-1AEF-4222-A5CE-854DD8CB44C7}"/>
              </a:ext>
            </a:extLst>
          </p:cNvPr>
          <p:cNvSpPr txBox="1"/>
          <p:nvPr/>
        </p:nvSpPr>
        <p:spPr>
          <a:xfrm>
            <a:off x="3869903" y="1268388"/>
            <a:ext cx="603050" cy="313932"/>
          </a:xfrm>
          <a:prstGeom prst="rect">
            <a:avLst/>
          </a:prstGeom>
          <a:noFill/>
        </p:spPr>
        <p:txBody>
          <a:bodyPr wrap="none" rtlCol="0">
            <a:spAutoFit/>
          </a:bodyPr>
          <a:lstStyle>
            <a:defPPr>
              <a:defRPr lang="en-US"/>
            </a:defPPr>
            <a:lvl1pPr algn="ctr">
              <a:defRPr sz="900">
                <a:solidFill>
                  <a:schemeClr val="bg1"/>
                </a:solidFill>
                <a:latin typeface="Arial" pitchFamily="34" charset="0"/>
                <a:cs typeface="Arial" pitchFamily="34" charset="0"/>
              </a:defRPr>
            </a:lvl1pPr>
          </a:lstStyle>
          <a:p>
            <a:pPr>
              <a:lnSpc>
                <a:spcPct val="90000"/>
              </a:lnSpc>
            </a:pPr>
            <a:r>
              <a:rPr lang="en-US" sz="800" dirty="0">
                <a:solidFill>
                  <a:schemeClr val="tx1"/>
                </a:solidFill>
              </a:rPr>
              <a:t>Machine </a:t>
            </a:r>
          </a:p>
          <a:p>
            <a:pPr>
              <a:lnSpc>
                <a:spcPct val="90000"/>
              </a:lnSpc>
            </a:pPr>
            <a:r>
              <a:rPr lang="en-US" sz="800" dirty="0">
                <a:solidFill>
                  <a:schemeClr val="tx1"/>
                </a:solidFill>
              </a:rPr>
              <a:t>Learning</a:t>
            </a:r>
          </a:p>
        </p:txBody>
      </p:sp>
      <p:sp>
        <p:nvSpPr>
          <p:cNvPr id="65" name="TextBox 64">
            <a:extLst>
              <a:ext uri="{FF2B5EF4-FFF2-40B4-BE49-F238E27FC236}">
                <a16:creationId xmlns:a16="http://schemas.microsoft.com/office/drawing/2014/main" xmlns="" id="{9D2A1703-F0E4-4D6B-94F6-62EF54CF361B}"/>
              </a:ext>
            </a:extLst>
          </p:cNvPr>
          <p:cNvSpPr txBox="1"/>
          <p:nvPr/>
        </p:nvSpPr>
        <p:spPr>
          <a:xfrm>
            <a:off x="4516520" y="1262429"/>
            <a:ext cx="612668" cy="313932"/>
          </a:xfrm>
          <a:prstGeom prst="rect">
            <a:avLst/>
          </a:prstGeom>
          <a:noFill/>
        </p:spPr>
        <p:txBody>
          <a:bodyPr wrap="none" rtlCol="0">
            <a:spAutoFit/>
          </a:bodyPr>
          <a:lstStyle>
            <a:defPPr>
              <a:defRPr lang="en-US"/>
            </a:defPPr>
            <a:lvl1pPr algn="ctr">
              <a:defRPr sz="900">
                <a:solidFill>
                  <a:schemeClr val="bg1"/>
                </a:solidFill>
                <a:latin typeface="Arial" pitchFamily="34" charset="0"/>
                <a:cs typeface="Arial" pitchFamily="34" charset="0"/>
              </a:defRPr>
            </a:lvl1pPr>
          </a:lstStyle>
          <a:p>
            <a:pPr>
              <a:lnSpc>
                <a:spcPct val="90000"/>
              </a:lnSpc>
            </a:pPr>
            <a:r>
              <a:rPr lang="en-US" sz="800" dirty="0">
                <a:solidFill>
                  <a:schemeClr val="tx1"/>
                </a:solidFill>
              </a:rPr>
              <a:t>Dynamic </a:t>
            </a:r>
            <a:br>
              <a:rPr lang="en-US" sz="800" dirty="0">
                <a:solidFill>
                  <a:schemeClr val="tx1"/>
                </a:solidFill>
              </a:rPr>
            </a:br>
            <a:r>
              <a:rPr lang="en-US" sz="800" dirty="0">
                <a:solidFill>
                  <a:schemeClr val="tx1"/>
                </a:solidFill>
              </a:rPr>
              <a:t>Analysis</a:t>
            </a:r>
          </a:p>
        </p:txBody>
      </p:sp>
      <p:grpSp>
        <p:nvGrpSpPr>
          <p:cNvPr id="56" name="Group 55">
            <a:extLst>
              <a:ext uri="{FF2B5EF4-FFF2-40B4-BE49-F238E27FC236}">
                <a16:creationId xmlns:a16="http://schemas.microsoft.com/office/drawing/2014/main" xmlns="" id="{777B9759-88EF-44C3-8356-2D48E0B182E1}"/>
              </a:ext>
            </a:extLst>
          </p:cNvPr>
          <p:cNvGrpSpPr/>
          <p:nvPr/>
        </p:nvGrpSpPr>
        <p:grpSpPr>
          <a:xfrm>
            <a:off x="4603654" y="784166"/>
            <a:ext cx="491288" cy="487185"/>
            <a:chOff x="6853660" y="2345861"/>
            <a:chExt cx="555085" cy="550449"/>
          </a:xfrm>
        </p:grpSpPr>
        <p:sp>
          <p:nvSpPr>
            <p:cNvPr id="57" name="Oval 56">
              <a:extLst>
                <a:ext uri="{FF2B5EF4-FFF2-40B4-BE49-F238E27FC236}">
                  <a16:creationId xmlns:a16="http://schemas.microsoft.com/office/drawing/2014/main" xmlns="" id="{CE6DDF07-C97E-45FB-9F20-5C99F3EF7A4B}"/>
                </a:ext>
              </a:extLst>
            </p:cNvPr>
            <p:cNvSpPr>
              <a:spLocks noChangeAspect="1"/>
            </p:cNvSpPr>
            <p:nvPr/>
          </p:nvSpPr>
          <p:spPr>
            <a:xfrm>
              <a:off x="6853660" y="2345861"/>
              <a:ext cx="555085" cy="550449"/>
            </a:xfrm>
            <a:prstGeom prst="ellipse">
              <a:avLst/>
            </a:prstGeom>
            <a:solidFill>
              <a:schemeClr val="bg1"/>
            </a:solidFill>
            <a:ln w="19050">
              <a:solidFill>
                <a:schemeClr val="bg2"/>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itchFamily="34" charset="0"/>
                <a:cs typeface="Arial" pitchFamily="34" charset="0"/>
              </a:endParaRPr>
            </a:p>
          </p:txBody>
        </p:sp>
        <p:pic>
          <p:nvPicPr>
            <p:cNvPr id="58" name="Picture 57">
              <a:extLst>
                <a:ext uri="{FF2B5EF4-FFF2-40B4-BE49-F238E27FC236}">
                  <a16:creationId xmlns:a16="http://schemas.microsoft.com/office/drawing/2014/main" xmlns="" id="{0C5A21CE-6E5C-41E5-AC84-64EE268528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81577" y="2439918"/>
              <a:ext cx="339481" cy="362335"/>
            </a:xfrm>
            <a:prstGeom prst="rect">
              <a:avLst/>
            </a:prstGeom>
          </p:spPr>
        </p:pic>
      </p:grpSp>
      <p:grpSp>
        <p:nvGrpSpPr>
          <p:cNvPr id="60" name="Group 59">
            <a:extLst>
              <a:ext uri="{FF2B5EF4-FFF2-40B4-BE49-F238E27FC236}">
                <a16:creationId xmlns:a16="http://schemas.microsoft.com/office/drawing/2014/main" xmlns="" id="{F810A396-0D40-432D-987B-A3C28CC5D66F}"/>
              </a:ext>
            </a:extLst>
          </p:cNvPr>
          <p:cNvGrpSpPr/>
          <p:nvPr/>
        </p:nvGrpSpPr>
        <p:grpSpPr>
          <a:xfrm>
            <a:off x="3922108" y="790125"/>
            <a:ext cx="491288" cy="487185"/>
            <a:chOff x="5953553" y="2348805"/>
            <a:chExt cx="555085" cy="550449"/>
          </a:xfrm>
        </p:grpSpPr>
        <p:sp>
          <p:nvSpPr>
            <p:cNvPr id="61" name="Oval 60">
              <a:extLst>
                <a:ext uri="{FF2B5EF4-FFF2-40B4-BE49-F238E27FC236}">
                  <a16:creationId xmlns:a16="http://schemas.microsoft.com/office/drawing/2014/main" xmlns="" id="{F6365382-45C9-4059-897C-EBEB4A945D38}"/>
                </a:ext>
              </a:extLst>
            </p:cNvPr>
            <p:cNvSpPr>
              <a:spLocks noChangeAspect="1"/>
            </p:cNvSpPr>
            <p:nvPr/>
          </p:nvSpPr>
          <p:spPr>
            <a:xfrm>
              <a:off x="5953553" y="2348805"/>
              <a:ext cx="555085" cy="550449"/>
            </a:xfrm>
            <a:prstGeom prst="ellipse">
              <a:avLst/>
            </a:prstGeom>
            <a:solidFill>
              <a:schemeClr val="bg1"/>
            </a:solidFill>
            <a:ln w="19050">
              <a:solidFill>
                <a:schemeClr val="bg2"/>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itchFamily="34" charset="0"/>
                <a:cs typeface="Arial" pitchFamily="34" charset="0"/>
              </a:endParaRPr>
            </a:p>
          </p:txBody>
        </p:sp>
        <p:pic>
          <p:nvPicPr>
            <p:cNvPr id="66" name="Picture 65">
              <a:extLst>
                <a:ext uri="{FF2B5EF4-FFF2-40B4-BE49-F238E27FC236}">
                  <a16:creationId xmlns:a16="http://schemas.microsoft.com/office/drawing/2014/main" xmlns="" id="{0EE1CCC8-0E33-4B1B-B3AC-3005A69B7F1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24462" y="2431640"/>
              <a:ext cx="415213" cy="410471"/>
            </a:xfrm>
            <a:prstGeom prst="rect">
              <a:avLst/>
            </a:prstGeom>
          </p:spPr>
        </p:pic>
      </p:grpSp>
      <p:grpSp>
        <p:nvGrpSpPr>
          <p:cNvPr id="67" name="Group 66">
            <a:extLst>
              <a:ext uri="{FF2B5EF4-FFF2-40B4-BE49-F238E27FC236}">
                <a16:creationId xmlns:a16="http://schemas.microsoft.com/office/drawing/2014/main" xmlns="" id="{A7A1657E-3674-45A8-8AFD-FBF623489A4F}"/>
              </a:ext>
            </a:extLst>
          </p:cNvPr>
          <p:cNvGrpSpPr/>
          <p:nvPr/>
        </p:nvGrpSpPr>
        <p:grpSpPr>
          <a:xfrm>
            <a:off x="3287970" y="1038090"/>
            <a:ext cx="491288" cy="487185"/>
            <a:chOff x="5053446" y="2359488"/>
            <a:chExt cx="555085" cy="550449"/>
          </a:xfrm>
        </p:grpSpPr>
        <p:sp>
          <p:nvSpPr>
            <p:cNvPr id="68" name="Oval 67">
              <a:extLst>
                <a:ext uri="{FF2B5EF4-FFF2-40B4-BE49-F238E27FC236}">
                  <a16:creationId xmlns:a16="http://schemas.microsoft.com/office/drawing/2014/main" xmlns="" id="{A7B12B47-DC41-4ADA-BC5D-96711B882A55}"/>
                </a:ext>
              </a:extLst>
            </p:cNvPr>
            <p:cNvSpPr>
              <a:spLocks noChangeAspect="1"/>
            </p:cNvSpPr>
            <p:nvPr/>
          </p:nvSpPr>
          <p:spPr>
            <a:xfrm>
              <a:off x="5053446" y="2359488"/>
              <a:ext cx="555085" cy="550449"/>
            </a:xfrm>
            <a:prstGeom prst="ellipse">
              <a:avLst/>
            </a:prstGeom>
            <a:solidFill>
              <a:schemeClr val="bg1"/>
            </a:solidFill>
            <a:ln w="19050">
              <a:solidFill>
                <a:schemeClr val="bg2"/>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itchFamily="34" charset="0"/>
                <a:cs typeface="Arial" pitchFamily="34" charset="0"/>
              </a:endParaRPr>
            </a:p>
          </p:txBody>
        </p:sp>
        <p:pic>
          <p:nvPicPr>
            <p:cNvPr id="69" name="Picture 68">
              <a:extLst>
                <a:ext uri="{FF2B5EF4-FFF2-40B4-BE49-F238E27FC236}">
                  <a16:creationId xmlns:a16="http://schemas.microsoft.com/office/drawing/2014/main" xmlns="" id="{A23D5089-130C-481F-8189-4124B5777FA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90705" y="2509404"/>
              <a:ext cx="475182" cy="318265"/>
            </a:xfrm>
            <a:prstGeom prst="rect">
              <a:avLst/>
            </a:prstGeom>
          </p:spPr>
        </p:pic>
      </p:grpSp>
      <p:grpSp>
        <p:nvGrpSpPr>
          <p:cNvPr id="70" name="Group 69">
            <a:extLst>
              <a:ext uri="{FF2B5EF4-FFF2-40B4-BE49-F238E27FC236}">
                <a16:creationId xmlns:a16="http://schemas.microsoft.com/office/drawing/2014/main" xmlns="" id="{81051286-F1C5-447B-8ECA-D572369CFEEA}"/>
              </a:ext>
            </a:extLst>
          </p:cNvPr>
          <p:cNvGrpSpPr/>
          <p:nvPr/>
        </p:nvGrpSpPr>
        <p:grpSpPr>
          <a:xfrm>
            <a:off x="5279770" y="1115660"/>
            <a:ext cx="491288" cy="487185"/>
            <a:chOff x="7753766" y="2345861"/>
            <a:chExt cx="555085" cy="550449"/>
          </a:xfrm>
        </p:grpSpPr>
        <p:sp>
          <p:nvSpPr>
            <p:cNvPr id="71" name="Oval 70">
              <a:extLst>
                <a:ext uri="{FF2B5EF4-FFF2-40B4-BE49-F238E27FC236}">
                  <a16:creationId xmlns:a16="http://schemas.microsoft.com/office/drawing/2014/main" xmlns="" id="{37CB68CD-54B6-44C4-81DF-895D6A28275B}"/>
                </a:ext>
              </a:extLst>
            </p:cNvPr>
            <p:cNvSpPr>
              <a:spLocks noChangeAspect="1"/>
            </p:cNvSpPr>
            <p:nvPr/>
          </p:nvSpPr>
          <p:spPr>
            <a:xfrm>
              <a:off x="7753766" y="2345861"/>
              <a:ext cx="555085" cy="550449"/>
            </a:xfrm>
            <a:prstGeom prst="ellipse">
              <a:avLst/>
            </a:prstGeom>
            <a:solidFill>
              <a:schemeClr val="bg1"/>
            </a:solidFill>
            <a:ln w="19050">
              <a:solidFill>
                <a:schemeClr val="bg2"/>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srgbClr val="FFFFFF"/>
                </a:solidFill>
                <a:latin typeface="Arial" pitchFamily="34" charset="0"/>
                <a:cs typeface="Arial" pitchFamily="34" charset="0"/>
              </a:endParaRPr>
            </a:p>
          </p:txBody>
        </p:sp>
        <p:pic>
          <p:nvPicPr>
            <p:cNvPr id="72" name="Picture 71">
              <a:extLst>
                <a:ext uri="{FF2B5EF4-FFF2-40B4-BE49-F238E27FC236}">
                  <a16:creationId xmlns:a16="http://schemas.microsoft.com/office/drawing/2014/main" xmlns="" id="{1BF7AEBC-DBD2-4B1C-9324-AF8F7C5E3D8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882278" y="2491669"/>
              <a:ext cx="351194" cy="310584"/>
            </a:xfrm>
            <a:prstGeom prst="rect">
              <a:avLst/>
            </a:prstGeom>
          </p:spPr>
        </p:pic>
      </p:grpSp>
      <p:grpSp>
        <p:nvGrpSpPr>
          <p:cNvPr id="14" name="Group 13">
            <a:extLst>
              <a:ext uri="{FF2B5EF4-FFF2-40B4-BE49-F238E27FC236}">
                <a16:creationId xmlns:a16="http://schemas.microsoft.com/office/drawing/2014/main" xmlns="" id="{4D16D900-FEE5-0343-A613-4FE8DE7726C1}"/>
              </a:ext>
            </a:extLst>
          </p:cNvPr>
          <p:cNvGrpSpPr/>
          <p:nvPr/>
        </p:nvGrpSpPr>
        <p:grpSpPr>
          <a:xfrm>
            <a:off x="1919931" y="2557811"/>
            <a:ext cx="5360507" cy="1032496"/>
            <a:chOff x="1919931" y="2557811"/>
            <a:chExt cx="5360507" cy="1032496"/>
          </a:xfrm>
        </p:grpSpPr>
        <p:grpSp>
          <p:nvGrpSpPr>
            <p:cNvPr id="156" name="Group 155">
              <a:extLst>
                <a:ext uri="{FF2B5EF4-FFF2-40B4-BE49-F238E27FC236}">
                  <a16:creationId xmlns:a16="http://schemas.microsoft.com/office/drawing/2014/main" xmlns="" id="{C083BD31-C151-9241-A016-B0CB82A9EBD9}"/>
                </a:ext>
              </a:extLst>
            </p:cNvPr>
            <p:cNvGrpSpPr/>
            <p:nvPr/>
          </p:nvGrpSpPr>
          <p:grpSpPr>
            <a:xfrm>
              <a:off x="4054423" y="2557811"/>
              <a:ext cx="1032497" cy="1032496"/>
              <a:chOff x="4054423" y="2489397"/>
              <a:chExt cx="1032497" cy="1032496"/>
            </a:xfrm>
          </p:grpSpPr>
          <p:sp>
            <p:nvSpPr>
              <p:cNvPr id="157" name="Oval 156">
                <a:extLst>
                  <a:ext uri="{FF2B5EF4-FFF2-40B4-BE49-F238E27FC236}">
                    <a16:creationId xmlns:a16="http://schemas.microsoft.com/office/drawing/2014/main" xmlns="" id="{74DE087E-BA6E-8E41-AF26-28C14FF0858E}"/>
                  </a:ext>
                </a:extLst>
              </p:cNvPr>
              <p:cNvSpPr>
                <a:spLocks noChangeAspect="1"/>
              </p:cNvSpPr>
              <p:nvPr/>
            </p:nvSpPr>
            <p:spPr>
              <a:xfrm>
                <a:off x="4054423" y="2489397"/>
                <a:ext cx="1032497" cy="1032496"/>
              </a:xfrm>
              <a:prstGeom prst="ellipse">
                <a:avLst/>
              </a:prstGeom>
              <a:solidFill>
                <a:schemeClr val="accent2"/>
              </a:solidFill>
              <a:ln w="25400">
                <a:solidFill>
                  <a:schemeClr val="bg1"/>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548640" rIns="91440" bIns="45720" numCol="1" spcCol="0" rtlCol="0" fromWordArt="0" anchor="ctr" anchorCtr="0" forceAA="0" compatLnSpc="1">
                <a:prstTxWarp prst="textNoShape">
                  <a:avLst/>
                </a:prstTxWarp>
                <a:noAutofit/>
              </a:bodyPr>
              <a:lstStyle/>
              <a:p>
                <a:pPr algn="ctr"/>
                <a:endParaRPr lang="en-US" sz="4400" b="1" dirty="0">
                  <a:solidFill>
                    <a:srgbClr val="FFFFFF"/>
                  </a:solidFill>
                  <a:latin typeface="Arial" pitchFamily="34" charset="0"/>
                  <a:cs typeface="Arial" pitchFamily="34" charset="0"/>
                </a:endParaRPr>
              </a:p>
            </p:txBody>
          </p:sp>
          <p:pic>
            <p:nvPicPr>
              <p:cNvPr id="158" name="Picture 157">
                <a:extLst>
                  <a:ext uri="{FF2B5EF4-FFF2-40B4-BE49-F238E27FC236}">
                    <a16:creationId xmlns:a16="http://schemas.microsoft.com/office/drawing/2014/main" xmlns="" id="{1661E190-42E4-804A-8EE7-69951DF6A423}"/>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159882" y="2743887"/>
                <a:ext cx="394669" cy="394669"/>
              </a:xfrm>
              <a:prstGeom prst="rect">
                <a:avLst/>
              </a:prstGeom>
            </p:spPr>
          </p:pic>
        </p:grpSp>
        <p:grpSp>
          <p:nvGrpSpPr>
            <p:cNvPr id="159" name="Group 158">
              <a:extLst>
                <a:ext uri="{FF2B5EF4-FFF2-40B4-BE49-F238E27FC236}">
                  <a16:creationId xmlns:a16="http://schemas.microsoft.com/office/drawing/2014/main" xmlns="" id="{D9E43EBC-C448-6D43-ABF1-8D47972A6573}"/>
                </a:ext>
              </a:extLst>
            </p:cNvPr>
            <p:cNvGrpSpPr/>
            <p:nvPr/>
          </p:nvGrpSpPr>
          <p:grpSpPr>
            <a:xfrm>
              <a:off x="1919931" y="2557811"/>
              <a:ext cx="1032497" cy="1032496"/>
              <a:chOff x="864381" y="1981450"/>
              <a:chExt cx="1497738" cy="1497736"/>
            </a:xfrm>
          </p:grpSpPr>
          <p:sp>
            <p:nvSpPr>
              <p:cNvPr id="160" name="Oval 159">
                <a:extLst>
                  <a:ext uri="{FF2B5EF4-FFF2-40B4-BE49-F238E27FC236}">
                    <a16:creationId xmlns:a16="http://schemas.microsoft.com/office/drawing/2014/main" xmlns="" id="{8F136B3D-9536-C642-A3E4-7E0A229C57C3}"/>
                  </a:ext>
                </a:extLst>
              </p:cNvPr>
              <p:cNvSpPr>
                <a:spLocks noChangeAspect="1"/>
              </p:cNvSpPr>
              <p:nvPr/>
            </p:nvSpPr>
            <p:spPr>
              <a:xfrm>
                <a:off x="864381" y="1981450"/>
                <a:ext cx="1497738" cy="1497736"/>
              </a:xfrm>
              <a:prstGeom prst="ellipse">
                <a:avLst/>
              </a:prstGeom>
              <a:solidFill>
                <a:schemeClr val="accent1"/>
              </a:solidFill>
              <a:ln w="25400">
                <a:solidFill>
                  <a:schemeClr val="bg1"/>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548640" rIns="91440" bIns="45720" numCol="1" spcCol="0" rtlCol="0" fromWordArt="0" anchor="ctr" anchorCtr="0" forceAA="0" compatLnSpc="1">
                <a:prstTxWarp prst="textNoShape">
                  <a:avLst/>
                </a:prstTxWarp>
                <a:noAutofit/>
              </a:bodyPr>
              <a:lstStyle/>
              <a:p>
                <a:pPr algn="ctr"/>
                <a:endParaRPr lang="en-US" sz="4400" b="1" dirty="0">
                  <a:solidFill>
                    <a:srgbClr val="FFFFFF"/>
                  </a:solidFill>
                  <a:latin typeface="Arial" pitchFamily="34" charset="0"/>
                  <a:cs typeface="Arial" pitchFamily="34" charset="0"/>
                </a:endParaRPr>
              </a:p>
            </p:txBody>
          </p:sp>
          <p:sp>
            <p:nvSpPr>
              <p:cNvPr id="161" name="Rectangle 160">
                <a:extLst>
                  <a:ext uri="{FF2B5EF4-FFF2-40B4-BE49-F238E27FC236}">
                    <a16:creationId xmlns:a16="http://schemas.microsoft.com/office/drawing/2014/main" xmlns="" id="{08388927-B6DE-544A-A64C-D0BDE4E2CD8C}"/>
                  </a:ext>
                </a:extLst>
              </p:cNvPr>
              <p:cNvSpPr/>
              <p:nvPr/>
            </p:nvSpPr>
            <p:spPr>
              <a:xfrm>
                <a:off x="1077829" y="3031443"/>
                <a:ext cx="1125918" cy="375026"/>
              </a:xfrm>
              <a:prstGeom prst="rect">
                <a:avLst/>
              </a:prstGeom>
            </p:spPr>
            <p:txBody>
              <a:bodyPr wrap="none">
                <a:spAutoFit/>
              </a:bodyPr>
              <a:lstStyle/>
              <a:p>
                <a:pPr algn="ctr">
                  <a:lnSpc>
                    <a:spcPct val="90000"/>
                  </a:lnSpc>
                  <a:defRPr/>
                </a:pPr>
                <a:r>
                  <a:rPr lang="en-US" sz="1200" dirty="0">
                    <a:solidFill>
                      <a:schemeClr val="bg1"/>
                    </a:solidFill>
                    <a:latin typeface="Arial" panose="020B0604020202020204" pitchFamily="34" charset="0"/>
                    <a:cs typeface="Arial" pitchFamily="34" charset="0"/>
                  </a:rPr>
                  <a:t>NGFWs </a:t>
                </a:r>
              </a:p>
            </p:txBody>
          </p:sp>
        </p:grpSp>
        <p:grpSp>
          <p:nvGrpSpPr>
            <p:cNvPr id="162" name="Group 161">
              <a:extLst>
                <a:ext uri="{FF2B5EF4-FFF2-40B4-BE49-F238E27FC236}">
                  <a16:creationId xmlns:a16="http://schemas.microsoft.com/office/drawing/2014/main" xmlns="" id="{1860A8D3-1C3C-8744-A996-CD6B08A4E7F2}"/>
                </a:ext>
              </a:extLst>
            </p:cNvPr>
            <p:cNvGrpSpPr/>
            <p:nvPr/>
          </p:nvGrpSpPr>
          <p:grpSpPr>
            <a:xfrm>
              <a:off x="6247940" y="2557811"/>
              <a:ext cx="1032498" cy="1032496"/>
              <a:chOff x="6781881" y="1981450"/>
              <a:chExt cx="1497738" cy="1497736"/>
            </a:xfrm>
          </p:grpSpPr>
          <p:grpSp>
            <p:nvGrpSpPr>
              <p:cNvPr id="163" name="Group 162">
                <a:extLst>
                  <a:ext uri="{FF2B5EF4-FFF2-40B4-BE49-F238E27FC236}">
                    <a16:creationId xmlns:a16="http://schemas.microsoft.com/office/drawing/2014/main" xmlns="" id="{5410573D-1F7A-AD45-A09A-5A511938D0C8}"/>
                  </a:ext>
                </a:extLst>
              </p:cNvPr>
              <p:cNvGrpSpPr/>
              <p:nvPr/>
            </p:nvGrpSpPr>
            <p:grpSpPr>
              <a:xfrm>
                <a:off x="6781881" y="1981450"/>
                <a:ext cx="1497738" cy="1497736"/>
                <a:chOff x="6781881" y="1981450"/>
                <a:chExt cx="1497738" cy="1497736"/>
              </a:xfrm>
            </p:grpSpPr>
            <p:sp>
              <p:nvSpPr>
                <p:cNvPr id="166" name="Oval 165">
                  <a:extLst>
                    <a:ext uri="{FF2B5EF4-FFF2-40B4-BE49-F238E27FC236}">
                      <a16:creationId xmlns:a16="http://schemas.microsoft.com/office/drawing/2014/main" xmlns="" id="{B843336A-270F-CD46-90EE-23D0E6833A31}"/>
                    </a:ext>
                  </a:extLst>
                </p:cNvPr>
                <p:cNvSpPr>
                  <a:spLocks noChangeAspect="1"/>
                </p:cNvSpPr>
                <p:nvPr/>
              </p:nvSpPr>
              <p:spPr>
                <a:xfrm>
                  <a:off x="6781881" y="1981450"/>
                  <a:ext cx="1497738" cy="1497736"/>
                </a:xfrm>
                <a:prstGeom prst="ellipse">
                  <a:avLst/>
                </a:prstGeom>
                <a:solidFill>
                  <a:schemeClr val="bg2"/>
                </a:solidFill>
                <a:ln w="25400">
                  <a:solidFill>
                    <a:schemeClr val="bg1"/>
                  </a:solid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548640" rIns="91440" bIns="45720" numCol="1" spcCol="0" rtlCol="0" fromWordArt="0" anchor="ctr" anchorCtr="0" forceAA="0" compatLnSpc="1">
                  <a:prstTxWarp prst="textNoShape">
                    <a:avLst/>
                  </a:prstTxWarp>
                  <a:noAutofit/>
                </a:bodyPr>
                <a:lstStyle/>
                <a:p>
                  <a:pPr algn="ctr"/>
                  <a:endParaRPr lang="en-US" sz="4400" b="1" dirty="0">
                    <a:solidFill>
                      <a:srgbClr val="FFFFFF"/>
                    </a:solidFill>
                    <a:latin typeface="Arial" pitchFamily="34" charset="0"/>
                    <a:cs typeface="Arial" pitchFamily="34" charset="0"/>
                  </a:endParaRPr>
                </a:p>
              </p:txBody>
            </p:sp>
            <p:sp>
              <p:nvSpPr>
                <p:cNvPr id="167" name="Rectangle 166">
                  <a:extLst>
                    <a:ext uri="{FF2B5EF4-FFF2-40B4-BE49-F238E27FC236}">
                      <a16:creationId xmlns:a16="http://schemas.microsoft.com/office/drawing/2014/main" xmlns="" id="{5685755B-D399-5A46-8AD5-D13171E1A7AC}"/>
                    </a:ext>
                  </a:extLst>
                </p:cNvPr>
                <p:cNvSpPr/>
                <p:nvPr/>
              </p:nvSpPr>
              <p:spPr>
                <a:xfrm>
                  <a:off x="7011521" y="2960692"/>
                  <a:ext cx="1038468" cy="310041"/>
                </a:xfrm>
                <a:prstGeom prst="rect">
                  <a:avLst/>
                </a:prstGeom>
              </p:spPr>
              <p:txBody>
                <a:bodyPr wrap="none">
                  <a:spAutoFit/>
                </a:bodyPr>
                <a:lstStyle/>
                <a:p>
                  <a:pPr algn="ctr">
                    <a:lnSpc>
                      <a:spcPct val="90000"/>
                    </a:lnSpc>
                    <a:defRPr/>
                  </a:pPr>
                  <a:r>
                    <a:rPr lang="en-US" sz="1200" dirty="0">
                      <a:solidFill>
                        <a:schemeClr val="bg1"/>
                      </a:solidFill>
                      <a:latin typeface="Arial" panose="020B0604020202020204" pitchFamily="34" charset="0"/>
                      <a:cs typeface="Arial" pitchFamily="34" charset="0"/>
                    </a:rPr>
                    <a:t>Endpoints</a:t>
                  </a:r>
                </a:p>
              </p:txBody>
            </p:sp>
            <p:grpSp>
              <p:nvGrpSpPr>
                <p:cNvPr id="168" name="Group 167">
                  <a:extLst>
                    <a:ext uri="{FF2B5EF4-FFF2-40B4-BE49-F238E27FC236}">
                      <a16:creationId xmlns:a16="http://schemas.microsoft.com/office/drawing/2014/main" xmlns="" id="{772CB66D-B5B0-7948-B60B-A96C1E976D5A}"/>
                    </a:ext>
                  </a:extLst>
                </p:cNvPr>
                <p:cNvGrpSpPr/>
                <p:nvPr/>
              </p:nvGrpSpPr>
              <p:grpSpPr>
                <a:xfrm>
                  <a:off x="6914076" y="2341626"/>
                  <a:ext cx="1232974" cy="568930"/>
                  <a:chOff x="5752531" y="1167887"/>
                  <a:chExt cx="1470484" cy="678524"/>
                </a:xfrm>
              </p:grpSpPr>
              <p:pic>
                <p:nvPicPr>
                  <p:cNvPr id="169" name="Picture 168">
                    <a:extLst>
                      <a:ext uri="{FF2B5EF4-FFF2-40B4-BE49-F238E27FC236}">
                        <a16:creationId xmlns:a16="http://schemas.microsoft.com/office/drawing/2014/main" xmlns="" id="{65FC5ACF-0363-1141-A5A2-95A1CAB534BB}"/>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52531" y="1392301"/>
                    <a:ext cx="591362" cy="453193"/>
                  </a:xfrm>
                  <a:prstGeom prst="rect">
                    <a:avLst/>
                  </a:prstGeom>
                </p:spPr>
              </p:pic>
              <p:pic>
                <p:nvPicPr>
                  <p:cNvPr id="170" name="Picture 169">
                    <a:extLst>
                      <a:ext uri="{FF2B5EF4-FFF2-40B4-BE49-F238E27FC236}">
                        <a16:creationId xmlns:a16="http://schemas.microsoft.com/office/drawing/2014/main" xmlns="" id="{6917F87E-462F-0441-892F-4764ACED80DA}"/>
                      </a:ext>
                    </a:extLst>
                  </p:cNvPr>
                  <p:cNvPicPr>
                    <a:picLocks noChangeAspect="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393197" y="1167887"/>
                    <a:ext cx="829818" cy="678524"/>
                  </a:xfrm>
                  <a:prstGeom prst="rect">
                    <a:avLst/>
                  </a:prstGeom>
                </p:spPr>
              </p:pic>
            </p:grpSp>
          </p:grpSp>
          <p:pic>
            <p:nvPicPr>
              <p:cNvPr id="164" name="Picture 163">
                <a:extLst>
                  <a:ext uri="{FF2B5EF4-FFF2-40B4-BE49-F238E27FC236}">
                    <a16:creationId xmlns:a16="http://schemas.microsoft.com/office/drawing/2014/main" xmlns="" id="{E34ECF9C-E9F6-4B4D-AA31-77635DAF0A41}"/>
                  </a:ext>
                </a:extLst>
              </p:cNvPr>
              <p:cNvPicPr>
                <a:picLocks noChangeAspect="1"/>
              </p:cNvPicPr>
              <p:nvPr/>
            </p:nvPicPr>
            <p:blipFill rotWithShape="1">
              <a:blip r:embed="rId14"/>
              <a:srcRect r="78946" b="10077"/>
              <a:stretch/>
            </p:blipFill>
            <p:spPr>
              <a:xfrm>
                <a:off x="7085424" y="2592035"/>
                <a:ext cx="153150" cy="152657"/>
              </a:xfrm>
              <a:prstGeom prst="rect">
                <a:avLst/>
              </a:prstGeom>
            </p:spPr>
          </p:pic>
          <p:pic>
            <p:nvPicPr>
              <p:cNvPr id="165" name="Picture 164">
                <a:extLst>
                  <a:ext uri="{FF2B5EF4-FFF2-40B4-BE49-F238E27FC236}">
                    <a16:creationId xmlns:a16="http://schemas.microsoft.com/office/drawing/2014/main" xmlns="" id="{A001781E-7E51-2C49-B03C-16BFFF8C4B5B}"/>
                  </a:ext>
                </a:extLst>
              </p:cNvPr>
              <p:cNvPicPr>
                <a:picLocks noChangeAspect="1"/>
              </p:cNvPicPr>
              <p:nvPr/>
            </p:nvPicPr>
            <p:blipFill rotWithShape="1">
              <a:blip r:embed="rId14"/>
              <a:srcRect r="78946" b="10077"/>
              <a:stretch/>
            </p:blipFill>
            <p:spPr>
              <a:xfrm>
                <a:off x="7656742" y="2426389"/>
                <a:ext cx="220187" cy="219478"/>
              </a:xfrm>
              <a:prstGeom prst="rect">
                <a:avLst/>
              </a:prstGeom>
            </p:spPr>
          </p:pic>
        </p:grpSp>
        <p:sp>
          <p:nvSpPr>
            <p:cNvPr id="171" name="Rectangle 170">
              <a:extLst>
                <a:ext uri="{FF2B5EF4-FFF2-40B4-BE49-F238E27FC236}">
                  <a16:creationId xmlns:a16="http://schemas.microsoft.com/office/drawing/2014/main" xmlns="" id="{39C8019B-FF8C-834C-A6E2-D5C7CEA0846E}"/>
                </a:ext>
              </a:extLst>
            </p:cNvPr>
            <p:cNvSpPr/>
            <p:nvPr/>
          </p:nvSpPr>
          <p:spPr>
            <a:xfrm>
              <a:off x="4292065" y="3289644"/>
              <a:ext cx="583814" cy="258532"/>
            </a:xfrm>
            <a:prstGeom prst="rect">
              <a:avLst/>
            </a:prstGeom>
          </p:spPr>
          <p:txBody>
            <a:bodyPr wrap="none">
              <a:spAutoFit/>
            </a:bodyPr>
            <a:lstStyle/>
            <a:p>
              <a:pPr algn="ctr">
                <a:lnSpc>
                  <a:spcPct val="90000"/>
                </a:lnSpc>
                <a:defRPr/>
              </a:pPr>
              <a:r>
                <a:rPr lang="en-US" sz="1200" dirty="0">
                  <a:solidFill>
                    <a:schemeClr val="bg1"/>
                  </a:solidFill>
                  <a:latin typeface="Arial" panose="020B0604020202020204" pitchFamily="34" charset="0"/>
                  <a:cs typeface="Arial" pitchFamily="34" charset="0"/>
                </a:rPr>
                <a:t>Cloud</a:t>
              </a:r>
            </a:p>
          </p:txBody>
        </p:sp>
        <p:pic>
          <p:nvPicPr>
            <p:cNvPr id="172" name="Picture 171">
              <a:extLst>
                <a:ext uri="{FF2B5EF4-FFF2-40B4-BE49-F238E27FC236}">
                  <a16:creationId xmlns:a16="http://schemas.microsoft.com/office/drawing/2014/main" xmlns="" id="{9D3EEC04-E599-094E-94A2-FB57F56CE49B}"/>
                </a:ext>
              </a:extLst>
            </p:cNvPr>
            <p:cNvPicPr>
              <a:picLocks noChangeAspect="1"/>
            </p:cNvPicPr>
            <p:nvPr/>
          </p:nvPicPr>
          <p:blipFill>
            <a:blip r:embed="rId15">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93144" y="2814803"/>
              <a:ext cx="389664" cy="389664"/>
            </a:xfrm>
            <a:prstGeom prst="rect">
              <a:avLst/>
            </a:prstGeom>
          </p:spPr>
        </p:pic>
        <p:pic>
          <p:nvPicPr>
            <p:cNvPr id="173" name="Picture 172">
              <a:extLst>
                <a:ext uri="{FF2B5EF4-FFF2-40B4-BE49-F238E27FC236}">
                  <a16:creationId xmlns:a16="http://schemas.microsoft.com/office/drawing/2014/main" xmlns="" id="{80C1296B-6E71-5549-BD13-4108E8F189B6}"/>
                </a:ext>
              </a:extLst>
            </p:cNvPr>
            <p:cNvPicPr>
              <a:picLocks noChangeAspect="1"/>
            </p:cNvPicPr>
            <p:nvPr/>
          </p:nvPicPr>
          <p:blipFill>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049618" y="2882242"/>
              <a:ext cx="754902" cy="270349"/>
            </a:xfrm>
            <a:prstGeom prst="rect">
              <a:avLst/>
            </a:prstGeom>
          </p:spPr>
        </p:pic>
      </p:grpSp>
      <p:grpSp>
        <p:nvGrpSpPr>
          <p:cNvPr id="13" name="Group 12">
            <a:extLst>
              <a:ext uri="{FF2B5EF4-FFF2-40B4-BE49-F238E27FC236}">
                <a16:creationId xmlns:a16="http://schemas.microsoft.com/office/drawing/2014/main" xmlns="" id="{2675C9CC-A6B1-214E-A537-49E5EA826F04}"/>
              </a:ext>
            </a:extLst>
          </p:cNvPr>
          <p:cNvGrpSpPr/>
          <p:nvPr/>
        </p:nvGrpSpPr>
        <p:grpSpPr>
          <a:xfrm>
            <a:off x="1919551" y="2558011"/>
            <a:ext cx="5360507" cy="1032496"/>
            <a:chOff x="1919931" y="2557811"/>
            <a:chExt cx="5360507" cy="1032496"/>
          </a:xfrm>
        </p:grpSpPr>
        <p:grpSp>
          <p:nvGrpSpPr>
            <p:cNvPr id="12" name="Group 11">
              <a:extLst>
                <a:ext uri="{FF2B5EF4-FFF2-40B4-BE49-F238E27FC236}">
                  <a16:creationId xmlns:a16="http://schemas.microsoft.com/office/drawing/2014/main" xmlns="" id="{201CCDFF-3076-D542-8CA0-2941C9C95A4A}"/>
                </a:ext>
              </a:extLst>
            </p:cNvPr>
            <p:cNvGrpSpPr/>
            <p:nvPr/>
          </p:nvGrpSpPr>
          <p:grpSpPr>
            <a:xfrm>
              <a:off x="6247940" y="2557811"/>
              <a:ext cx="1032498" cy="1032496"/>
              <a:chOff x="6247940" y="2557811"/>
              <a:chExt cx="1032498" cy="1032496"/>
            </a:xfrm>
          </p:grpSpPr>
          <p:sp>
            <p:nvSpPr>
              <p:cNvPr id="88" name="Oval 87">
                <a:extLst>
                  <a:ext uri="{FF2B5EF4-FFF2-40B4-BE49-F238E27FC236}">
                    <a16:creationId xmlns:a16="http://schemas.microsoft.com/office/drawing/2014/main" xmlns="" id="{045CF1BE-A9EF-400C-99BD-E8505D6934ED}"/>
                  </a:ext>
                </a:extLst>
              </p:cNvPr>
              <p:cNvSpPr>
                <a:spLocks noChangeAspect="1"/>
              </p:cNvSpPr>
              <p:nvPr/>
            </p:nvSpPr>
            <p:spPr>
              <a:xfrm>
                <a:off x="6247940" y="2557811"/>
                <a:ext cx="1032498" cy="1032496"/>
              </a:xfrm>
              <a:prstGeom prst="ellipse">
                <a:avLst/>
              </a:prstGeom>
              <a:solidFill>
                <a:schemeClr val="bg2"/>
              </a:solidFill>
              <a:ln w="25400">
                <a:solidFill>
                  <a:schemeClr val="bg1"/>
                </a:solidFill>
              </a:ln>
              <a:effectLst>
                <a:glow rad="139700">
                  <a:schemeClr val="accent6">
                    <a:alpha val="4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548640" rIns="91440" bIns="45720" numCol="1" spcCol="0" rtlCol="0" fromWordArt="0" anchor="ctr" anchorCtr="0" forceAA="0" compatLnSpc="1">
                <a:prstTxWarp prst="textNoShape">
                  <a:avLst/>
                </a:prstTxWarp>
                <a:noAutofit/>
              </a:bodyPr>
              <a:lstStyle/>
              <a:p>
                <a:pPr algn="ctr"/>
                <a:endParaRPr lang="en-US" sz="4400" b="1" dirty="0">
                  <a:solidFill>
                    <a:srgbClr val="FFFFFF"/>
                  </a:solidFill>
                  <a:latin typeface="Arial" pitchFamily="34" charset="0"/>
                  <a:cs typeface="Arial" pitchFamily="34" charset="0"/>
                </a:endParaRPr>
              </a:p>
            </p:txBody>
          </p:sp>
          <p:sp>
            <p:nvSpPr>
              <p:cNvPr id="92" name="Rectangle 91">
                <a:extLst>
                  <a:ext uri="{FF2B5EF4-FFF2-40B4-BE49-F238E27FC236}">
                    <a16:creationId xmlns:a16="http://schemas.microsoft.com/office/drawing/2014/main" xmlns="" id="{39ACEBB2-55C9-4DAA-BE86-993CC8E8008A}"/>
                  </a:ext>
                </a:extLst>
              </p:cNvPr>
              <p:cNvSpPr/>
              <p:nvPr/>
            </p:nvSpPr>
            <p:spPr>
              <a:xfrm>
                <a:off x="6406247" y="3232872"/>
                <a:ext cx="715890" cy="213733"/>
              </a:xfrm>
              <a:prstGeom prst="rect">
                <a:avLst/>
              </a:prstGeom>
            </p:spPr>
            <p:txBody>
              <a:bodyPr wrap="none">
                <a:spAutoFit/>
              </a:bodyPr>
              <a:lstStyle/>
              <a:p>
                <a:pPr algn="ctr">
                  <a:lnSpc>
                    <a:spcPct val="90000"/>
                  </a:lnSpc>
                  <a:defRPr/>
                </a:pPr>
                <a:r>
                  <a:rPr lang="en-US" sz="1200" dirty="0">
                    <a:solidFill>
                      <a:schemeClr val="bg1"/>
                    </a:solidFill>
                    <a:latin typeface="Arial" panose="020B0604020202020204" pitchFamily="34" charset="0"/>
                    <a:cs typeface="Arial" pitchFamily="34" charset="0"/>
                  </a:rPr>
                  <a:t>Endpoints</a:t>
                </a:r>
              </a:p>
            </p:txBody>
          </p:sp>
          <p:grpSp>
            <p:nvGrpSpPr>
              <p:cNvPr id="11" name="Group 10">
                <a:extLst>
                  <a:ext uri="{FF2B5EF4-FFF2-40B4-BE49-F238E27FC236}">
                    <a16:creationId xmlns:a16="http://schemas.microsoft.com/office/drawing/2014/main" xmlns="" id="{82430D65-14EE-4653-9A3D-88D148AB3768}"/>
                  </a:ext>
                </a:extLst>
              </p:cNvPr>
              <p:cNvGrpSpPr/>
              <p:nvPr/>
            </p:nvGrpSpPr>
            <p:grpSpPr>
              <a:xfrm>
                <a:off x="6339071" y="2806106"/>
                <a:ext cx="849977" cy="392204"/>
                <a:chOff x="5752531" y="1167887"/>
                <a:chExt cx="1470484" cy="678524"/>
              </a:xfrm>
            </p:grpSpPr>
            <p:pic>
              <p:nvPicPr>
                <p:cNvPr id="104" name="Picture 103">
                  <a:extLst>
                    <a:ext uri="{FF2B5EF4-FFF2-40B4-BE49-F238E27FC236}">
                      <a16:creationId xmlns:a16="http://schemas.microsoft.com/office/drawing/2014/main" xmlns="" id="{D61B1213-05E8-43E7-8170-338307C13BE4}"/>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5752531" y="1392301"/>
                  <a:ext cx="591362" cy="453193"/>
                </a:xfrm>
                <a:prstGeom prst="rect">
                  <a:avLst/>
                </a:prstGeom>
              </p:spPr>
            </p:pic>
            <p:pic>
              <p:nvPicPr>
                <p:cNvPr id="105" name="Picture 104">
                  <a:extLst>
                    <a:ext uri="{FF2B5EF4-FFF2-40B4-BE49-F238E27FC236}">
                      <a16:creationId xmlns:a16="http://schemas.microsoft.com/office/drawing/2014/main" xmlns="" id="{BCE7EB39-7515-49C8-8AB0-8FC9A852EE93}"/>
                    </a:ext>
                  </a:extLst>
                </p:cNvPr>
                <p:cNvPicPr>
                  <a:picLocks noChangeAspect="1"/>
                </p:cNvPicPr>
                <p:nvPr/>
              </p:nvPicPr>
              <p:blipFill>
                <a:blip r:embed="rId12">
                  <a:extLst>
                    <a:ext uri="{BEBA8EAE-BF5A-486C-A8C5-ECC9F3942E4B}">
                      <a14:imgProps xmlns:a14="http://schemas.microsoft.com/office/drawing/2010/main">
                        <a14:imgLayer r:embed="rId1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6393197" y="1167887"/>
                  <a:ext cx="829818" cy="678524"/>
                </a:xfrm>
                <a:prstGeom prst="rect">
                  <a:avLst/>
                </a:prstGeom>
              </p:spPr>
            </p:pic>
          </p:grpSp>
        </p:grpSp>
        <p:grpSp>
          <p:nvGrpSpPr>
            <p:cNvPr id="10" name="Group 9">
              <a:extLst>
                <a:ext uri="{FF2B5EF4-FFF2-40B4-BE49-F238E27FC236}">
                  <a16:creationId xmlns:a16="http://schemas.microsoft.com/office/drawing/2014/main" xmlns="" id="{CFBB4AE3-028C-5845-ABBA-1DF46E9C9DB4}"/>
                </a:ext>
              </a:extLst>
            </p:cNvPr>
            <p:cNvGrpSpPr/>
            <p:nvPr/>
          </p:nvGrpSpPr>
          <p:grpSpPr>
            <a:xfrm>
              <a:off x="4054423" y="2557811"/>
              <a:ext cx="1032497" cy="1032496"/>
              <a:chOff x="4054423" y="2557811"/>
              <a:chExt cx="1032497" cy="1032496"/>
            </a:xfrm>
          </p:grpSpPr>
          <p:sp>
            <p:nvSpPr>
              <p:cNvPr id="74" name="Oval 73">
                <a:extLst>
                  <a:ext uri="{FF2B5EF4-FFF2-40B4-BE49-F238E27FC236}">
                    <a16:creationId xmlns:a16="http://schemas.microsoft.com/office/drawing/2014/main" xmlns="" id="{7629D636-B165-4D6F-9867-4D4599E7892E}"/>
                  </a:ext>
                </a:extLst>
              </p:cNvPr>
              <p:cNvSpPr>
                <a:spLocks noChangeAspect="1"/>
              </p:cNvSpPr>
              <p:nvPr/>
            </p:nvSpPr>
            <p:spPr>
              <a:xfrm>
                <a:off x="4054423" y="2557811"/>
                <a:ext cx="1032497" cy="1032496"/>
              </a:xfrm>
              <a:prstGeom prst="ellipse">
                <a:avLst/>
              </a:prstGeom>
              <a:solidFill>
                <a:schemeClr val="accent2"/>
              </a:solidFill>
              <a:ln w="25400">
                <a:solidFill>
                  <a:schemeClr val="bg1"/>
                </a:solidFill>
              </a:ln>
              <a:effectLst>
                <a:glow rad="139700">
                  <a:schemeClr val="accent6">
                    <a:alpha val="4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548640" rIns="91440" bIns="45720" numCol="1" spcCol="0" rtlCol="0" fromWordArt="0" anchor="ctr" anchorCtr="0" forceAA="0" compatLnSpc="1">
                <a:prstTxWarp prst="textNoShape">
                  <a:avLst/>
                </a:prstTxWarp>
                <a:noAutofit/>
              </a:bodyPr>
              <a:lstStyle/>
              <a:p>
                <a:pPr algn="ctr"/>
                <a:endParaRPr lang="en-US" sz="4400" b="1" dirty="0">
                  <a:solidFill>
                    <a:srgbClr val="FFFFFF"/>
                  </a:solidFill>
                  <a:latin typeface="Arial" pitchFamily="34" charset="0"/>
                  <a:cs typeface="Arial" pitchFamily="34" charset="0"/>
                </a:endParaRPr>
              </a:p>
            </p:txBody>
          </p:sp>
          <p:pic>
            <p:nvPicPr>
              <p:cNvPr id="80" name="Picture 79">
                <a:extLst>
                  <a:ext uri="{FF2B5EF4-FFF2-40B4-BE49-F238E27FC236}">
                    <a16:creationId xmlns:a16="http://schemas.microsoft.com/office/drawing/2014/main" xmlns="" id="{71A75F70-9E17-4618-BD5F-3C81DD0B1B24}"/>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159882" y="2812301"/>
                <a:ext cx="394669" cy="394669"/>
              </a:xfrm>
              <a:prstGeom prst="rect">
                <a:avLst/>
              </a:prstGeom>
            </p:spPr>
          </p:pic>
          <p:sp>
            <p:nvSpPr>
              <p:cNvPr id="73" name="Rectangle 72">
                <a:extLst>
                  <a:ext uri="{FF2B5EF4-FFF2-40B4-BE49-F238E27FC236}">
                    <a16:creationId xmlns:a16="http://schemas.microsoft.com/office/drawing/2014/main" xmlns="" id="{C20D22B9-76E3-6240-B25C-B2AC889DF72C}"/>
                  </a:ext>
                </a:extLst>
              </p:cNvPr>
              <p:cNvSpPr/>
              <p:nvPr/>
            </p:nvSpPr>
            <p:spPr>
              <a:xfrm>
                <a:off x="4292065" y="3289644"/>
                <a:ext cx="583814" cy="258532"/>
              </a:xfrm>
              <a:prstGeom prst="rect">
                <a:avLst/>
              </a:prstGeom>
            </p:spPr>
            <p:txBody>
              <a:bodyPr wrap="none">
                <a:spAutoFit/>
              </a:bodyPr>
              <a:lstStyle/>
              <a:p>
                <a:pPr algn="ctr">
                  <a:lnSpc>
                    <a:spcPct val="90000"/>
                  </a:lnSpc>
                  <a:defRPr/>
                </a:pPr>
                <a:r>
                  <a:rPr lang="en-US" sz="1200" dirty="0">
                    <a:solidFill>
                      <a:schemeClr val="bg1"/>
                    </a:solidFill>
                    <a:latin typeface="Arial" panose="020B0604020202020204" pitchFamily="34" charset="0"/>
                    <a:cs typeface="Arial" pitchFamily="34" charset="0"/>
                  </a:rPr>
                  <a:t>Cloud</a:t>
                </a:r>
              </a:p>
            </p:txBody>
          </p:sp>
          <p:pic>
            <p:nvPicPr>
              <p:cNvPr id="75" name="Picture 74">
                <a:extLst>
                  <a:ext uri="{FF2B5EF4-FFF2-40B4-BE49-F238E27FC236}">
                    <a16:creationId xmlns:a16="http://schemas.microsoft.com/office/drawing/2014/main" xmlns="" id="{6B39D2B5-946B-7149-B54E-85B75C9E76B0}"/>
                  </a:ext>
                </a:extLst>
              </p:cNvPr>
              <p:cNvPicPr>
                <a:picLocks noChangeAspect="1"/>
              </p:cNvPicPr>
              <p:nvPr/>
            </p:nvPicPr>
            <p:blipFill>
              <a:blip r:embed="rId15">
                <a:extLst>
                  <a:ext uri="{BEBA8EAE-BF5A-486C-A8C5-ECC9F3942E4B}">
                    <a14:imgProps xmlns:a14="http://schemas.microsoft.com/office/drawing/2010/main">
                      <a14:imgLayer r:embed="rId1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593144" y="2814803"/>
                <a:ext cx="389664" cy="389664"/>
              </a:xfrm>
              <a:prstGeom prst="rect">
                <a:avLst/>
              </a:prstGeom>
            </p:spPr>
          </p:pic>
        </p:grpSp>
        <p:grpSp>
          <p:nvGrpSpPr>
            <p:cNvPr id="9" name="Group 8">
              <a:extLst>
                <a:ext uri="{FF2B5EF4-FFF2-40B4-BE49-F238E27FC236}">
                  <a16:creationId xmlns:a16="http://schemas.microsoft.com/office/drawing/2014/main" xmlns="" id="{CF9ACA8D-66C2-774D-9026-CE5EF6A42404}"/>
                </a:ext>
              </a:extLst>
            </p:cNvPr>
            <p:cNvGrpSpPr/>
            <p:nvPr/>
          </p:nvGrpSpPr>
          <p:grpSpPr>
            <a:xfrm>
              <a:off x="1919931" y="2557811"/>
              <a:ext cx="1032497" cy="1032496"/>
              <a:chOff x="1919931" y="2557811"/>
              <a:chExt cx="1032497" cy="1032496"/>
            </a:xfrm>
          </p:grpSpPr>
          <p:sp>
            <p:nvSpPr>
              <p:cNvPr id="90" name="Oval 89">
                <a:extLst>
                  <a:ext uri="{FF2B5EF4-FFF2-40B4-BE49-F238E27FC236}">
                    <a16:creationId xmlns:a16="http://schemas.microsoft.com/office/drawing/2014/main" xmlns="" id="{95139509-0699-405E-882A-FC0D93DF9E5E}"/>
                  </a:ext>
                </a:extLst>
              </p:cNvPr>
              <p:cNvSpPr>
                <a:spLocks noChangeAspect="1"/>
              </p:cNvSpPr>
              <p:nvPr/>
            </p:nvSpPr>
            <p:spPr>
              <a:xfrm>
                <a:off x="1919931" y="2557811"/>
                <a:ext cx="1032497" cy="1032496"/>
              </a:xfrm>
              <a:prstGeom prst="ellipse">
                <a:avLst/>
              </a:prstGeom>
              <a:solidFill>
                <a:schemeClr val="accent1"/>
              </a:solidFill>
              <a:ln w="25400">
                <a:solidFill>
                  <a:schemeClr val="bg1"/>
                </a:solidFill>
              </a:ln>
              <a:effectLst>
                <a:glow rad="139700">
                  <a:schemeClr val="accent6">
                    <a:alpha val="4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548640" rIns="91440" bIns="45720" numCol="1" spcCol="0" rtlCol="0" fromWordArt="0" anchor="ctr" anchorCtr="0" forceAA="0" compatLnSpc="1">
                <a:prstTxWarp prst="textNoShape">
                  <a:avLst/>
                </a:prstTxWarp>
                <a:noAutofit/>
              </a:bodyPr>
              <a:lstStyle/>
              <a:p>
                <a:pPr algn="ctr"/>
                <a:endParaRPr lang="en-US" sz="4400" b="1" dirty="0">
                  <a:solidFill>
                    <a:srgbClr val="FFFFFF"/>
                  </a:solidFill>
                  <a:latin typeface="Arial" pitchFamily="34" charset="0"/>
                  <a:cs typeface="Arial" pitchFamily="34" charset="0"/>
                </a:endParaRPr>
              </a:p>
            </p:txBody>
          </p:sp>
          <p:sp>
            <p:nvSpPr>
              <p:cNvPr id="8" name="Rectangle 7">
                <a:extLst>
                  <a:ext uri="{FF2B5EF4-FFF2-40B4-BE49-F238E27FC236}">
                    <a16:creationId xmlns:a16="http://schemas.microsoft.com/office/drawing/2014/main" xmlns="" id="{20F10B6C-9579-426A-838E-C18E0BDBED14}"/>
                  </a:ext>
                </a:extLst>
              </p:cNvPr>
              <p:cNvSpPr/>
              <p:nvPr/>
            </p:nvSpPr>
            <p:spPr>
              <a:xfrm>
                <a:off x="2067076" y="3281646"/>
                <a:ext cx="776175" cy="258532"/>
              </a:xfrm>
              <a:prstGeom prst="rect">
                <a:avLst/>
              </a:prstGeom>
            </p:spPr>
            <p:txBody>
              <a:bodyPr wrap="none">
                <a:spAutoFit/>
              </a:bodyPr>
              <a:lstStyle/>
              <a:p>
                <a:pPr algn="ctr">
                  <a:lnSpc>
                    <a:spcPct val="90000"/>
                  </a:lnSpc>
                  <a:defRPr/>
                </a:pPr>
                <a:r>
                  <a:rPr lang="en-US" sz="1200" dirty="0">
                    <a:solidFill>
                      <a:schemeClr val="bg1"/>
                    </a:solidFill>
                    <a:latin typeface="Arial" panose="020B0604020202020204" pitchFamily="34" charset="0"/>
                    <a:cs typeface="Arial" pitchFamily="34" charset="0"/>
                  </a:rPr>
                  <a:t>NGFWs </a:t>
                </a:r>
              </a:p>
            </p:txBody>
          </p:sp>
          <p:pic>
            <p:nvPicPr>
              <p:cNvPr id="77" name="Picture 76">
                <a:extLst>
                  <a:ext uri="{FF2B5EF4-FFF2-40B4-BE49-F238E27FC236}">
                    <a16:creationId xmlns:a16="http://schemas.microsoft.com/office/drawing/2014/main" xmlns="" id="{A63D1F15-2398-0C4C-9782-2D5C15B43AD8}"/>
                  </a:ext>
                </a:extLst>
              </p:cNvPr>
              <p:cNvPicPr>
                <a:picLocks noChangeAspect="1"/>
              </p:cNvPicPr>
              <p:nvPr/>
            </p:nvPicPr>
            <p:blipFill>
              <a:blip r:embed="rId17">
                <a:extLst>
                  <a:ext uri="{BEBA8EAE-BF5A-486C-A8C5-ECC9F3942E4B}">
                    <a14:imgProps xmlns:a14="http://schemas.microsoft.com/office/drawing/2010/main">
                      <a14:imgLayer r:embed="rId18">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2049618" y="2882242"/>
                <a:ext cx="754902" cy="270349"/>
              </a:xfrm>
              <a:prstGeom prst="rect">
                <a:avLst/>
              </a:prstGeom>
            </p:spPr>
          </p:pic>
        </p:grpSp>
      </p:grpSp>
      <p:grpSp>
        <p:nvGrpSpPr>
          <p:cNvPr id="87" name="Group 86">
            <a:extLst>
              <a:ext uri="{FF2B5EF4-FFF2-40B4-BE49-F238E27FC236}">
                <a16:creationId xmlns:a16="http://schemas.microsoft.com/office/drawing/2014/main" xmlns="" id="{21B14E00-1080-4083-9570-6D66175380C3}"/>
              </a:ext>
            </a:extLst>
          </p:cNvPr>
          <p:cNvGrpSpPr/>
          <p:nvPr/>
        </p:nvGrpSpPr>
        <p:grpSpPr>
          <a:xfrm>
            <a:off x="342901" y="3700112"/>
            <a:ext cx="2791777" cy="827075"/>
            <a:chOff x="342901" y="3700112"/>
            <a:chExt cx="2791777" cy="827075"/>
          </a:xfrm>
        </p:grpSpPr>
        <p:sp>
          <p:nvSpPr>
            <p:cNvPr id="89" name="Rectangle 88">
              <a:extLst>
                <a:ext uri="{FF2B5EF4-FFF2-40B4-BE49-F238E27FC236}">
                  <a16:creationId xmlns:a16="http://schemas.microsoft.com/office/drawing/2014/main" xmlns="" id="{429B812E-ED45-46D9-A810-F091F0C12DA1}"/>
                </a:ext>
              </a:extLst>
            </p:cNvPr>
            <p:cNvSpPr/>
            <p:nvPr/>
          </p:nvSpPr>
          <p:spPr>
            <a:xfrm>
              <a:off x="342901" y="3861942"/>
              <a:ext cx="2791777" cy="66524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Arial" pitchFamily="34" charset="0"/>
                <a:cs typeface="Arial" pitchFamily="34" charset="0"/>
              </a:endParaRPr>
            </a:p>
          </p:txBody>
        </p:sp>
        <p:sp>
          <p:nvSpPr>
            <p:cNvPr id="91" name="Oval 90">
              <a:extLst>
                <a:ext uri="{FF2B5EF4-FFF2-40B4-BE49-F238E27FC236}">
                  <a16:creationId xmlns:a16="http://schemas.microsoft.com/office/drawing/2014/main" xmlns="" id="{18B9E956-00DB-410A-8297-94DFEFF7A388}"/>
                </a:ext>
              </a:extLst>
            </p:cNvPr>
            <p:cNvSpPr/>
            <p:nvPr/>
          </p:nvSpPr>
          <p:spPr>
            <a:xfrm>
              <a:off x="1567965" y="3700112"/>
              <a:ext cx="341648" cy="341436"/>
            </a:xfrm>
            <a:prstGeom prst="ellipse">
              <a:avLst/>
            </a:prstGeom>
            <a:solidFill>
              <a:schemeClr val="accent1"/>
            </a:solidFill>
            <a:ln w="12700">
              <a:solidFill>
                <a:schemeClr val="bg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dirty="0">
                  <a:latin typeface="Arial" pitchFamily="34" charset="0"/>
                  <a:cs typeface="Arial" pitchFamily="34" charset="0"/>
                </a:rPr>
                <a:t>1</a:t>
              </a:r>
            </a:p>
          </p:txBody>
        </p:sp>
        <p:sp>
          <p:nvSpPr>
            <p:cNvPr id="93" name="Rectangle 92">
              <a:extLst>
                <a:ext uri="{FF2B5EF4-FFF2-40B4-BE49-F238E27FC236}">
                  <a16:creationId xmlns:a16="http://schemas.microsoft.com/office/drawing/2014/main" xmlns="" id="{959E422A-902C-4279-970F-B11BB5B51FBC}"/>
                </a:ext>
              </a:extLst>
            </p:cNvPr>
            <p:cNvSpPr/>
            <p:nvPr/>
          </p:nvSpPr>
          <p:spPr>
            <a:xfrm>
              <a:off x="342901" y="4043859"/>
              <a:ext cx="2791776" cy="45372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90000"/>
                </a:lnSpc>
              </a:pPr>
              <a:r>
                <a:rPr lang="en-US" sz="1100" dirty="0">
                  <a:solidFill>
                    <a:schemeClr val="bg1"/>
                  </a:solidFill>
                  <a:latin typeface="Arial" pitchFamily="34" charset="0"/>
                  <a:cs typeface="Arial" pitchFamily="34" charset="0"/>
                </a:rPr>
                <a:t>NGFWs, Aperture, and Traps send unknowns or suspicious files and links </a:t>
              </a:r>
              <a:br>
                <a:rPr lang="en-US" sz="1100" dirty="0">
                  <a:solidFill>
                    <a:schemeClr val="bg1"/>
                  </a:solidFill>
                  <a:latin typeface="Arial" pitchFamily="34" charset="0"/>
                  <a:cs typeface="Arial" pitchFamily="34" charset="0"/>
                </a:rPr>
              </a:br>
              <a:r>
                <a:rPr lang="en-US" sz="1100" dirty="0">
                  <a:solidFill>
                    <a:schemeClr val="bg1"/>
                  </a:solidFill>
                  <a:latin typeface="Arial" pitchFamily="34" charset="0"/>
                  <a:cs typeface="Arial" pitchFamily="34" charset="0"/>
                </a:rPr>
                <a:t>to </a:t>
              </a:r>
              <a:r>
                <a:rPr lang="en-US" sz="1100" dirty="0" err="1">
                  <a:solidFill>
                    <a:schemeClr val="bg1"/>
                  </a:solidFill>
                  <a:latin typeface="Arial" pitchFamily="34" charset="0"/>
                  <a:cs typeface="Arial" pitchFamily="34" charset="0"/>
                </a:rPr>
                <a:t>WildFire</a:t>
              </a:r>
              <a:endParaRPr lang="en-US" sz="1100" spc="-20" dirty="0">
                <a:solidFill>
                  <a:schemeClr val="bg1"/>
                </a:solidFill>
                <a:latin typeface="Arial" pitchFamily="34" charset="0"/>
                <a:cs typeface="Arial" pitchFamily="34" charset="0"/>
              </a:endParaRPr>
            </a:p>
          </p:txBody>
        </p:sp>
      </p:grpSp>
      <p:pic>
        <p:nvPicPr>
          <p:cNvPr id="94" name="Picture 93">
            <a:extLst>
              <a:ext uri="{FF2B5EF4-FFF2-40B4-BE49-F238E27FC236}">
                <a16:creationId xmlns:a16="http://schemas.microsoft.com/office/drawing/2014/main" xmlns="" id="{C868E367-9CBA-2844-8E9D-209B19525220}"/>
              </a:ext>
            </a:extLst>
          </p:cNvPr>
          <p:cNvPicPr>
            <a:picLocks noChangeAspect="1"/>
          </p:cNvPicPr>
          <p:nvPr/>
        </p:nvPicPr>
        <p:blipFill>
          <a:blip r:embed="rId19">
            <a:extLst>
              <a:ext uri="{BEBA8EAE-BF5A-486C-A8C5-ECC9F3942E4B}">
                <a14:imgProps xmlns:a14="http://schemas.microsoft.com/office/drawing/2010/main">
                  <a14:imgLayer r:embed="rId20">
                    <a14:imgEffect>
                      <a14:brightnessContrast bright="100000"/>
                    </a14:imgEffect>
                  </a14:imgLayer>
                </a14:imgProps>
              </a:ext>
            </a:extLst>
          </a:blip>
          <a:stretch>
            <a:fillRect/>
          </a:stretch>
        </p:blipFill>
        <p:spPr>
          <a:xfrm>
            <a:off x="6840227" y="2844468"/>
            <a:ext cx="162024" cy="196213"/>
          </a:xfrm>
          <a:prstGeom prst="rect">
            <a:avLst/>
          </a:prstGeom>
        </p:spPr>
      </p:pic>
      <p:pic>
        <p:nvPicPr>
          <p:cNvPr id="95" name="Picture 94">
            <a:extLst>
              <a:ext uri="{FF2B5EF4-FFF2-40B4-BE49-F238E27FC236}">
                <a16:creationId xmlns:a16="http://schemas.microsoft.com/office/drawing/2014/main" xmlns="" id="{3A5662D4-5A2A-B046-B130-C1A9B2990BBC}"/>
              </a:ext>
            </a:extLst>
          </p:cNvPr>
          <p:cNvPicPr>
            <a:picLocks noChangeAspect="1"/>
          </p:cNvPicPr>
          <p:nvPr/>
        </p:nvPicPr>
        <p:blipFill>
          <a:blip r:embed="rId19">
            <a:extLst>
              <a:ext uri="{BEBA8EAE-BF5A-486C-A8C5-ECC9F3942E4B}">
                <a14:imgProps xmlns:a14="http://schemas.microsoft.com/office/drawing/2010/main">
                  <a14:imgLayer r:embed="rId21">
                    <a14:imgEffect>
                      <a14:brightnessContrast bright="100000"/>
                    </a14:imgEffect>
                  </a14:imgLayer>
                </a14:imgProps>
              </a:ext>
            </a:extLst>
          </a:blip>
          <a:stretch>
            <a:fillRect/>
          </a:stretch>
        </p:blipFill>
        <p:spPr>
          <a:xfrm>
            <a:off x="6464145" y="2972683"/>
            <a:ext cx="91674" cy="111018"/>
          </a:xfrm>
          <a:prstGeom prst="rect">
            <a:avLst/>
          </a:prstGeom>
        </p:spPr>
      </p:pic>
      <p:sp>
        <p:nvSpPr>
          <p:cNvPr id="96" name="Rectangle: Rounded Corners 95">
            <a:extLst>
              <a:ext uri="{FF2B5EF4-FFF2-40B4-BE49-F238E27FC236}">
                <a16:creationId xmlns:a16="http://schemas.microsoft.com/office/drawing/2014/main" xmlns="" id="{CB340049-EE31-4F23-8D55-1982E11C0D7B}"/>
              </a:ext>
            </a:extLst>
          </p:cNvPr>
          <p:cNvSpPr/>
          <p:nvPr/>
        </p:nvSpPr>
        <p:spPr>
          <a:xfrm>
            <a:off x="3826818" y="679006"/>
            <a:ext cx="654006" cy="930418"/>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Tree>
    <p:extLst>
      <p:ext uri="{BB962C8B-B14F-4D97-AF65-F5344CB8AC3E}">
        <p14:creationId xmlns:p14="http://schemas.microsoft.com/office/powerpoint/2010/main" val="20734694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74905" y="284815"/>
            <a:ext cx="8589395" cy="1716107"/>
          </a:xfrm>
        </p:spPr>
        <p:txBody>
          <a:bodyPr>
            <a:noAutofit/>
          </a:bodyPr>
          <a:lstStyle/>
          <a:p>
            <a:pPr>
              <a:lnSpc>
                <a:spcPct val="70000"/>
              </a:lnSpc>
            </a:pPr>
            <a:r>
              <a:rPr lang="en-US" i="0" dirty="0">
                <a:solidFill>
                  <a:schemeClr val="bg1"/>
                </a:solidFill>
              </a:rPr>
              <a:t>How to secure an organization?</a:t>
            </a:r>
            <a:br>
              <a:rPr lang="en-US" i="0" dirty="0">
                <a:solidFill>
                  <a:schemeClr val="bg1"/>
                </a:solidFill>
              </a:rPr>
            </a:br>
            <a:r>
              <a:rPr lang="en-US" i="0" dirty="0">
                <a:solidFill>
                  <a:schemeClr val="tx1"/>
                </a:solidFill>
              </a:rPr>
              <a:t/>
            </a:r>
            <a:br>
              <a:rPr lang="en-US" i="0" dirty="0">
                <a:solidFill>
                  <a:schemeClr val="tx1"/>
                </a:solidFill>
              </a:rPr>
            </a:br>
            <a:endParaRPr lang="en-US" i="0" dirty="0">
              <a:solidFill>
                <a:schemeClr val="tx1"/>
              </a:solidFill>
            </a:endParaRPr>
          </a:p>
        </p:txBody>
      </p:sp>
      <p:sp>
        <p:nvSpPr>
          <p:cNvPr id="6" name="TextBox 5"/>
          <p:cNvSpPr txBox="1"/>
          <p:nvPr/>
        </p:nvSpPr>
        <p:spPr>
          <a:xfrm>
            <a:off x="366218" y="4172318"/>
            <a:ext cx="4258334" cy="646331"/>
          </a:xfrm>
          <a:prstGeom prst="rect">
            <a:avLst/>
          </a:prstGeom>
          <a:noFill/>
        </p:spPr>
        <p:txBody>
          <a:bodyPr wrap="square" rtlCol="0">
            <a:spAutoFit/>
          </a:bodyPr>
          <a:lstStyle/>
          <a:p>
            <a:r>
              <a:rPr lang="en-US" b="1" dirty="0">
                <a:solidFill>
                  <a:schemeClr val="bg1"/>
                </a:solidFill>
                <a:latin typeface="Helvetica"/>
                <a:cs typeface="Helvetica"/>
              </a:rPr>
              <a:t>Fred Streefland</a:t>
            </a:r>
          </a:p>
          <a:p>
            <a:r>
              <a:rPr lang="en-GB" dirty="0">
                <a:solidFill>
                  <a:schemeClr val="bg1"/>
                </a:solidFill>
                <a:latin typeface="Helvetica"/>
                <a:cs typeface="Helvetica"/>
              </a:rPr>
              <a:t>Sr. Product Marketing Manager </a:t>
            </a:r>
            <a:r>
              <a:rPr lang="en-US" dirty="0">
                <a:solidFill>
                  <a:schemeClr val="bg1"/>
                </a:solidFill>
                <a:latin typeface="Helvetica"/>
                <a:cs typeface="Helvetica"/>
              </a:rPr>
              <a:t>EMEA</a:t>
            </a:r>
          </a:p>
        </p:txBody>
      </p:sp>
      <p:sp>
        <p:nvSpPr>
          <p:cNvPr id="4" name="TextBox 3"/>
          <p:cNvSpPr txBox="1"/>
          <p:nvPr/>
        </p:nvSpPr>
        <p:spPr>
          <a:xfrm>
            <a:off x="161365" y="1477702"/>
            <a:ext cx="6728166" cy="523220"/>
          </a:xfrm>
          <a:prstGeom prst="rect">
            <a:avLst/>
          </a:prstGeom>
          <a:noFill/>
        </p:spPr>
        <p:txBody>
          <a:bodyPr wrap="square" rtlCol="0">
            <a:spAutoFit/>
          </a:bodyPr>
          <a:lstStyle/>
          <a:p>
            <a:r>
              <a:rPr lang="en-GB" sz="2800" i="1" dirty="0">
                <a:solidFill>
                  <a:schemeClr val="bg1"/>
                </a:solidFill>
                <a:latin typeface="Arial" pitchFamily="34" charset="0"/>
                <a:cs typeface="Arial" pitchFamily="34" charset="0"/>
              </a:rPr>
              <a:t>“The non-technical/pragmatic approach”</a:t>
            </a:r>
            <a:endParaRPr lang="en-US" sz="2800" i="1" dirty="0">
              <a:solidFill>
                <a:schemeClr val="bg1"/>
              </a:solidFill>
              <a:latin typeface="Arial" pitchFamily="34" charset="0"/>
              <a:cs typeface="Arial" pitchFamily="34" charset="0"/>
            </a:endParaRPr>
          </a:p>
        </p:txBody>
      </p:sp>
      <p:sp>
        <p:nvSpPr>
          <p:cNvPr id="8" name="TextBox 7">
            <a:extLst>
              <a:ext uri="{FF2B5EF4-FFF2-40B4-BE49-F238E27FC236}">
                <a16:creationId xmlns:a16="http://schemas.microsoft.com/office/drawing/2014/main" xmlns="" id="{4A2C1B01-EFDE-44AA-9252-4DA24BB16F33}"/>
              </a:ext>
            </a:extLst>
          </p:cNvPr>
          <p:cNvSpPr txBox="1"/>
          <p:nvPr/>
        </p:nvSpPr>
        <p:spPr>
          <a:xfrm>
            <a:off x="366218" y="202984"/>
            <a:ext cx="5531795" cy="892552"/>
          </a:xfrm>
          <a:prstGeom prst="rect">
            <a:avLst/>
          </a:prstGeom>
          <a:noFill/>
        </p:spPr>
        <p:txBody>
          <a:bodyPr wrap="square" rtlCol="0">
            <a:spAutoFit/>
          </a:bodyPr>
          <a:lstStyle/>
          <a:p>
            <a:r>
              <a:rPr lang="en-GB" sz="2400" b="1" dirty="0">
                <a:solidFill>
                  <a:srgbClr val="0E95C4"/>
                </a:solidFill>
                <a:latin typeface="+mj-lt"/>
                <a:cs typeface="Arial" panose="020B0604020202020204" pitchFamily="34" charset="0"/>
              </a:rPr>
              <a:t>AGENDA</a:t>
            </a:r>
          </a:p>
          <a:p>
            <a:endParaRPr lang="en-GB" sz="2800" b="1" dirty="0">
              <a:latin typeface="Arial Black" panose="020B0A04020102020204" pitchFamily="34" charset="0"/>
              <a:cs typeface="Arial" pitchFamily="34" charset="0"/>
            </a:endParaRPr>
          </a:p>
        </p:txBody>
      </p:sp>
      <p:sp>
        <p:nvSpPr>
          <p:cNvPr id="3" name="Rectangle 2">
            <a:extLst>
              <a:ext uri="{FF2B5EF4-FFF2-40B4-BE49-F238E27FC236}">
                <a16:creationId xmlns:a16="http://schemas.microsoft.com/office/drawing/2014/main" xmlns="" id="{5126749B-E4E6-4665-BE7D-BE0062892D0C}"/>
              </a:ext>
            </a:extLst>
          </p:cNvPr>
          <p:cNvSpPr/>
          <p:nvPr/>
        </p:nvSpPr>
        <p:spPr>
          <a:xfrm>
            <a:off x="371400" y="1018920"/>
            <a:ext cx="7505516" cy="4247317"/>
          </a:xfrm>
          <a:prstGeom prst="rect">
            <a:avLst/>
          </a:prstGeom>
        </p:spPr>
        <p:txBody>
          <a:bodyPr wrap="square">
            <a:spAutoFit/>
          </a:bodyPr>
          <a:lstStyle/>
          <a:p>
            <a:pPr marL="285750" indent="-285750">
              <a:buFont typeface="Arial" panose="020B0604020202020204" pitchFamily="34" charset="0"/>
              <a:buChar char="•"/>
            </a:pPr>
            <a:r>
              <a:rPr lang="en-GB" sz="2400" b="1" dirty="0">
                <a:solidFill>
                  <a:schemeClr val="bg2"/>
                </a:solidFill>
                <a:latin typeface="Arial" pitchFamily="34" charset="0"/>
                <a:cs typeface="Arial" pitchFamily="34" charset="0"/>
              </a:rPr>
              <a:t>Introduction</a:t>
            </a:r>
          </a:p>
          <a:p>
            <a:pPr marL="742950" lvl="1" indent="-285750">
              <a:buFont typeface="Arial" panose="020B0604020202020204" pitchFamily="34" charset="0"/>
              <a:buChar char="•"/>
            </a:pPr>
            <a:r>
              <a:rPr lang="en-GB" b="1" dirty="0">
                <a:solidFill>
                  <a:schemeClr val="bg2"/>
                </a:solidFill>
                <a:latin typeface="Arial" pitchFamily="34" charset="0"/>
                <a:cs typeface="Arial" pitchFamily="34" charset="0"/>
              </a:rPr>
              <a:t>Speaker</a:t>
            </a:r>
          </a:p>
          <a:p>
            <a:pPr marL="742950" lvl="1" indent="-285750">
              <a:buFont typeface="Arial" panose="020B0604020202020204" pitchFamily="34" charset="0"/>
              <a:buChar char="•"/>
            </a:pPr>
            <a:r>
              <a:rPr lang="en-GB" b="1" dirty="0">
                <a:solidFill>
                  <a:schemeClr val="bg2"/>
                </a:solidFill>
                <a:latin typeface="Arial" pitchFamily="34" charset="0"/>
                <a:cs typeface="Arial" pitchFamily="34" charset="0"/>
              </a:rPr>
              <a:t>Palo Alto Networks</a:t>
            </a:r>
          </a:p>
          <a:p>
            <a:pPr marL="742950" lvl="1" indent="-285750">
              <a:buFont typeface="Arial" panose="020B0604020202020204" pitchFamily="34" charset="0"/>
              <a:buChar char="•"/>
            </a:pPr>
            <a:r>
              <a:rPr lang="en-GB" b="1" dirty="0">
                <a:solidFill>
                  <a:schemeClr val="bg2"/>
                </a:solidFill>
                <a:latin typeface="Arial" pitchFamily="34" charset="0"/>
                <a:cs typeface="Arial" pitchFamily="34" charset="0"/>
              </a:rPr>
              <a:t>AI or Machine Learning?</a:t>
            </a: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bg2"/>
                </a:solidFill>
                <a:latin typeface="Arial" pitchFamily="34" charset="0"/>
                <a:cs typeface="Arial" pitchFamily="34" charset="0"/>
              </a:rPr>
              <a:t>The challenges of today’s world</a:t>
            </a: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bg2"/>
                </a:solidFill>
                <a:latin typeface="Arial" pitchFamily="34" charset="0"/>
                <a:cs typeface="Arial" pitchFamily="34" charset="0"/>
              </a:rPr>
              <a:t>Machine Learning in Cyber Security</a:t>
            </a:r>
          </a:p>
          <a:p>
            <a:r>
              <a:rPr lang="en-GB" sz="2400" b="1" dirty="0">
                <a:solidFill>
                  <a:schemeClr val="bg2"/>
                </a:solidFill>
                <a:latin typeface="Arial" pitchFamily="34" charset="0"/>
                <a:cs typeface="Arial" pitchFamily="34" charset="0"/>
              </a:rPr>
              <a:t>   (Palo Alto Networks’ approach)</a:t>
            </a:r>
          </a:p>
          <a:p>
            <a:pPr marL="285750" indent="-285750">
              <a:buFont typeface="Arial" panose="020B0604020202020204" pitchFamily="34" charset="0"/>
              <a:buChar char="•"/>
            </a:pPr>
            <a:endParaRPr lang="en-GB" sz="2400" dirty="0">
              <a:solidFill>
                <a:schemeClr val="bg2"/>
              </a:solidFill>
              <a:latin typeface="Arial" pitchFamily="34" charset="0"/>
              <a:cs typeface="Arial" pitchFamily="34" charset="0"/>
            </a:endParaRPr>
          </a:p>
          <a:p>
            <a:endParaRPr lang="en-GB" sz="2400" dirty="0">
              <a:solidFill>
                <a:schemeClr val="bg2"/>
              </a:solidFill>
              <a:latin typeface="Arial" pitchFamily="34" charset="0"/>
              <a:cs typeface="Arial" pitchFamily="34" charset="0"/>
            </a:endParaRPr>
          </a:p>
          <a:p>
            <a:pPr marL="285750" indent="-285750">
              <a:buFont typeface="Arial" panose="020B0604020202020204" pitchFamily="34" charset="0"/>
              <a:buChar char="•"/>
            </a:pPr>
            <a:endParaRPr lang="en-GB" sz="2400" dirty="0">
              <a:solidFill>
                <a:schemeClr val="bg2"/>
              </a:solidFill>
              <a:latin typeface="Arial" pitchFamily="34" charset="0"/>
              <a:cs typeface="Arial" pitchFamily="34" charset="0"/>
            </a:endParaRPr>
          </a:p>
        </p:txBody>
      </p:sp>
    </p:spTree>
    <p:extLst>
      <p:ext uri="{BB962C8B-B14F-4D97-AF65-F5344CB8AC3E}">
        <p14:creationId xmlns:p14="http://schemas.microsoft.com/office/powerpoint/2010/main" val="40694277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1" y="216866"/>
            <a:ext cx="8471427" cy="327420"/>
          </a:xfrm>
        </p:spPr>
        <p:txBody>
          <a:bodyPr>
            <a:noAutofit/>
          </a:bodyPr>
          <a:lstStyle/>
          <a:p>
            <a:r>
              <a:rPr lang="en-US" sz="2400" dirty="0"/>
              <a:t>TRAPS</a:t>
            </a:r>
          </a:p>
        </p:txBody>
      </p:sp>
      <p:sp>
        <p:nvSpPr>
          <p:cNvPr id="45" name="Slide Number Placeholder 3">
            <a:extLst>
              <a:ext uri="{FF2B5EF4-FFF2-40B4-BE49-F238E27FC236}">
                <a16:creationId xmlns:a16="http://schemas.microsoft.com/office/drawing/2014/main" xmlns="" id="{CE574E67-B9B0-4882-9A6F-B8025326CD24}"/>
              </a:ext>
            </a:extLst>
          </p:cNvPr>
          <p:cNvSpPr>
            <a:spLocks noGrp="1"/>
          </p:cNvSpPr>
          <p:nvPr>
            <p:ph type="sldNum" sz="quarter" idx="10"/>
          </p:nvPr>
        </p:nvSpPr>
        <p:spPr/>
        <p:txBody>
          <a:bodyPr/>
          <a:lstStyle/>
          <a:p>
            <a:fld id="{2993CA60-2B53-4F4B-9B5D-BDFFCE129C5C}" type="slidenum">
              <a:rPr lang="en-US" altLang="en-US" smtClean="0"/>
              <a:pPr/>
              <a:t>20</a:t>
            </a:fld>
            <a:r>
              <a:rPr lang="en-US" altLang="en-US" dirty="0"/>
              <a:t>  |  © 2018, Palo Alto Networks. All Rights Reserved. </a:t>
            </a:r>
          </a:p>
        </p:txBody>
      </p:sp>
      <p:grpSp>
        <p:nvGrpSpPr>
          <p:cNvPr id="5" name="Group 4">
            <a:extLst>
              <a:ext uri="{FF2B5EF4-FFF2-40B4-BE49-F238E27FC236}">
                <a16:creationId xmlns:a16="http://schemas.microsoft.com/office/drawing/2014/main" xmlns="" id="{49131555-4007-4D44-AE73-594918B6F7BC}"/>
              </a:ext>
            </a:extLst>
          </p:cNvPr>
          <p:cNvGrpSpPr/>
          <p:nvPr/>
        </p:nvGrpSpPr>
        <p:grpSpPr>
          <a:xfrm>
            <a:off x="1701769" y="767422"/>
            <a:ext cx="1398266" cy="898828"/>
            <a:chOff x="1086478" y="1399883"/>
            <a:chExt cx="1398266" cy="898828"/>
          </a:xfrm>
        </p:grpSpPr>
        <p:sp>
          <p:nvSpPr>
            <p:cNvPr id="48" name="Freeform: Shape 47">
              <a:extLst>
                <a:ext uri="{FF2B5EF4-FFF2-40B4-BE49-F238E27FC236}">
                  <a16:creationId xmlns:a16="http://schemas.microsoft.com/office/drawing/2014/main" xmlns="" id="{6AF58517-D1BA-45B1-B3EB-1482176255CA}"/>
                </a:ext>
              </a:extLst>
            </p:cNvPr>
            <p:cNvSpPr/>
            <p:nvPr/>
          </p:nvSpPr>
          <p:spPr>
            <a:xfrm>
              <a:off x="1086478" y="1399883"/>
              <a:ext cx="1398266" cy="898828"/>
            </a:xfrm>
            <a:custGeom>
              <a:avLst/>
              <a:gdLst>
                <a:gd name="connsiteX0" fmla="*/ 291581 w 661654"/>
                <a:gd name="connsiteY0" fmla="*/ 0 h 371474"/>
                <a:gd name="connsiteX1" fmla="*/ 462722 w 661654"/>
                <a:gd name="connsiteY1" fmla="*/ 113440 h 371474"/>
                <a:gd name="connsiteX2" fmla="*/ 464456 w 661654"/>
                <a:gd name="connsiteY2" fmla="*/ 122032 h 371474"/>
                <a:gd name="connsiteX3" fmla="*/ 465827 w 661654"/>
                <a:gd name="connsiteY3" fmla="*/ 121755 h 371474"/>
                <a:gd name="connsiteX4" fmla="*/ 553384 w 661654"/>
                <a:gd name="connsiteY4" fmla="*/ 158022 h 371474"/>
                <a:gd name="connsiteX5" fmla="*/ 561475 w 661654"/>
                <a:gd name="connsiteY5" fmla="*/ 170023 h 371474"/>
                <a:gd name="connsiteX6" fmla="*/ 578000 w 661654"/>
                <a:gd name="connsiteY6" fmla="*/ 166687 h 371474"/>
                <a:gd name="connsiteX7" fmla="*/ 661654 w 661654"/>
                <a:gd name="connsiteY7" fmla="*/ 250341 h 371474"/>
                <a:gd name="connsiteX8" fmla="*/ 578000 w 661654"/>
                <a:gd name="connsiteY8" fmla="*/ 333995 h 371474"/>
                <a:gd name="connsiteX9" fmla="*/ 555823 w 661654"/>
                <a:gd name="connsiteY9" fmla="*/ 329518 h 371474"/>
                <a:gd name="connsiteX10" fmla="*/ 553384 w 661654"/>
                <a:gd name="connsiteY10" fmla="*/ 333136 h 371474"/>
                <a:gd name="connsiteX11" fmla="*/ 465827 w 661654"/>
                <a:gd name="connsiteY11" fmla="*/ 369403 h 371474"/>
                <a:gd name="connsiteX12" fmla="*/ 417629 w 661654"/>
                <a:gd name="connsiteY12" fmla="*/ 359672 h 371474"/>
                <a:gd name="connsiteX13" fmla="*/ 388681 w 661654"/>
                <a:gd name="connsiteY13" fmla="*/ 340155 h 371474"/>
                <a:gd name="connsiteX14" fmla="*/ 363878 w 661654"/>
                <a:gd name="connsiteY14" fmla="*/ 356878 h 371474"/>
                <a:gd name="connsiteX15" fmla="*/ 291581 w 661654"/>
                <a:gd name="connsiteY15" fmla="*/ 371474 h 371474"/>
                <a:gd name="connsiteX16" fmla="*/ 219284 w 661654"/>
                <a:gd name="connsiteY16" fmla="*/ 356878 h 371474"/>
                <a:gd name="connsiteX17" fmla="*/ 178069 w 661654"/>
                <a:gd name="connsiteY17" fmla="*/ 329090 h 371474"/>
                <a:gd name="connsiteX18" fmla="*/ 172022 w 661654"/>
                <a:gd name="connsiteY18" fmla="*/ 333167 h 371474"/>
                <a:gd name="connsiteX19" fmla="*/ 123824 w 661654"/>
                <a:gd name="connsiteY19" fmla="*/ 342898 h 371474"/>
                <a:gd name="connsiteX20" fmla="*/ 0 w 661654"/>
                <a:gd name="connsiteY20" fmla="*/ 219074 h 371474"/>
                <a:gd name="connsiteX21" fmla="*/ 123824 w 661654"/>
                <a:gd name="connsiteY21" fmla="*/ 95250 h 371474"/>
                <a:gd name="connsiteX22" fmla="*/ 131640 w 661654"/>
                <a:gd name="connsiteY22" fmla="*/ 96828 h 371474"/>
                <a:gd name="connsiteX23" fmla="*/ 160245 w 661654"/>
                <a:gd name="connsiteY23" fmla="*/ 54401 h 371474"/>
                <a:gd name="connsiteX24" fmla="*/ 291581 w 661654"/>
                <a:gd name="connsiteY24" fmla="*/ 0 h 37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654" h="371474">
                  <a:moveTo>
                    <a:pt x="291581" y="0"/>
                  </a:moveTo>
                  <a:cubicBezTo>
                    <a:pt x="368516" y="0"/>
                    <a:pt x="434526" y="46776"/>
                    <a:pt x="462722" y="113440"/>
                  </a:cubicBezTo>
                  <a:lnTo>
                    <a:pt x="464456" y="122032"/>
                  </a:lnTo>
                  <a:lnTo>
                    <a:pt x="465827" y="121755"/>
                  </a:lnTo>
                  <a:cubicBezTo>
                    <a:pt x="500020" y="121755"/>
                    <a:pt x="530976" y="135614"/>
                    <a:pt x="553384" y="158022"/>
                  </a:cubicBezTo>
                  <a:lnTo>
                    <a:pt x="561475" y="170023"/>
                  </a:lnTo>
                  <a:lnTo>
                    <a:pt x="578000" y="166687"/>
                  </a:lnTo>
                  <a:cubicBezTo>
                    <a:pt x="624201" y="166687"/>
                    <a:pt x="661654" y="204140"/>
                    <a:pt x="661654" y="250341"/>
                  </a:cubicBezTo>
                  <a:cubicBezTo>
                    <a:pt x="661654" y="296542"/>
                    <a:pt x="624201" y="333995"/>
                    <a:pt x="578000" y="333995"/>
                  </a:cubicBezTo>
                  <a:lnTo>
                    <a:pt x="555823" y="329518"/>
                  </a:lnTo>
                  <a:lnTo>
                    <a:pt x="553384" y="333136"/>
                  </a:lnTo>
                  <a:cubicBezTo>
                    <a:pt x="530976" y="355544"/>
                    <a:pt x="500020" y="369403"/>
                    <a:pt x="465827" y="369403"/>
                  </a:cubicBezTo>
                  <a:cubicBezTo>
                    <a:pt x="448730" y="369403"/>
                    <a:pt x="432443" y="365938"/>
                    <a:pt x="417629" y="359672"/>
                  </a:cubicBezTo>
                  <a:lnTo>
                    <a:pt x="388681" y="340155"/>
                  </a:lnTo>
                  <a:lnTo>
                    <a:pt x="363878" y="356878"/>
                  </a:lnTo>
                  <a:cubicBezTo>
                    <a:pt x="341657" y="366277"/>
                    <a:pt x="317226" y="371474"/>
                    <a:pt x="291581" y="371474"/>
                  </a:cubicBezTo>
                  <a:cubicBezTo>
                    <a:pt x="265936" y="371474"/>
                    <a:pt x="241505" y="366277"/>
                    <a:pt x="219284" y="356878"/>
                  </a:cubicBezTo>
                  <a:lnTo>
                    <a:pt x="178069" y="329090"/>
                  </a:lnTo>
                  <a:lnTo>
                    <a:pt x="172022" y="333167"/>
                  </a:lnTo>
                  <a:cubicBezTo>
                    <a:pt x="157208" y="339433"/>
                    <a:pt x="140920" y="342898"/>
                    <a:pt x="123824" y="342898"/>
                  </a:cubicBezTo>
                  <a:cubicBezTo>
                    <a:pt x="55438" y="342898"/>
                    <a:pt x="0" y="287460"/>
                    <a:pt x="0" y="219074"/>
                  </a:cubicBezTo>
                  <a:cubicBezTo>
                    <a:pt x="0" y="150688"/>
                    <a:pt x="55438" y="95250"/>
                    <a:pt x="123824" y="95250"/>
                  </a:cubicBezTo>
                  <a:lnTo>
                    <a:pt x="131640" y="96828"/>
                  </a:lnTo>
                  <a:lnTo>
                    <a:pt x="160245" y="54401"/>
                  </a:lnTo>
                  <a:cubicBezTo>
                    <a:pt x="193857" y="20789"/>
                    <a:pt x="240291" y="0"/>
                    <a:pt x="291581" y="0"/>
                  </a:cubicBezTo>
                  <a:close/>
                </a:path>
              </a:pathLst>
            </a:custGeom>
            <a:solidFill>
              <a:schemeClr val="bg1"/>
            </a:solid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400" b="1" dirty="0" err="1">
                <a:solidFill>
                  <a:schemeClr val="tx1"/>
                </a:solidFill>
                <a:latin typeface="Arial" pitchFamily="34" charset="0"/>
                <a:cs typeface="Arial" pitchFamily="34" charset="0"/>
              </a:endParaRPr>
            </a:p>
          </p:txBody>
        </p:sp>
        <p:grpSp>
          <p:nvGrpSpPr>
            <p:cNvPr id="13" name="Group 12">
              <a:extLst>
                <a:ext uri="{FF2B5EF4-FFF2-40B4-BE49-F238E27FC236}">
                  <a16:creationId xmlns:a16="http://schemas.microsoft.com/office/drawing/2014/main" xmlns="" id="{8FEE9AA2-1EA2-4112-B1B8-D9058EE585CC}"/>
                </a:ext>
              </a:extLst>
            </p:cNvPr>
            <p:cNvGrpSpPr/>
            <p:nvPr/>
          </p:nvGrpSpPr>
          <p:grpSpPr>
            <a:xfrm>
              <a:off x="1199373" y="1545731"/>
              <a:ext cx="925974" cy="669301"/>
              <a:chOff x="1125363" y="2366791"/>
              <a:chExt cx="1022055" cy="738749"/>
            </a:xfrm>
          </p:grpSpPr>
          <p:sp>
            <p:nvSpPr>
              <p:cNvPr id="111" name="TextBox 110">
                <a:extLst>
                  <a:ext uri="{FF2B5EF4-FFF2-40B4-BE49-F238E27FC236}">
                    <a16:creationId xmlns:a16="http://schemas.microsoft.com/office/drawing/2014/main" xmlns="" id="{31090687-CD8B-8242-839A-CB11CE418DFE}"/>
                  </a:ext>
                </a:extLst>
              </p:cNvPr>
              <p:cNvSpPr txBox="1"/>
              <p:nvPr/>
            </p:nvSpPr>
            <p:spPr>
              <a:xfrm>
                <a:off x="1125363" y="2843113"/>
                <a:ext cx="1022055" cy="262427"/>
              </a:xfrm>
              <a:prstGeom prst="rect">
                <a:avLst/>
              </a:prstGeom>
              <a:noFill/>
            </p:spPr>
            <p:txBody>
              <a:bodyPr wrap="square" rtlCol="0">
                <a:spAutoFit/>
              </a:bodyPr>
              <a:lstStyle/>
              <a:p>
                <a:pPr algn="ctr">
                  <a:lnSpc>
                    <a:spcPct val="90000"/>
                  </a:lnSpc>
                </a:pPr>
                <a:r>
                  <a:rPr lang="en-US" sz="1050" b="1" dirty="0" err="1">
                    <a:latin typeface="+mj-lt"/>
                    <a:ea typeface="Helvetica Neue" charset="0"/>
                    <a:cs typeface="Helvetica Neue" charset="0"/>
                  </a:rPr>
                  <a:t>WildFire</a:t>
                </a:r>
                <a:endParaRPr lang="en-US" sz="1000" b="1" dirty="0">
                  <a:latin typeface="+mj-lt"/>
                  <a:ea typeface="Helvetica Neue" charset="0"/>
                  <a:cs typeface="Helvetica Neue" charset="0"/>
                </a:endParaRPr>
              </a:p>
            </p:txBody>
          </p:sp>
          <p:pic>
            <p:nvPicPr>
              <p:cNvPr id="121" name="Picture 120">
                <a:extLst>
                  <a:ext uri="{FF2B5EF4-FFF2-40B4-BE49-F238E27FC236}">
                    <a16:creationId xmlns:a16="http://schemas.microsoft.com/office/drawing/2014/main" xmlns="" id="{03DAEAC8-B2A6-2243-8130-719D1E8CAB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288" y="2366791"/>
                <a:ext cx="665387" cy="487598"/>
              </a:xfrm>
              <a:prstGeom prst="rect">
                <a:avLst/>
              </a:prstGeom>
            </p:spPr>
          </p:pic>
        </p:grpSp>
      </p:grpSp>
      <p:sp>
        <p:nvSpPr>
          <p:cNvPr id="14" name="Left Bracket 13">
            <a:extLst>
              <a:ext uri="{FF2B5EF4-FFF2-40B4-BE49-F238E27FC236}">
                <a16:creationId xmlns:a16="http://schemas.microsoft.com/office/drawing/2014/main" xmlns="" id="{2BF4F4EA-E1EF-49F4-BA6B-8E595B63AA0C}"/>
              </a:ext>
            </a:extLst>
          </p:cNvPr>
          <p:cNvSpPr/>
          <p:nvPr/>
        </p:nvSpPr>
        <p:spPr>
          <a:xfrm rot="5400000">
            <a:off x="2950399" y="404156"/>
            <a:ext cx="300642" cy="4407230"/>
          </a:xfrm>
          <a:prstGeom prst="leftBracket">
            <a:avLst>
              <a:gd name="adj" fmla="val 0"/>
            </a:avLst>
          </a:prstGeom>
          <a:ln w="22225" cap="rnd">
            <a:solidFill>
              <a:schemeClr val="accent3"/>
            </a:solidFill>
            <a:prstDash val="sysDot"/>
            <a:headEnd type="triangle" w="sm" len="sm"/>
            <a:tailEnd type="triangle" w="sm" len="sm"/>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35" name="Rectangle 34">
            <a:extLst>
              <a:ext uri="{FF2B5EF4-FFF2-40B4-BE49-F238E27FC236}">
                <a16:creationId xmlns:a16="http://schemas.microsoft.com/office/drawing/2014/main" xmlns="" id="{D7CDE60C-2406-4944-AD22-C6B87D148AA6}"/>
              </a:ext>
            </a:extLst>
          </p:cNvPr>
          <p:cNvSpPr/>
          <p:nvPr/>
        </p:nvSpPr>
        <p:spPr>
          <a:xfrm>
            <a:off x="318429" y="3593086"/>
            <a:ext cx="5564581" cy="643493"/>
          </a:xfrm>
          <a:prstGeom prst="rect">
            <a:avLst/>
          </a:prstGeom>
          <a:solidFill>
            <a:srgbClr val="96C52E"/>
          </a:solidFill>
          <a:ln>
            <a:noFill/>
          </a:ln>
          <a:effectLst>
            <a:glow rad="38100">
              <a:schemeClr val="tx1">
                <a:alpha val="10000"/>
              </a:schemeClr>
            </a:glo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solidFill>
                <a:prstClr val="white"/>
              </a:solidFill>
              <a:latin typeface="Arial" charset="0"/>
              <a:ea typeface="Arial" charset="0"/>
              <a:cs typeface="Arial" charset="0"/>
            </a:endParaRPr>
          </a:p>
        </p:txBody>
      </p:sp>
      <p:cxnSp>
        <p:nvCxnSpPr>
          <p:cNvPr id="38" name="Straight Connector 37">
            <a:extLst>
              <a:ext uri="{FF2B5EF4-FFF2-40B4-BE49-F238E27FC236}">
                <a16:creationId xmlns:a16="http://schemas.microsoft.com/office/drawing/2014/main" xmlns="" id="{4899D6A8-CD5B-2E4F-93CA-F5E61750A3B2}"/>
              </a:ext>
            </a:extLst>
          </p:cNvPr>
          <p:cNvCxnSpPr>
            <a:cxnSpLocks/>
          </p:cNvCxnSpPr>
          <p:nvPr/>
        </p:nvCxnSpPr>
        <p:spPr>
          <a:xfrm flipV="1">
            <a:off x="1981938" y="2474824"/>
            <a:ext cx="0" cy="265894"/>
          </a:xfrm>
          <a:prstGeom prst="line">
            <a:avLst/>
          </a:prstGeom>
          <a:ln w="22225" cap="rnd">
            <a:solidFill>
              <a:schemeClr val="accent3"/>
            </a:solidFill>
            <a:prstDash val="sysDot"/>
            <a:headEnd type="triangle"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xmlns="" id="{C2346F48-E4A4-DA4D-9E17-29ED033DA8E4}"/>
              </a:ext>
            </a:extLst>
          </p:cNvPr>
          <p:cNvCxnSpPr>
            <a:cxnSpLocks/>
          </p:cNvCxnSpPr>
          <p:nvPr/>
        </p:nvCxnSpPr>
        <p:spPr>
          <a:xfrm flipV="1">
            <a:off x="4153814" y="2457449"/>
            <a:ext cx="0" cy="265894"/>
          </a:xfrm>
          <a:prstGeom prst="line">
            <a:avLst/>
          </a:prstGeom>
          <a:ln w="22225" cap="rnd">
            <a:solidFill>
              <a:schemeClr val="accent3"/>
            </a:solidFill>
            <a:prstDash val="sysDot"/>
            <a:headEnd type="triangle" w="sm" len="sm"/>
            <a:tailEnd type="none" w="sm" len="sm"/>
          </a:ln>
          <a:effectLst/>
        </p:spPr>
        <p:style>
          <a:lnRef idx="2">
            <a:schemeClr val="accent1"/>
          </a:lnRef>
          <a:fillRef idx="0">
            <a:schemeClr val="accent1"/>
          </a:fillRef>
          <a:effectRef idx="1">
            <a:schemeClr val="accent1"/>
          </a:effectRef>
          <a:fontRef idx="minor">
            <a:schemeClr val="tx1"/>
          </a:fontRef>
        </p:style>
      </p:cxnSp>
      <p:pic>
        <p:nvPicPr>
          <p:cNvPr id="63" name="Picture 62">
            <a:extLst>
              <a:ext uri="{FF2B5EF4-FFF2-40B4-BE49-F238E27FC236}">
                <a16:creationId xmlns:a16="http://schemas.microsoft.com/office/drawing/2014/main" xmlns="" id="{794C815F-451D-8C44-8451-EE70111D7E70}"/>
              </a:ext>
            </a:extLst>
          </p:cNvPr>
          <p:cNvPicPr>
            <a:picLocks noChangeAspect="1"/>
          </p:cNvPicPr>
          <p:nvPr/>
        </p:nvPicPr>
        <p:blipFill>
          <a:blip r:embed="rId4">
            <a:extLst>
              <a:ext uri="{BEBA8EAE-BF5A-486C-A8C5-ECC9F3942E4B}">
                <a14:imgProps xmlns:a14="http://schemas.microsoft.com/office/drawing/2010/main">
                  <a14:imgLayer r:embed="rId5">
                    <a14:imgEffect>
                      <a14:brightnessContrast bright="100000"/>
                    </a14:imgEffect>
                  </a14:imgLayer>
                </a14:imgProps>
              </a:ext>
            </a:extLst>
          </a:blip>
          <a:stretch>
            <a:fillRect/>
          </a:stretch>
        </p:blipFill>
        <p:spPr>
          <a:xfrm>
            <a:off x="1177596" y="3683213"/>
            <a:ext cx="390734" cy="453835"/>
          </a:xfrm>
          <a:prstGeom prst="rect">
            <a:avLst/>
          </a:prstGeom>
        </p:spPr>
      </p:pic>
      <p:pic>
        <p:nvPicPr>
          <p:cNvPr id="64" name="Picture 63">
            <a:extLst>
              <a:ext uri="{FF2B5EF4-FFF2-40B4-BE49-F238E27FC236}">
                <a16:creationId xmlns:a16="http://schemas.microsoft.com/office/drawing/2014/main" xmlns="" id="{04A5269B-3FD2-0E45-97BD-BA647F35BDFC}"/>
              </a:ext>
            </a:extLst>
          </p:cNvPr>
          <p:cNvPicPr>
            <a:picLocks noChangeAspect="1"/>
          </p:cNvPicPr>
          <p:nvPr/>
        </p:nvPicPr>
        <p:blipFill>
          <a:blip r:embed="rId6">
            <a:duotone>
              <a:schemeClr val="accent1">
                <a:shade val="45000"/>
                <a:satMod val="135000"/>
              </a:schemeClr>
              <a:prstClr val="white"/>
            </a:duotone>
            <a:extLst>
              <a:ext uri="{BEBA8EAE-BF5A-486C-A8C5-ECC9F3942E4B}">
                <a14:imgProps xmlns:a14="http://schemas.microsoft.com/office/drawing/2010/main">
                  <a14:imgLayer r:embed="rId7">
                    <a14:imgEffect>
                      <a14:brightnessContrast bright="100000"/>
                    </a14:imgEffect>
                  </a14:imgLayer>
                </a14:imgProps>
              </a:ext>
            </a:extLst>
          </a:blip>
          <a:stretch>
            <a:fillRect/>
          </a:stretch>
        </p:blipFill>
        <p:spPr>
          <a:xfrm>
            <a:off x="2108957" y="3546774"/>
            <a:ext cx="756527" cy="712965"/>
          </a:xfrm>
          <a:prstGeom prst="rect">
            <a:avLst/>
          </a:prstGeom>
        </p:spPr>
      </p:pic>
      <p:pic>
        <p:nvPicPr>
          <p:cNvPr id="65" name="Picture 64">
            <a:extLst>
              <a:ext uri="{FF2B5EF4-FFF2-40B4-BE49-F238E27FC236}">
                <a16:creationId xmlns:a16="http://schemas.microsoft.com/office/drawing/2014/main" xmlns="" id="{0FF0746B-126B-6A41-9102-ADD4011772EE}"/>
              </a:ext>
            </a:extLst>
          </p:cNvPr>
          <p:cNvPicPr>
            <a:picLocks noChangeAspect="1"/>
          </p:cNvPicPr>
          <p:nvPr/>
        </p:nvPicPr>
        <p:blipFill>
          <a:blip r:embed="rId8">
            <a:extLst>
              <a:ext uri="{BEBA8EAE-BF5A-486C-A8C5-ECC9F3942E4B}">
                <a14:imgProps xmlns:a14="http://schemas.microsoft.com/office/drawing/2010/main">
                  <a14:imgLayer r:embed="rId9">
                    <a14:imgEffect>
                      <a14:brightnessContrast bright="100000"/>
                    </a14:imgEffect>
                  </a14:imgLayer>
                </a14:imgProps>
              </a:ext>
            </a:extLst>
          </a:blip>
          <a:stretch>
            <a:fillRect/>
          </a:stretch>
        </p:blipFill>
        <p:spPr>
          <a:xfrm>
            <a:off x="3406111" y="3591499"/>
            <a:ext cx="640137" cy="640137"/>
          </a:xfrm>
          <a:prstGeom prst="rect">
            <a:avLst/>
          </a:prstGeom>
        </p:spPr>
      </p:pic>
      <p:pic>
        <p:nvPicPr>
          <p:cNvPr id="6" name="Picture 5">
            <a:extLst>
              <a:ext uri="{FF2B5EF4-FFF2-40B4-BE49-F238E27FC236}">
                <a16:creationId xmlns:a16="http://schemas.microsoft.com/office/drawing/2014/main" xmlns="" id="{4F81CB43-E7A8-5140-8183-A2E1EE3F5B3B}"/>
              </a:ext>
            </a:extLst>
          </p:cNvPr>
          <p:cNvPicPr>
            <a:picLocks noChangeAspect="1"/>
          </p:cNvPicPr>
          <p:nvPr/>
        </p:nvPicPr>
        <p:blipFill>
          <a:blip r:embed="rId10">
            <a:extLst>
              <a:ext uri="{BEBA8EAE-BF5A-486C-A8C5-ECC9F3942E4B}">
                <a14:imgProps xmlns:a14="http://schemas.microsoft.com/office/drawing/2010/main">
                  <a14:imgLayer r:embed="rId11">
                    <a14:imgEffect>
                      <a14:brightnessContrast bright="100000"/>
                    </a14:imgEffect>
                  </a14:imgLayer>
                </a14:imgProps>
              </a:ext>
            </a:extLst>
          </a:blip>
          <a:stretch>
            <a:fillRect/>
          </a:stretch>
        </p:blipFill>
        <p:spPr>
          <a:xfrm>
            <a:off x="4586875" y="3671067"/>
            <a:ext cx="482803" cy="482803"/>
          </a:xfrm>
          <a:prstGeom prst="rect">
            <a:avLst/>
          </a:prstGeom>
        </p:spPr>
      </p:pic>
      <p:grpSp>
        <p:nvGrpSpPr>
          <p:cNvPr id="10" name="Group 9">
            <a:extLst>
              <a:ext uri="{FF2B5EF4-FFF2-40B4-BE49-F238E27FC236}">
                <a16:creationId xmlns:a16="http://schemas.microsoft.com/office/drawing/2014/main" xmlns="" id="{855C18BE-93EB-8545-84D8-1FB5ABDA1F6A}"/>
              </a:ext>
            </a:extLst>
          </p:cNvPr>
          <p:cNvGrpSpPr/>
          <p:nvPr/>
        </p:nvGrpSpPr>
        <p:grpSpPr>
          <a:xfrm>
            <a:off x="2707413" y="2856787"/>
            <a:ext cx="824265" cy="680247"/>
            <a:chOff x="484972" y="2868538"/>
            <a:chExt cx="824265" cy="680247"/>
          </a:xfrm>
        </p:grpSpPr>
        <p:pic>
          <p:nvPicPr>
            <p:cNvPr id="42" name="Picture 41">
              <a:extLst>
                <a:ext uri="{FF2B5EF4-FFF2-40B4-BE49-F238E27FC236}">
                  <a16:creationId xmlns:a16="http://schemas.microsoft.com/office/drawing/2014/main" xmlns="" id="{1D21ADCD-62A4-DE4F-BD5C-FC3FBA23142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619707" y="2868538"/>
              <a:ext cx="618830" cy="385402"/>
            </a:xfrm>
            <a:prstGeom prst="rect">
              <a:avLst/>
            </a:prstGeom>
          </p:spPr>
        </p:pic>
        <p:sp>
          <p:nvSpPr>
            <p:cNvPr id="7" name="TextBox 6">
              <a:extLst>
                <a:ext uri="{FF2B5EF4-FFF2-40B4-BE49-F238E27FC236}">
                  <a16:creationId xmlns:a16="http://schemas.microsoft.com/office/drawing/2014/main" xmlns="" id="{531289CF-163F-AE48-A509-428B2BACFFCC}"/>
                </a:ext>
              </a:extLst>
            </p:cNvPr>
            <p:cNvSpPr txBox="1"/>
            <p:nvPr/>
          </p:nvSpPr>
          <p:spPr>
            <a:xfrm>
              <a:off x="484972" y="3271786"/>
              <a:ext cx="824265" cy="276999"/>
            </a:xfrm>
            <a:prstGeom prst="rect">
              <a:avLst/>
            </a:prstGeom>
            <a:noFill/>
          </p:spPr>
          <p:txBody>
            <a:bodyPr wrap="none" rtlCol="0">
              <a:spAutoFit/>
            </a:bodyPr>
            <a:lstStyle/>
            <a:p>
              <a:r>
                <a:rPr lang="en-US" sz="1200" dirty="0">
                  <a:solidFill>
                    <a:schemeClr val="tx1">
                      <a:lumMod val="65000"/>
                      <a:lumOff val="35000"/>
                    </a:schemeClr>
                  </a:solidFill>
                  <a:latin typeface="Arial" pitchFamily="34" charset="0"/>
                  <a:cs typeface="Arial" pitchFamily="34" charset="0"/>
                </a:rPr>
                <a:t>Desktops</a:t>
              </a:r>
            </a:p>
          </p:txBody>
        </p:sp>
      </p:grpSp>
      <p:grpSp>
        <p:nvGrpSpPr>
          <p:cNvPr id="12" name="Group 11">
            <a:extLst>
              <a:ext uri="{FF2B5EF4-FFF2-40B4-BE49-F238E27FC236}">
                <a16:creationId xmlns:a16="http://schemas.microsoft.com/office/drawing/2014/main" xmlns="" id="{6BB80226-099F-064D-8F0E-9120B6BFCDD2}"/>
              </a:ext>
            </a:extLst>
          </p:cNvPr>
          <p:cNvGrpSpPr/>
          <p:nvPr/>
        </p:nvGrpSpPr>
        <p:grpSpPr>
          <a:xfrm>
            <a:off x="1576757" y="2837337"/>
            <a:ext cx="777688" cy="708119"/>
            <a:chOff x="1576757" y="2837337"/>
            <a:chExt cx="777688" cy="708119"/>
          </a:xfrm>
        </p:grpSpPr>
        <p:pic>
          <p:nvPicPr>
            <p:cNvPr id="57" name="Picture 56">
              <a:extLst>
                <a:ext uri="{FF2B5EF4-FFF2-40B4-BE49-F238E27FC236}">
                  <a16:creationId xmlns:a16="http://schemas.microsoft.com/office/drawing/2014/main" xmlns="" id="{D29EA547-7F1C-9A4F-B716-615E9F5D50C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683927" y="2837337"/>
              <a:ext cx="586124" cy="423314"/>
            </a:xfrm>
            <a:prstGeom prst="rect">
              <a:avLst/>
            </a:prstGeom>
          </p:spPr>
        </p:pic>
        <p:sp>
          <p:nvSpPr>
            <p:cNvPr id="67" name="TextBox 66">
              <a:extLst>
                <a:ext uri="{FF2B5EF4-FFF2-40B4-BE49-F238E27FC236}">
                  <a16:creationId xmlns:a16="http://schemas.microsoft.com/office/drawing/2014/main" xmlns="" id="{1B324E52-D8AE-2B4B-90DC-B553F29F7D05}"/>
                </a:ext>
              </a:extLst>
            </p:cNvPr>
            <p:cNvSpPr txBox="1"/>
            <p:nvPr/>
          </p:nvSpPr>
          <p:spPr>
            <a:xfrm>
              <a:off x="1576757" y="3268457"/>
              <a:ext cx="777688" cy="276999"/>
            </a:xfrm>
            <a:prstGeom prst="rect">
              <a:avLst/>
            </a:prstGeom>
            <a:noFill/>
          </p:spPr>
          <p:txBody>
            <a:bodyPr wrap="square" rtlCol="0">
              <a:spAutoFit/>
            </a:bodyPr>
            <a:lstStyle/>
            <a:p>
              <a:pPr algn="ctr"/>
              <a:r>
                <a:rPr lang="en-US" sz="1200" dirty="0">
                  <a:solidFill>
                    <a:schemeClr val="tx1">
                      <a:lumMod val="65000"/>
                      <a:lumOff val="35000"/>
                    </a:schemeClr>
                  </a:solidFill>
                  <a:latin typeface="Arial" pitchFamily="34" charset="0"/>
                  <a:cs typeface="Arial" pitchFamily="34" charset="0"/>
                </a:rPr>
                <a:t>Laptops</a:t>
              </a:r>
            </a:p>
          </p:txBody>
        </p:sp>
      </p:grpSp>
      <p:grpSp>
        <p:nvGrpSpPr>
          <p:cNvPr id="15" name="Group 14">
            <a:extLst>
              <a:ext uri="{FF2B5EF4-FFF2-40B4-BE49-F238E27FC236}">
                <a16:creationId xmlns:a16="http://schemas.microsoft.com/office/drawing/2014/main" xmlns="" id="{2B6D08C2-7595-5B48-8E92-B1D974B25D98}"/>
              </a:ext>
            </a:extLst>
          </p:cNvPr>
          <p:cNvGrpSpPr/>
          <p:nvPr/>
        </p:nvGrpSpPr>
        <p:grpSpPr>
          <a:xfrm>
            <a:off x="384023" y="2829984"/>
            <a:ext cx="1079598" cy="707050"/>
            <a:chOff x="2570840" y="2841569"/>
            <a:chExt cx="1079598" cy="707050"/>
          </a:xfrm>
        </p:grpSpPr>
        <p:pic>
          <p:nvPicPr>
            <p:cNvPr id="60" name="Picture 59">
              <a:extLst>
                <a:ext uri="{FF2B5EF4-FFF2-40B4-BE49-F238E27FC236}">
                  <a16:creationId xmlns:a16="http://schemas.microsoft.com/office/drawing/2014/main" xmlns="" id="{3D5D76FE-C95A-C44F-BF80-88B72D7A741E}"/>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979638" y="2841569"/>
              <a:ext cx="262002" cy="449146"/>
            </a:xfrm>
            <a:prstGeom prst="rect">
              <a:avLst/>
            </a:prstGeom>
          </p:spPr>
        </p:pic>
        <p:sp>
          <p:nvSpPr>
            <p:cNvPr id="68" name="TextBox 67">
              <a:extLst>
                <a:ext uri="{FF2B5EF4-FFF2-40B4-BE49-F238E27FC236}">
                  <a16:creationId xmlns:a16="http://schemas.microsoft.com/office/drawing/2014/main" xmlns="" id="{1FA422E0-8759-5542-9D28-99E55F923EC3}"/>
                </a:ext>
              </a:extLst>
            </p:cNvPr>
            <p:cNvSpPr txBox="1"/>
            <p:nvPr/>
          </p:nvSpPr>
          <p:spPr>
            <a:xfrm>
              <a:off x="2570840" y="3271620"/>
              <a:ext cx="1079598" cy="276999"/>
            </a:xfrm>
            <a:prstGeom prst="rect">
              <a:avLst/>
            </a:prstGeom>
            <a:noFill/>
          </p:spPr>
          <p:txBody>
            <a:bodyPr wrap="square" rtlCol="0">
              <a:spAutoFit/>
            </a:bodyPr>
            <a:lstStyle/>
            <a:p>
              <a:pPr algn="ctr"/>
              <a:r>
                <a:rPr lang="en-US" sz="1200" dirty="0">
                  <a:solidFill>
                    <a:schemeClr val="tx1">
                      <a:lumMod val="65000"/>
                      <a:lumOff val="35000"/>
                    </a:schemeClr>
                  </a:solidFill>
                  <a:latin typeface="Arial" pitchFamily="34" charset="0"/>
                  <a:cs typeface="Arial" pitchFamily="34" charset="0"/>
                </a:rPr>
                <a:t>Phone/Tablet</a:t>
              </a:r>
            </a:p>
          </p:txBody>
        </p:sp>
      </p:grpSp>
      <p:grpSp>
        <p:nvGrpSpPr>
          <p:cNvPr id="16" name="Group 15">
            <a:extLst>
              <a:ext uri="{FF2B5EF4-FFF2-40B4-BE49-F238E27FC236}">
                <a16:creationId xmlns:a16="http://schemas.microsoft.com/office/drawing/2014/main" xmlns="" id="{831C916A-6896-AC41-941D-B7E690D7CDBB}"/>
              </a:ext>
            </a:extLst>
          </p:cNvPr>
          <p:cNvGrpSpPr/>
          <p:nvPr/>
        </p:nvGrpSpPr>
        <p:grpSpPr>
          <a:xfrm>
            <a:off x="3621760" y="2825758"/>
            <a:ext cx="1079598" cy="711892"/>
            <a:chOff x="3621760" y="2825758"/>
            <a:chExt cx="1079598" cy="711892"/>
          </a:xfrm>
        </p:grpSpPr>
        <p:pic>
          <p:nvPicPr>
            <p:cNvPr id="54" name="Picture 53">
              <a:extLst>
                <a:ext uri="{FF2B5EF4-FFF2-40B4-BE49-F238E27FC236}">
                  <a16:creationId xmlns:a16="http://schemas.microsoft.com/office/drawing/2014/main" xmlns="" id="{F2A7F7D2-82FA-8744-9C9C-AEE2EA67DF2B}"/>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15662" y="2825758"/>
              <a:ext cx="491794" cy="432766"/>
            </a:xfrm>
            <a:prstGeom prst="rect">
              <a:avLst/>
            </a:prstGeom>
          </p:spPr>
        </p:pic>
        <p:sp>
          <p:nvSpPr>
            <p:cNvPr id="69" name="TextBox 68">
              <a:extLst>
                <a:ext uri="{FF2B5EF4-FFF2-40B4-BE49-F238E27FC236}">
                  <a16:creationId xmlns:a16="http://schemas.microsoft.com/office/drawing/2014/main" xmlns="" id="{9DCFD185-4AEB-B849-ACE0-107C4E95ECAC}"/>
                </a:ext>
              </a:extLst>
            </p:cNvPr>
            <p:cNvSpPr txBox="1"/>
            <p:nvPr/>
          </p:nvSpPr>
          <p:spPr>
            <a:xfrm>
              <a:off x="3621760" y="3260651"/>
              <a:ext cx="1079598" cy="276999"/>
            </a:xfrm>
            <a:prstGeom prst="rect">
              <a:avLst/>
            </a:prstGeom>
            <a:noFill/>
          </p:spPr>
          <p:txBody>
            <a:bodyPr wrap="square" rtlCol="0">
              <a:spAutoFit/>
            </a:bodyPr>
            <a:lstStyle/>
            <a:p>
              <a:pPr algn="ctr"/>
              <a:r>
                <a:rPr lang="en-US" sz="1200" dirty="0">
                  <a:solidFill>
                    <a:schemeClr val="tx1">
                      <a:lumMod val="65000"/>
                      <a:lumOff val="35000"/>
                    </a:schemeClr>
                  </a:solidFill>
                  <a:latin typeface="Arial" pitchFamily="34" charset="0"/>
                  <a:cs typeface="Arial" pitchFamily="34" charset="0"/>
                </a:rPr>
                <a:t>Servers</a:t>
              </a:r>
            </a:p>
          </p:txBody>
        </p:sp>
      </p:grpSp>
      <p:grpSp>
        <p:nvGrpSpPr>
          <p:cNvPr id="17" name="Group 16">
            <a:extLst>
              <a:ext uri="{FF2B5EF4-FFF2-40B4-BE49-F238E27FC236}">
                <a16:creationId xmlns:a16="http://schemas.microsoft.com/office/drawing/2014/main" xmlns="" id="{E53A648C-B2AC-EF4E-A4C6-12D94E395509}"/>
              </a:ext>
            </a:extLst>
          </p:cNvPr>
          <p:cNvGrpSpPr/>
          <p:nvPr/>
        </p:nvGrpSpPr>
        <p:grpSpPr>
          <a:xfrm>
            <a:off x="4732244" y="2837337"/>
            <a:ext cx="1079598" cy="703464"/>
            <a:chOff x="4732244" y="2837337"/>
            <a:chExt cx="1079598" cy="703464"/>
          </a:xfrm>
        </p:grpSpPr>
        <p:pic>
          <p:nvPicPr>
            <p:cNvPr id="70" name="Picture 69">
              <a:extLst>
                <a:ext uri="{FF2B5EF4-FFF2-40B4-BE49-F238E27FC236}">
                  <a16:creationId xmlns:a16="http://schemas.microsoft.com/office/drawing/2014/main" xmlns="" id="{4F9BC0CA-18D7-534D-9534-D8AF3EE0F49D}"/>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4848069" y="2837337"/>
              <a:ext cx="796260" cy="459447"/>
            </a:xfrm>
            <a:prstGeom prst="rect">
              <a:avLst/>
            </a:prstGeom>
          </p:spPr>
        </p:pic>
        <p:sp>
          <p:nvSpPr>
            <p:cNvPr id="72" name="TextBox 71">
              <a:extLst>
                <a:ext uri="{FF2B5EF4-FFF2-40B4-BE49-F238E27FC236}">
                  <a16:creationId xmlns:a16="http://schemas.microsoft.com/office/drawing/2014/main" xmlns="" id="{5DB34593-7C80-CB42-B86E-54881E3E6452}"/>
                </a:ext>
              </a:extLst>
            </p:cNvPr>
            <p:cNvSpPr txBox="1"/>
            <p:nvPr/>
          </p:nvSpPr>
          <p:spPr>
            <a:xfrm>
              <a:off x="4732244" y="3263802"/>
              <a:ext cx="1079598" cy="276999"/>
            </a:xfrm>
            <a:prstGeom prst="rect">
              <a:avLst/>
            </a:prstGeom>
            <a:noFill/>
          </p:spPr>
          <p:txBody>
            <a:bodyPr wrap="square" rtlCol="0">
              <a:spAutoFit/>
            </a:bodyPr>
            <a:lstStyle/>
            <a:p>
              <a:pPr algn="ctr"/>
              <a:r>
                <a:rPr lang="en-US" sz="1200" dirty="0">
                  <a:solidFill>
                    <a:schemeClr val="tx1">
                      <a:lumMod val="65000"/>
                      <a:lumOff val="35000"/>
                    </a:schemeClr>
                  </a:solidFill>
                  <a:latin typeface="Arial" pitchFamily="34" charset="0"/>
                  <a:cs typeface="Arial" pitchFamily="34" charset="0"/>
                </a:rPr>
                <a:t>Cloud</a:t>
              </a:r>
            </a:p>
          </p:txBody>
        </p:sp>
      </p:grpSp>
      <p:cxnSp>
        <p:nvCxnSpPr>
          <p:cNvPr id="50" name="Straight Connector 49">
            <a:extLst>
              <a:ext uri="{FF2B5EF4-FFF2-40B4-BE49-F238E27FC236}">
                <a16:creationId xmlns:a16="http://schemas.microsoft.com/office/drawing/2014/main" xmlns="" id="{F134BCFD-E6DD-1B47-A53F-4D5123425ADA}"/>
              </a:ext>
            </a:extLst>
          </p:cNvPr>
          <p:cNvCxnSpPr>
            <a:cxnSpLocks/>
          </p:cNvCxnSpPr>
          <p:nvPr/>
        </p:nvCxnSpPr>
        <p:spPr>
          <a:xfrm flipV="1">
            <a:off x="3083650" y="2492199"/>
            <a:ext cx="0" cy="265894"/>
          </a:xfrm>
          <a:prstGeom prst="line">
            <a:avLst/>
          </a:prstGeom>
          <a:ln w="22225" cap="rnd">
            <a:solidFill>
              <a:schemeClr val="accent3"/>
            </a:solidFill>
            <a:prstDash val="sysDot"/>
            <a:headEnd type="triangle"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xmlns="" id="{4E5A916F-3CF7-3642-883E-A62FEBD0DD81}"/>
              </a:ext>
            </a:extLst>
          </p:cNvPr>
          <p:cNvCxnSpPr>
            <a:cxnSpLocks/>
          </p:cNvCxnSpPr>
          <p:nvPr/>
        </p:nvCxnSpPr>
        <p:spPr>
          <a:xfrm>
            <a:off x="3915662" y="2142856"/>
            <a:ext cx="0" cy="277763"/>
          </a:xfrm>
          <a:prstGeom prst="line">
            <a:avLst/>
          </a:prstGeom>
          <a:ln w="22225" cap="rnd">
            <a:solidFill>
              <a:schemeClr val="accent3"/>
            </a:solidFill>
            <a:prstDash val="sysDot"/>
            <a:headEnd type="triangle" w="sm" len="sm"/>
            <a:tailEnd type="none" w="sm" len="sm"/>
          </a:ln>
          <a:effectLst/>
        </p:spPr>
        <p:style>
          <a:lnRef idx="2">
            <a:schemeClr val="accent1"/>
          </a:lnRef>
          <a:fillRef idx="0">
            <a:schemeClr val="accent1"/>
          </a:fillRef>
          <a:effectRef idx="1">
            <a:schemeClr val="accent1"/>
          </a:effectRef>
          <a:fontRef idx="minor">
            <a:schemeClr val="tx1"/>
          </a:fontRef>
        </p:style>
      </p:cxnSp>
      <p:pic>
        <p:nvPicPr>
          <p:cNvPr id="52" name="Picture 51">
            <a:extLst>
              <a:ext uri="{FF2B5EF4-FFF2-40B4-BE49-F238E27FC236}">
                <a16:creationId xmlns:a16="http://schemas.microsoft.com/office/drawing/2014/main" xmlns="" id="{A58E9BC9-CD06-F148-A8FF-187C53DF40D4}"/>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315107" y="1630744"/>
            <a:ext cx="625761" cy="412359"/>
          </a:xfrm>
          <a:prstGeom prst="rect">
            <a:avLst/>
          </a:prstGeom>
        </p:spPr>
      </p:pic>
      <p:cxnSp>
        <p:nvCxnSpPr>
          <p:cNvPr id="55" name="Straight Connector 54">
            <a:extLst>
              <a:ext uri="{FF2B5EF4-FFF2-40B4-BE49-F238E27FC236}">
                <a16:creationId xmlns:a16="http://schemas.microsoft.com/office/drawing/2014/main" xmlns="" id="{5E969C46-CC8C-2245-A15A-74848B74BE65}"/>
              </a:ext>
            </a:extLst>
          </p:cNvPr>
          <p:cNvCxnSpPr>
            <a:cxnSpLocks/>
          </p:cNvCxnSpPr>
          <p:nvPr/>
        </p:nvCxnSpPr>
        <p:spPr>
          <a:xfrm>
            <a:off x="1463621" y="2043103"/>
            <a:ext cx="0" cy="377515"/>
          </a:xfrm>
          <a:prstGeom prst="line">
            <a:avLst/>
          </a:prstGeom>
          <a:ln w="22225" cap="rnd">
            <a:solidFill>
              <a:schemeClr val="accent3"/>
            </a:solidFill>
            <a:prstDash val="sysDot"/>
            <a:headEnd type="triangle" w="sm" len="sm"/>
            <a:tailEnd type="none" w="sm" len="sm"/>
          </a:ln>
          <a:effectLst/>
        </p:spPr>
        <p:style>
          <a:lnRef idx="2">
            <a:schemeClr val="accent1"/>
          </a:lnRef>
          <a:fillRef idx="0">
            <a:schemeClr val="accent1"/>
          </a:fillRef>
          <a:effectRef idx="1">
            <a:schemeClr val="accent1"/>
          </a:effectRef>
          <a:fontRef idx="minor">
            <a:schemeClr val="tx1"/>
          </a:fontRef>
        </p:style>
      </p:cxnSp>
      <p:cxnSp>
        <p:nvCxnSpPr>
          <p:cNvPr id="56" name="Straight Connector 55">
            <a:extLst>
              <a:ext uri="{FF2B5EF4-FFF2-40B4-BE49-F238E27FC236}">
                <a16:creationId xmlns:a16="http://schemas.microsoft.com/office/drawing/2014/main" xmlns="" id="{F215AEE8-E0DC-4A47-9660-BBD1C725EACC}"/>
              </a:ext>
            </a:extLst>
          </p:cNvPr>
          <p:cNvCxnSpPr>
            <a:cxnSpLocks/>
          </p:cNvCxnSpPr>
          <p:nvPr/>
        </p:nvCxnSpPr>
        <p:spPr>
          <a:xfrm>
            <a:off x="2284328" y="1666250"/>
            <a:ext cx="0" cy="791199"/>
          </a:xfrm>
          <a:prstGeom prst="line">
            <a:avLst/>
          </a:prstGeom>
          <a:ln w="22225" cap="rnd">
            <a:solidFill>
              <a:schemeClr val="accent3"/>
            </a:solidFill>
            <a:prstDash val="sysDot"/>
            <a:headEnd type="triangle" w="sm" len="sm"/>
            <a:tailEnd type="none" w="sm" len="sm"/>
          </a:ln>
          <a:effectLst/>
        </p:spPr>
        <p:style>
          <a:lnRef idx="2">
            <a:schemeClr val="accent1"/>
          </a:lnRef>
          <a:fillRef idx="0">
            <a:schemeClr val="accent1"/>
          </a:fillRef>
          <a:effectRef idx="1">
            <a:schemeClr val="accent1"/>
          </a:effectRef>
          <a:fontRef idx="minor">
            <a:schemeClr val="tx1"/>
          </a:fontRef>
        </p:style>
      </p:cxnSp>
      <p:pic>
        <p:nvPicPr>
          <p:cNvPr id="9" name="Picture 8">
            <a:extLst>
              <a:ext uri="{FF2B5EF4-FFF2-40B4-BE49-F238E27FC236}">
                <a16:creationId xmlns:a16="http://schemas.microsoft.com/office/drawing/2014/main" xmlns="" id="{3A8BF2DD-6B01-4456-80F8-BB48BD2F7215}"/>
              </a:ext>
            </a:extLst>
          </p:cNvPr>
          <p:cNvPicPr>
            <a:picLocks noChangeAspect="1"/>
          </p:cNvPicPr>
          <p:nvPr/>
        </p:nvPicPr>
        <p:blipFill>
          <a:blip r:embed="rId18"/>
          <a:stretch>
            <a:fillRect/>
          </a:stretch>
        </p:blipFill>
        <p:spPr>
          <a:xfrm>
            <a:off x="5703553" y="805949"/>
            <a:ext cx="3533816" cy="3834787"/>
          </a:xfrm>
          <a:prstGeom prst="rect">
            <a:avLst/>
          </a:prstGeom>
        </p:spPr>
      </p:pic>
      <p:pic>
        <p:nvPicPr>
          <p:cNvPr id="18" name="Picture 17">
            <a:extLst>
              <a:ext uri="{FF2B5EF4-FFF2-40B4-BE49-F238E27FC236}">
                <a16:creationId xmlns:a16="http://schemas.microsoft.com/office/drawing/2014/main" xmlns="" id="{CC7219B5-CC74-4064-9B83-E0716F9577CA}"/>
              </a:ext>
            </a:extLst>
          </p:cNvPr>
          <p:cNvPicPr>
            <a:picLocks noChangeAspect="1"/>
          </p:cNvPicPr>
          <p:nvPr/>
        </p:nvPicPr>
        <p:blipFill>
          <a:blip r:embed="rId19"/>
          <a:stretch>
            <a:fillRect/>
          </a:stretch>
        </p:blipFill>
        <p:spPr>
          <a:xfrm>
            <a:off x="6789407" y="668103"/>
            <a:ext cx="1245639" cy="1473690"/>
          </a:xfrm>
          <a:prstGeom prst="rect">
            <a:avLst/>
          </a:prstGeom>
        </p:spPr>
      </p:pic>
    </p:spTree>
    <p:extLst>
      <p:ext uri="{BB962C8B-B14F-4D97-AF65-F5344CB8AC3E}">
        <p14:creationId xmlns:p14="http://schemas.microsoft.com/office/powerpoint/2010/main" val="265854898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eft Arrow 2">
            <a:extLst>
              <a:ext uri="{FF2B5EF4-FFF2-40B4-BE49-F238E27FC236}">
                <a16:creationId xmlns:a16="http://schemas.microsoft.com/office/drawing/2014/main" xmlns="" id="{6FD3AE06-1BD7-F24A-A71B-9C9A591AD7F7}"/>
              </a:ext>
            </a:extLst>
          </p:cNvPr>
          <p:cNvSpPr/>
          <p:nvPr/>
        </p:nvSpPr>
        <p:spPr>
          <a:xfrm>
            <a:off x="5458423" y="1547530"/>
            <a:ext cx="1423448" cy="946295"/>
          </a:xfrm>
          <a:prstGeom prst="leftArrow">
            <a:avLst>
              <a:gd name="adj1" fmla="val 50000"/>
              <a:gd name="adj2" fmla="val 55977"/>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2" name="Title 1">
            <a:extLst>
              <a:ext uri="{FF2B5EF4-FFF2-40B4-BE49-F238E27FC236}">
                <a16:creationId xmlns:a16="http://schemas.microsoft.com/office/drawing/2014/main" xmlns="" id="{B8977D28-0D89-4449-9EF0-EBFBA017536B}"/>
              </a:ext>
            </a:extLst>
          </p:cNvPr>
          <p:cNvSpPr>
            <a:spLocks noGrp="1"/>
          </p:cNvSpPr>
          <p:nvPr>
            <p:ph type="title"/>
          </p:nvPr>
        </p:nvSpPr>
        <p:spPr/>
        <p:txBody>
          <a:bodyPr>
            <a:noAutofit/>
          </a:bodyPr>
          <a:lstStyle/>
          <a:p>
            <a:pPr lvl="0"/>
            <a:r>
              <a:rPr lang="en-US" sz="2400" dirty="0"/>
              <a:t>MAGNIFIER</a:t>
            </a:r>
          </a:p>
        </p:txBody>
      </p:sp>
      <p:grpSp>
        <p:nvGrpSpPr>
          <p:cNvPr id="4" name="Group 3">
            <a:extLst>
              <a:ext uri="{FF2B5EF4-FFF2-40B4-BE49-F238E27FC236}">
                <a16:creationId xmlns:a16="http://schemas.microsoft.com/office/drawing/2014/main" xmlns="" id="{A9A8342A-2BC7-D94E-B7A4-DD6D1B128227}"/>
              </a:ext>
            </a:extLst>
          </p:cNvPr>
          <p:cNvGrpSpPr/>
          <p:nvPr/>
        </p:nvGrpSpPr>
        <p:grpSpPr>
          <a:xfrm>
            <a:off x="417065" y="3838385"/>
            <a:ext cx="5542220" cy="643493"/>
            <a:chOff x="342901" y="3148735"/>
            <a:chExt cx="5970143" cy="643493"/>
          </a:xfrm>
        </p:grpSpPr>
        <p:sp>
          <p:nvSpPr>
            <p:cNvPr id="5" name="Rectangle 4">
              <a:extLst>
                <a:ext uri="{FF2B5EF4-FFF2-40B4-BE49-F238E27FC236}">
                  <a16:creationId xmlns:a16="http://schemas.microsoft.com/office/drawing/2014/main" xmlns="" id="{82A4A23D-73FC-5643-AA7B-A48178BC1EDB}"/>
                </a:ext>
              </a:extLst>
            </p:cNvPr>
            <p:cNvSpPr/>
            <p:nvPr/>
          </p:nvSpPr>
          <p:spPr>
            <a:xfrm>
              <a:off x="342901" y="3148735"/>
              <a:ext cx="1919984" cy="643493"/>
            </a:xfrm>
            <a:prstGeom prst="rect">
              <a:avLst/>
            </a:prstGeom>
            <a:solidFill>
              <a:srgbClr val="96C52E"/>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6" name="Rectangle 5">
              <a:extLst>
                <a:ext uri="{FF2B5EF4-FFF2-40B4-BE49-F238E27FC236}">
                  <a16:creationId xmlns:a16="http://schemas.microsoft.com/office/drawing/2014/main" xmlns="" id="{5A2D7BBA-0FA5-2348-AEC2-48848CA3B7A2}"/>
                </a:ext>
              </a:extLst>
            </p:cNvPr>
            <p:cNvSpPr/>
            <p:nvPr/>
          </p:nvSpPr>
          <p:spPr>
            <a:xfrm>
              <a:off x="2366790" y="3148735"/>
              <a:ext cx="1919984" cy="643493"/>
            </a:xfrm>
            <a:prstGeom prst="rect">
              <a:avLst/>
            </a:prstGeom>
            <a:solidFill>
              <a:srgbClr val="96C52E"/>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7" name="Rectangle 6">
              <a:extLst>
                <a:ext uri="{FF2B5EF4-FFF2-40B4-BE49-F238E27FC236}">
                  <a16:creationId xmlns:a16="http://schemas.microsoft.com/office/drawing/2014/main" xmlns="" id="{D8D246FE-97FC-5D49-A897-35FB106AFCAF}"/>
                </a:ext>
              </a:extLst>
            </p:cNvPr>
            <p:cNvSpPr/>
            <p:nvPr/>
          </p:nvSpPr>
          <p:spPr>
            <a:xfrm>
              <a:off x="4393060" y="3148735"/>
              <a:ext cx="1919984" cy="643493"/>
            </a:xfrm>
            <a:prstGeom prst="rect">
              <a:avLst/>
            </a:prstGeom>
            <a:solidFill>
              <a:srgbClr val="96C52E"/>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cxnSp>
        <p:nvCxnSpPr>
          <p:cNvPr id="8" name="Straight Connector 7">
            <a:extLst>
              <a:ext uri="{FF2B5EF4-FFF2-40B4-BE49-F238E27FC236}">
                <a16:creationId xmlns:a16="http://schemas.microsoft.com/office/drawing/2014/main" xmlns="" id="{643B759C-BD1F-FB49-818A-600523C708F7}"/>
              </a:ext>
            </a:extLst>
          </p:cNvPr>
          <p:cNvCxnSpPr>
            <a:cxnSpLocks/>
            <a:stCxn id="122" idx="15"/>
            <a:endCxn id="113" idx="0"/>
          </p:cNvCxnSpPr>
          <p:nvPr/>
        </p:nvCxnSpPr>
        <p:spPr>
          <a:xfrm>
            <a:off x="3182250" y="2327705"/>
            <a:ext cx="5372" cy="338407"/>
          </a:xfrm>
          <a:prstGeom prst="line">
            <a:avLst/>
          </a:prstGeom>
          <a:ln w="15875" cap="rnd">
            <a:solidFill>
              <a:schemeClr val="tx1">
                <a:lumMod val="65000"/>
                <a:lumOff val="35000"/>
              </a:schemeClr>
            </a:solidFill>
            <a:prstDash val="sysDot"/>
          </a:ln>
        </p:spPr>
        <p:style>
          <a:lnRef idx="1">
            <a:schemeClr val="dk1"/>
          </a:lnRef>
          <a:fillRef idx="0">
            <a:schemeClr val="dk1"/>
          </a:fillRef>
          <a:effectRef idx="0">
            <a:schemeClr val="dk1"/>
          </a:effectRef>
          <a:fontRef idx="minor">
            <a:schemeClr val="tx1"/>
          </a:fontRef>
        </p:style>
      </p:cxnSp>
      <p:sp>
        <p:nvSpPr>
          <p:cNvPr id="17" name="Rectangle 16">
            <a:extLst>
              <a:ext uri="{FF2B5EF4-FFF2-40B4-BE49-F238E27FC236}">
                <a16:creationId xmlns:a16="http://schemas.microsoft.com/office/drawing/2014/main" xmlns="" id="{48B22EB3-31A7-044D-A847-53B885D81524}"/>
              </a:ext>
            </a:extLst>
          </p:cNvPr>
          <p:cNvSpPr/>
          <p:nvPr/>
        </p:nvSpPr>
        <p:spPr>
          <a:xfrm>
            <a:off x="417065" y="4027103"/>
            <a:ext cx="1780154" cy="276999"/>
          </a:xfrm>
          <a:prstGeom prst="rect">
            <a:avLst/>
          </a:prstGeom>
        </p:spPr>
        <p:txBody>
          <a:bodyPr wrap="square">
            <a:spAutoFit/>
          </a:bodyPr>
          <a:lstStyle/>
          <a:p>
            <a:pPr algn="ctr"/>
            <a:r>
              <a:rPr lang="en-US" sz="1200" dirty="0">
                <a:solidFill>
                  <a:prstClr val="white"/>
                </a:solidFill>
                <a:latin typeface="Arial" charset="0"/>
                <a:ea typeface="Arial" charset="0"/>
                <a:cs typeface="Arial" charset="0"/>
              </a:rPr>
              <a:t>NETWORK</a:t>
            </a:r>
          </a:p>
        </p:txBody>
      </p:sp>
      <p:cxnSp>
        <p:nvCxnSpPr>
          <p:cNvPr id="18" name="Straight Connector 17">
            <a:extLst>
              <a:ext uri="{FF2B5EF4-FFF2-40B4-BE49-F238E27FC236}">
                <a16:creationId xmlns:a16="http://schemas.microsoft.com/office/drawing/2014/main" xmlns="" id="{58F2DA97-E65F-2849-859A-3EBCD5DFB233}"/>
              </a:ext>
            </a:extLst>
          </p:cNvPr>
          <p:cNvCxnSpPr>
            <a:cxnSpLocks/>
          </p:cNvCxnSpPr>
          <p:nvPr/>
        </p:nvCxnSpPr>
        <p:spPr>
          <a:xfrm flipV="1">
            <a:off x="1352353" y="3490744"/>
            <a:ext cx="0" cy="329184"/>
          </a:xfrm>
          <a:prstGeom prst="line">
            <a:avLst/>
          </a:prstGeom>
          <a:ln cap="rnd">
            <a:solidFill>
              <a:srgbClr val="96C52E"/>
            </a:solidFill>
            <a:prstDash val="sysDot"/>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xmlns="" id="{6FD5067F-E41D-DA48-B8C7-170C9633FFDB}"/>
              </a:ext>
            </a:extLst>
          </p:cNvPr>
          <p:cNvCxnSpPr>
            <a:cxnSpLocks/>
          </p:cNvCxnSpPr>
          <p:nvPr/>
        </p:nvCxnSpPr>
        <p:spPr>
          <a:xfrm flipV="1">
            <a:off x="3209295" y="3483576"/>
            <a:ext cx="0" cy="329184"/>
          </a:xfrm>
          <a:prstGeom prst="line">
            <a:avLst/>
          </a:prstGeom>
          <a:ln cap="rnd">
            <a:solidFill>
              <a:srgbClr val="96C52E"/>
            </a:solidFill>
            <a:prstDash val="sysDot"/>
            <a:headEnd type="triangle"/>
            <a:tailEnd type="triangle"/>
          </a:ln>
          <a:effectLst/>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xmlns="" id="{105650A5-FACA-AF48-A0A6-DC7DBF0664EB}"/>
              </a:ext>
            </a:extLst>
          </p:cNvPr>
          <p:cNvCxnSpPr>
            <a:cxnSpLocks/>
          </p:cNvCxnSpPr>
          <p:nvPr/>
        </p:nvCxnSpPr>
        <p:spPr>
          <a:xfrm flipV="1">
            <a:off x="5124299" y="3483576"/>
            <a:ext cx="0" cy="329184"/>
          </a:xfrm>
          <a:prstGeom prst="line">
            <a:avLst/>
          </a:prstGeom>
          <a:ln cap="rnd">
            <a:solidFill>
              <a:srgbClr val="96C52E"/>
            </a:solidFill>
            <a:prstDash val="sysDot"/>
            <a:headEnd type="triangle"/>
            <a:tailEnd type="triangle"/>
          </a:ln>
          <a:effectLst/>
        </p:spPr>
        <p:style>
          <a:lnRef idx="2">
            <a:schemeClr val="accent1"/>
          </a:lnRef>
          <a:fillRef idx="0">
            <a:schemeClr val="accent1"/>
          </a:fillRef>
          <a:effectRef idx="1">
            <a:schemeClr val="accent1"/>
          </a:effectRef>
          <a:fontRef idx="minor">
            <a:schemeClr val="tx1"/>
          </a:fontRef>
        </p:style>
      </p:cxnSp>
      <p:sp>
        <p:nvSpPr>
          <p:cNvPr id="97" name="TextBox 96">
            <a:extLst>
              <a:ext uri="{FF2B5EF4-FFF2-40B4-BE49-F238E27FC236}">
                <a16:creationId xmlns:a16="http://schemas.microsoft.com/office/drawing/2014/main" xmlns="" id="{3B4D6675-A8AA-D04B-B3BA-75481760E98E}"/>
              </a:ext>
            </a:extLst>
          </p:cNvPr>
          <p:cNvSpPr txBox="1"/>
          <p:nvPr/>
        </p:nvSpPr>
        <p:spPr>
          <a:xfrm>
            <a:off x="2433495" y="1666656"/>
            <a:ext cx="1572866" cy="461665"/>
          </a:xfrm>
          <a:prstGeom prst="rect">
            <a:avLst/>
          </a:prstGeom>
          <a:noFill/>
        </p:spPr>
        <p:txBody>
          <a:bodyPr wrap="none" rtlCol="0">
            <a:spAutoFit/>
          </a:bodyPr>
          <a:lstStyle/>
          <a:p>
            <a:pPr algn="ctr"/>
            <a:r>
              <a:rPr lang="en-US" sz="1200" b="1" dirty="0">
                <a:solidFill>
                  <a:schemeClr val="tx1">
                    <a:lumMod val="65000"/>
                    <a:lumOff val="35000"/>
                  </a:schemeClr>
                </a:solidFill>
                <a:latin typeface="Arial" pitchFamily="34" charset="0"/>
                <a:cs typeface="Arial" pitchFamily="34" charset="0"/>
              </a:rPr>
              <a:t>Magnifier</a:t>
            </a:r>
            <a:r>
              <a:rPr lang="en-US" sz="1200" dirty="0">
                <a:solidFill>
                  <a:schemeClr val="tx1">
                    <a:lumMod val="65000"/>
                    <a:lumOff val="35000"/>
                  </a:schemeClr>
                </a:solidFill>
                <a:latin typeface="Arial" pitchFamily="34" charset="0"/>
                <a:cs typeface="Arial" pitchFamily="34" charset="0"/>
              </a:rPr>
              <a:t> </a:t>
            </a:r>
          </a:p>
          <a:p>
            <a:pPr algn="ctr"/>
            <a:r>
              <a:rPr lang="en-US" sz="1200" dirty="0">
                <a:solidFill>
                  <a:schemeClr val="tx1">
                    <a:lumMod val="65000"/>
                    <a:lumOff val="35000"/>
                  </a:schemeClr>
                </a:solidFill>
                <a:latin typeface="Arial" pitchFamily="34" charset="0"/>
                <a:cs typeface="Arial" pitchFamily="34" charset="0"/>
              </a:rPr>
              <a:t>behavioral analytics </a:t>
            </a:r>
          </a:p>
        </p:txBody>
      </p:sp>
      <p:sp>
        <p:nvSpPr>
          <p:cNvPr id="98" name="Rectangle 97">
            <a:extLst>
              <a:ext uri="{FF2B5EF4-FFF2-40B4-BE49-F238E27FC236}">
                <a16:creationId xmlns:a16="http://schemas.microsoft.com/office/drawing/2014/main" xmlns="" id="{B3408ADB-6788-DD4A-8AB3-709D3F3E249D}"/>
              </a:ext>
            </a:extLst>
          </p:cNvPr>
          <p:cNvSpPr/>
          <p:nvPr/>
        </p:nvSpPr>
        <p:spPr>
          <a:xfrm>
            <a:off x="2303123" y="4027103"/>
            <a:ext cx="1780154" cy="276999"/>
          </a:xfrm>
          <a:prstGeom prst="rect">
            <a:avLst/>
          </a:prstGeom>
        </p:spPr>
        <p:txBody>
          <a:bodyPr wrap="square">
            <a:spAutoFit/>
          </a:bodyPr>
          <a:lstStyle/>
          <a:p>
            <a:pPr algn="ctr"/>
            <a:r>
              <a:rPr lang="en-US" sz="1200" dirty="0">
                <a:solidFill>
                  <a:prstClr val="white"/>
                </a:solidFill>
                <a:latin typeface="Arial" charset="0"/>
                <a:ea typeface="Arial" charset="0"/>
                <a:cs typeface="Arial" charset="0"/>
              </a:rPr>
              <a:t>ENDPOINT</a:t>
            </a:r>
          </a:p>
        </p:txBody>
      </p:sp>
      <p:sp>
        <p:nvSpPr>
          <p:cNvPr id="99" name="Rectangle 98">
            <a:extLst>
              <a:ext uri="{FF2B5EF4-FFF2-40B4-BE49-F238E27FC236}">
                <a16:creationId xmlns:a16="http://schemas.microsoft.com/office/drawing/2014/main" xmlns="" id="{0361D7F4-7A2D-F84F-BD84-80600B8C8969}"/>
              </a:ext>
            </a:extLst>
          </p:cNvPr>
          <p:cNvSpPr/>
          <p:nvPr/>
        </p:nvSpPr>
        <p:spPr>
          <a:xfrm>
            <a:off x="4179131" y="4027103"/>
            <a:ext cx="1780154" cy="276999"/>
          </a:xfrm>
          <a:prstGeom prst="rect">
            <a:avLst/>
          </a:prstGeom>
        </p:spPr>
        <p:txBody>
          <a:bodyPr wrap="square">
            <a:spAutoFit/>
          </a:bodyPr>
          <a:lstStyle/>
          <a:p>
            <a:pPr algn="ctr"/>
            <a:r>
              <a:rPr lang="en-US" sz="1200" dirty="0">
                <a:solidFill>
                  <a:prstClr val="white"/>
                </a:solidFill>
                <a:latin typeface="Arial" charset="0"/>
                <a:ea typeface="Arial" charset="0"/>
                <a:cs typeface="Arial" charset="0"/>
              </a:rPr>
              <a:t>CLOUD</a:t>
            </a:r>
          </a:p>
        </p:txBody>
      </p:sp>
      <p:sp>
        <p:nvSpPr>
          <p:cNvPr id="105" name="Slide Number Placeholder 2">
            <a:extLst>
              <a:ext uri="{FF2B5EF4-FFF2-40B4-BE49-F238E27FC236}">
                <a16:creationId xmlns:a16="http://schemas.microsoft.com/office/drawing/2014/main" xmlns="" id="{BC89E08C-1616-334F-8DC9-99FCA065B264}"/>
              </a:ext>
            </a:extLst>
          </p:cNvPr>
          <p:cNvSpPr txBox="1">
            <a:spLocks/>
          </p:cNvSpPr>
          <p:nvPr/>
        </p:nvSpPr>
        <p:spPr>
          <a:xfrm>
            <a:off x="323734" y="4905375"/>
            <a:ext cx="3436938" cy="219075"/>
          </a:xfrm>
          <a:prstGeom prst="rect">
            <a:avLst/>
          </a:prstGeom>
          <a:ln>
            <a:noFill/>
          </a:ln>
        </p:spPr>
        <p:txBody>
          <a:bodyPr vert="horz" lIns="91440" tIns="45720" rIns="91440" bIns="45720" rtlCol="0" anchor="ctr"/>
          <a:lstStyle>
            <a:defPPr>
              <a:defRPr lang="en-US"/>
            </a:defPPr>
            <a:lvl1pPr algn="l" defTabSz="457200" rtl="0" fontAlgn="base">
              <a:spcBef>
                <a:spcPct val="0"/>
              </a:spcBef>
              <a:spcAft>
                <a:spcPct val="0"/>
              </a:spcAft>
              <a:defRPr sz="500" b="1" kern="1200">
                <a:solidFill>
                  <a:schemeClr val="bg1"/>
                </a:solidFill>
                <a:latin typeface="Arial"/>
                <a:ea typeface="MS PGothic" pitchFamily="34" charset="-128"/>
                <a:cs typeface="Arial"/>
              </a:defRPr>
            </a:lvl1pPr>
            <a:lvl2pPr marL="4572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2pPr>
            <a:lvl3pPr marL="9144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3pPr>
            <a:lvl4pPr marL="13716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4pPr>
            <a:lvl5pPr marL="1828800" algn="l" defTabSz="457200" rtl="0" fontAlgn="base">
              <a:spcBef>
                <a:spcPct val="0"/>
              </a:spcBef>
              <a:spcAft>
                <a:spcPct val="0"/>
              </a:spcAft>
              <a:defRPr kern="1200">
                <a:solidFill>
                  <a:schemeClr val="tx1"/>
                </a:solidFill>
                <a:latin typeface="Calibri" pitchFamily="34" charset="0"/>
                <a:ea typeface="MS PGothic" pitchFamily="34" charset="-128"/>
                <a:cs typeface="+mn-cs"/>
              </a:defRPr>
            </a:lvl5pPr>
            <a:lvl6pPr marL="2286000" algn="l" defTabSz="914400" rtl="0" eaLnBrk="1" latinLnBrk="0" hangingPunct="1">
              <a:defRPr kern="1200">
                <a:solidFill>
                  <a:schemeClr val="tx1"/>
                </a:solidFill>
                <a:latin typeface="Calibri" pitchFamily="34" charset="0"/>
                <a:ea typeface="MS PGothic" pitchFamily="34" charset="-128"/>
                <a:cs typeface="+mn-cs"/>
              </a:defRPr>
            </a:lvl6pPr>
            <a:lvl7pPr marL="2743200" algn="l" defTabSz="914400" rtl="0" eaLnBrk="1" latinLnBrk="0" hangingPunct="1">
              <a:defRPr kern="1200">
                <a:solidFill>
                  <a:schemeClr val="tx1"/>
                </a:solidFill>
                <a:latin typeface="Calibri" pitchFamily="34" charset="0"/>
                <a:ea typeface="MS PGothic" pitchFamily="34" charset="-128"/>
                <a:cs typeface="+mn-cs"/>
              </a:defRPr>
            </a:lvl7pPr>
            <a:lvl8pPr marL="3200400" algn="l" defTabSz="914400" rtl="0" eaLnBrk="1" latinLnBrk="0" hangingPunct="1">
              <a:defRPr kern="1200">
                <a:solidFill>
                  <a:schemeClr val="tx1"/>
                </a:solidFill>
                <a:latin typeface="Calibri" pitchFamily="34" charset="0"/>
                <a:ea typeface="MS PGothic" pitchFamily="34" charset="-128"/>
                <a:cs typeface="+mn-cs"/>
              </a:defRPr>
            </a:lvl8pPr>
            <a:lvl9pPr marL="3657600" algn="l" defTabSz="914400" rtl="0" eaLnBrk="1" latinLnBrk="0" hangingPunct="1">
              <a:defRPr kern="1200">
                <a:solidFill>
                  <a:schemeClr val="tx1"/>
                </a:solidFill>
                <a:latin typeface="Calibri" pitchFamily="34" charset="0"/>
                <a:ea typeface="MS PGothic" pitchFamily="34" charset="-128"/>
                <a:cs typeface="+mn-cs"/>
              </a:defRPr>
            </a:lvl9pPr>
          </a:lstStyle>
          <a:p>
            <a:fld id="{2993CA60-2B53-4F4B-9B5D-BDFFCE129C5C}" type="slidenum">
              <a:rPr lang="en-US" altLang="en-US"/>
              <a:pPr/>
              <a:t>21</a:t>
            </a:fld>
            <a:r>
              <a:rPr lang="en-US" altLang="en-US" dirty="0"/>
              <a:t>  |  </a:t>
            </a:r>
            <a:r>
              <a:rPr lang="en-US" dirty="0"/>
              <a:t>© 2018 Palo Alto Networks, Inc. All Rights Reserved.</a:t>
            </a:r>
            <a:endParaRPr lang="en-US" altLang="en-US" dirty="0"/>
          </a:p>
        </p:txBody>
      </p:sp>
      <p:sp>
        <p:nvSpPr>
          <p:cNvPr id="106" name="Rectangle 105">
            <a:extLst>
              <a:ext uri="{FF2B5EF4-FFF2-40B4-BE49-F238E27FC236}">
                <a16:creationId xmlns:a16="http://schemas.microsoft.com/office/drawing/2014/main" xmlns="" id="{A967B033-94B1-CC4E-A8E8-E07A5312FEE5}"/>
              </a:ext>
            </a:extLst>
          </p:cNvPr>
          <p:cNvSpPr/>
          <p:nvPr/>
        </p:nvSpPr>
        <p:spPr>
          <a:xfrm>
            <a:off x="6291663" y="2077559"/>
            <a:ext cx="2399389" cy="2368807"/>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07" name="Oval 106">
            <a:extLst>
              <a:ext uri="{FF2B5EF4-FFF2-40B4-BE49-F238E27FC236}">
                <a16:creationId xmlns:a16="http://schemas.microsoft.com/office/drawing/2014/main" xmlns="" id="{9B2F3FF5-B72C-F14E-A6E4-66ABAD079E1C}"/>
              </a:ext>
            </a:extLst>
          </p:cNvPr>
          <p:cNvSpPr>
            <a:spLocks noChangeAspect="1"/>
          </p:cNvSpPr>
          <p:nvPr/>
        </p:nvSpPr>
        <p:spPr>
          <a:xfrm>
            <a:off x="6709079" y="1275936"/>
            <a:ext cx="1603718" cy="1603718"/>
          </a:xfrm>
          <a:prstGeom prst="ellipse">
            <a:avLst/>
          </a:prstGeom>
          <a:gradFill>
            <a:gsLst>
              <a:gs pos="40000">
                <a:schemeClr val="accent1"/>
              </a:gs>
              <a:gs pos="100000">
                <a:schemeClr val="accent2"/>
              </a:gs>
            </a:gsLst>
            <a:lin ang="5400000" scaled="1"/>
          </a:gradFill>
          <a:ln w="25400">
            <a:solidFill>
              <a:schemeClr val="bg1"/>
            </a:solidFill>
          </a:ln>
          <a:effectLst>
            <a:outerShdw blurRad="50800" dist="381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108" name="Rectangle 107">
            <a:extLst>
              <a:ext uri="{FF2B5EF4-FFF2-40B4-BE49-F238E27FC236}">
                <a16:creationId xmlns:a16="http://schemas.microsoft.com/office/drawing/2014/main" xmlns="" id="{FACA6DFF-9245-4C4D-B2BE-31C24C76F793}"/>
              </a:ext>
            </a:extLst>
          </p:cNvPr>
          <p:cNvSpPr/>
          <p:nvPr/>
        </p:nvSpPr>
        <p:spPr>
          <a:xfrm>
            <a:off x="6477265" y="3236861"/>
            <a:ext cx="2053168" cy="307777"/>
          </a:xfrm>
          <a:prstGeom prst="rect">
            <a:avLst/>
          </a:prstGeom>
        </p:spPr>
        <p:txBody>
          <a:bodyPr wrap="square">
            <a:spAutoFit/>
          </a:bodyPr>
          <a:lstStyle/>
          <a:p>
            <a:pPr algn="ctr"/>
            <a:r>
              <a:rPr lang="en-US" sz="1400" b="1" cap="all" dirty="0">
                <a:solidFill>
                  <a:schemeClr val="accent1"/>
                </a:solidFill>
                <a:latin typeface="Arial" charset="0"/>
                <a:ea typeface="Arial" charset="0"/>
                <a:cs typeface="Arial" charset="0"/>
              </a:rPr>
              <a:t>Machine learning</a:t>
            </a:r>
            <a:endParaRPr lang="en-US" sz="1400" b="1" dirty="0">
              <a:solidFill>
                <a:schemeClr val="accent1"/>
              </a:solidFill>
              <a:latin typeface="Arial" charset="0"/>
              <a:ea typeface="Arial" charset="0"/>
              <a:cs typeface="Arial" charset="0"/>
            </a:endParaRPr>
          </a:p>
        </p:txBody>
      </p:sp>
      <p:sp>
        <p:nvSpPr>
          <p:cNvPr id="109" name="TextBox 108">
            <a:extLst>
              <a:ext uri="{FF2B5EF4-FFF2-40B4-BE49-F238E27FC236}">
                <a16:creationId xmlns:a16="http://schemas.microsoft.com/office/drawing/2014/main" xmlns="" id="{0BD48840-FAFB-B044-AE92-6FBEBCAEC750}"/>
              </a:ext>
            </a:extLst>
          </p:cNvPr>
          <p:cNvSpPr txBox="1"/>
          <p:nvPr/>
        </p:nvSpPr>
        <p:spPr>
          <a:xfrm>
            <a:off x="6564545" y="3576281"/>
            <a:ext cx="1959421" cy="646331"/>
          </a:xfrm>
          <a:prstGeom prst="rect">
            <a:avLst/>
          </a:prstGeom>
          <a:noFill/>
        </p:spPr>
        <p:txBody>
          <a:bodyPr wrap="square" rtlCol="0">
            <a:spAutoFit/>
          </a:bodyPr>
          <a:lstStyle/>
          <a:p>
            <a:pPr marL="171450" indent="-171450">
              <a:buFont typeface="Arial" panose="020B0604020202020204" pitchFamily="34" charset="0"/>
              <a:buChar char="•"/>
            </a:pPr>
            <a:r>
              <a:rPr lang="en-US" sz="1200" dirty="0">
                <a:solidFill>
                  <a:schemeClr val="tx1">
                    <a:lumMod val="65000"/>
                    <a:lumOff val="35000"/>
                  </a:schemeClr>
                </a:solidFill>
                <a:latin typeface="Arial" pitchFamily="34" charset="0"/>
                <a:cs typeface="Arial" pitchFamily="34" charset="0"/>
              </a:rPr>
              <a:t>Save analyst time</a:t>
            </a:r>
          </a:p>
          <a:p>
            <a:pPr marL="171450" indent="-171450">
              <a:buFont typeface="Arial" panose="020B0604020202020204" pitchFamily="34" charset="0"/>
              <a:buChar char="•"/>
            </a:pPr>
            <a:r>
              <a:rPr lang="en-US" sz="1200" dirty="0">
                <a:solidFill>
                  <a:schemeClr val="tx1">
                    <a:lumMod val="65000"/>
                    <a:lumOff val="35000"/>
                  </a:schemeClr>
                </a:solidFill>
                <a:latin typeface="Arial" pitchFamily="34" charset="0"/>
                <a:cs typeface="Arial" pitchFamily="34" charset="0"/>
              </a:rPr>
              <a:t>Speed insight</a:t>
            </a:r>
          </a:p>
          <a:p>
            <a:pPr marL="171450" indent="-171450">
              <a:buFont typeface="Arial" panose="020B0604020202020204" pitchFamily="34" charset="0"/>
              <a:buChar char="•"/>
            </a:pPr>
            <a:r>
              <a:rPr lang="en-US" sz="1200" dirty="0">
                <a:solidFill>
                  <a:schemeClr val="tx1">
                    <a:lumMod val="65000"/>
                    <a:lumOff val="35000"/>
                  </a:schemeClr>
                </a:solidFill>
                <a:latin typeface="Arial" pitchFamily="34" charset="0"/>
                <a:cs typeface="Arial" pitchFamily="34" charset="0"/>
              </a:rPr>
              <a:t>Find stealthiest threats</a:t>
            </a:r>
          </a:p>
        </p:txBody>
      </p:sp>
      <p:pic>
        <p:nvPicPr>
          <p:cNvPr id="101" name="Picture 100">
            <a:extLst>
              <a:ext uri="{FF2B5EF4-FFF2-40B4-BE49-F238E27FC236}">
                <a16:creationId xmlns:a16="http://schemas.microsoft.com/office/drawing/2014/main" xmlns="" id="{5504F41D-D7BD-0746-94B7-21BA67BB1046}"/>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100000"/>
                    </a14:imgEffect>
                  </a14:imgLayer>
                </a14:imgProps>
              </a:ext>
            </a:extLst>
          </a:blip>
          <a:stretch>
            <a:fillRect/>
          </a:stretch>
        </p:blipFill>
        <p:spPr>
          <a:xfrm>
            <a:off x="6919309" y="1486166"/>
            <a:ext cx="1183259" cy="1183259"/>
          </a:xfrm>
          <a:prstGeom prst="rect">
            <a:avLst/>
          </a:prstGeom>
        </p:spPr>
      </p:pic>
      <p:sp>
        <p:nvSpPr>
          <p:cNvPr id="113" name="Rectangle 112">
            <a:extLst>
              <a:ext uri="{FF2B5EF4-FFF2-40B4-BE49-F238E27FC236}">
                <a16:creationId xmlns:a16="http://schemas.microsoft.com/office/drawing/2014/main" xmlns="" id="{394138E8-66DA-8645-A85E-0F96DE246A34}"/>
              </a:ext>
            </a:extLst>
          </p:cNvPr>
          <p:cNvSpPr>
            <a:spLocks noChangeAspect="1"/>
          </p:cNvSpPr>
          <p:nvPr/>
        </p:nvSpPr>
        <p:spPr>
          <a:xfrm>
            <a:off x="415959" y="2666112"/>
            <a:ext cx="5543326" cy="822043"/>
          </a:xfrm>
          <a:prstGeom prst="rect">
            <a:avLst/>
          </a:prstGeom>
          <a:solidFill>
            <a:srgbClr val="1E96C2"/>
          </a:solidFill>
          <a:ln>
            <a:no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grpSp>
        <p:nvGrpSpPr>
          <p:cNvPr id="114" name="Group 113">
            <a:extLst>
              <a:ext uri="{FF2B5EF4-FFF2-40B4-BE49-F238E27FC236}">
                <a16:creationId xmlns:a16="http://schemas.microsoft.com/office/drawing/2014/main" xmlns="" id="{68D26D7E-FF27-CA45-AD7F-990155189CEC}"/>
              </a:ext>
            </a:extLst>
          </p:cNvPr>
          <p:cNvGrpSpPr/>
          <p:nvPr/>
        </p:nvGrpSpPr>
        <p:grpSpPr>
          <a:xfrm>
            <a:off x="532519" y="2780875"/>
            <a:ext cx="5304401" cy="589866"/>
            <a:chOff x="584774" y="2908489"/>
            <a:chExt cx="7572745" cy="589866"/>
          </a:xfrm>
        </p:grpSpPr>
        <p:sp>
          <p:nvSpPr>
            <p:cNvPr id="115" name="Rectangle 114">
              <a:extLst>
                <a:ext uri="{FF2B5EF4-FFF2-40B4-BE49-F238E27FC236}">
                  <a16:creationId xmlns:a16="http://schemas.microsoft.com/office/drawing/2014/main" xmlns="" id="{0906BF37-3615-AC48-9592-4418094B876D}"/>
                </a:ext>
              </a:extLst>
            </p:cNvPr>
            <p:cNvSpPr>
              <a:spLocks noChangeAspect="1"/>
            </p:cNvSpPr>
            <p:nvPr/>
          </p:nvSpPr>
          <p:spPr>
            <a:xfrm>
              <a:off x="584774" y="2908489"/>
              <a:ext cx="7572745" cy="589866"/>
            </a:xfrm>
            <a:prstGeom prst="rect">
              <a:avLst/>
            </a:prstGeom>
            <a:solidFill>
              <a:schemeClr val="bg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600" dirty="0">
                <a:latin typeface="Arial" pitchFamily="34" charset="0"/>
                <a:cs typeface="Arial" pitchFamily="34" charset="0"/>
              </a:endParaRPr>
            </a:p>
          </p:txBody>
        </p:sp>
        <p:sp>
          <p:nvSpPr>
            <p:cNvPr id="116" name="Rectangle 115">
              <a:extLst>
                <a:ext uri="{FF2B5EF4-FFF2-40B4-BE49-F238E27FC236}">
                  <a16:creationId xmlns:a16="http://schemas.microsoft.com/office/drawing/2014/main" xmlns="" id="{E56C0011-930F-204F-B68E-0CBA1A19691C}"/>
                </a:ext>
              </a:extLst>
            </p:cNvPr>
            <p:cNvSpPr/>
            <p:nvPr/>
          </p:nvSpPr>
          <p:spPr>
            <a:xfrm>
              <a:off x="2961357" y="3043414"/>
              <a:ext cx="2993452" cy="307777"/>
            </a:xfrm>
            <a:prstGeom prst="rect">
              <a:avLst/>
            </a:prstGeom>
          </p:spPr>
          <p:txBody>
            <a:bodyPr wrap="none">
              <a:spAutoFit/>
            </a:bodyPr>
            <a:lstStyle/>
            <a:p>
              <a:pPr algn="ctr"/>
              <a:r>
                <a:rPr lang="en-US" sz="1400" dirty="0">
                  <a:solidFill>
                    <a:schemeClr val="bg1">
                      <a:lumMod val="95000"/>
                    </a:schemeClr>
                  </a:solidFill>
                  <a:latin typeface="Arial" panose="020B0604020202020204" pitchFamily="34" charset="0"/>
                  <a:ea typeface="Lato" charset="0"/>
                  <a:cs typeface="Arial" panose="020B0604020202020204" pitchFamily="34" charset="0"/>
                </a:rPr>
                <a:t>THREAT DATA &amp; LOGS</a:t>
              </a:r>
            </a:p>
          </p:txBody>
        </p:sp>
      </p:grpSp>
      <p:pic>
        <p:nvPicPr>
          <p:cNvPr id="121" name="Picture 120">
            <a:extLst>
              <a:ext uri="{FF2B5EF4-FFF2-40B4-BE49-F238E27FC236}">
                <a16:creationId xmlns:a16="http://schemas.microsoft.com/office/drawing/2014/main" xmlns="" id="{327283AE-0CFC-D043-9D52-7E8BB0D4D342}"/>
              </a:ext>
            </a:extLst>
          </p:cNvPr>
          <p:cNvPicPr>
            <a:picLocks noChangeAspect="1"/>
          </p:cNvPicPr>
          <p:nvPr/>
        </p:nvPicPr>
        <p:blipFill>
          <a:blip r:embed="rId5"/>
          <a:stretch>
            <a:fillRect/>
          </a:stretch>
        </p:blipFill>
        <p:spPr>
          <a:xfrm>
            <a:off x="2898861" y="1099233"/>
            <a:ext cx="566777" cy="566777"/>
          </a:xfrm>
          <a:prstGeom prst="rect">
            <a:avLst/>
          </a:prstGeom>
        </p:spPr>
      </p:pic>
      <p:sp>
        <p:nvSpPr>
          <p:cNvPr id="122" name="Freeform: Shape 45">
            <a:extLst>
              <a:ext uri="{FF2B5EF4-FFF2-40B4-BE49-F238E27FC236}">
                <a16:creationId xmlns:a16="http://schemas.microsoft.com/office/drawing/2014/main" xmlns="" id="{03A57632-F45D-4B4A-A957-4BABB58C23B9}"/>
              </a:ext>
            </a:extLst>
          </p:cNvPr>
          <p:cNvSpPr>
            <a:spLocks noChangeAspect="1"/>
          </p:cNvSpPr>
          <p:nvPr/>
        </p:nvSpPr>
        <p:spPr>
          <a:xfrm>
            <a:off x="2062420" y="912122"/>
            <a:ext cx="2541111" cy="1415583"/>
          </a:xfrm>
          <a:custGeom>
            <a:avLst/>
            <a:gdLst>
              <a:gd name="connsiteX0" fmla="*/ 291581 w 661654"/>
              <a:gd name="connsiteY0" fmla="*/ 0 h 371474"/>
              <a:gd name="connsiteX1" fmla="*/ 462722 w 661654"/>
              <a:gd name="connsiteY1" fmla="*/ 113440 h 371474"/>
              <a:gd name="connsiteX2" fmla="*/ 464456 w 661654"/>
              <a:gd name="connsiteY2" fmla="*/ 122032 h 371474"/>
              <a:gd name="connsiteX3" fmla="*/ 465827 w 661654"/>
              <a:gd name="connsiteY3" fmla="*/ 121755 h 371474"/>
              <a:gd name="connsiteX4" fmla="*/ 553384 w 661654"/>
              <a:gd name="connsiteY4" fmla="*/ 158022 h 371474"/>
              <a:gd name="connsiteX5" fmla="*/ 561475 w 661654"/>
              <a:gd name="connsiteY5" fmla="*/ 170023 h 371474"/>
              <a:gd name="connsiteX6" fmla="*/ 578000 w 661654"/>
              <a:gd name="connsiteY6" fmla="*/ 166687 h 371474"/>
              <a:gd name="connsiteX7" fmla="*/ 661654 w 661654"/>
              <a:gd name="connsiteY7" fmla="*/ 250341 h 371474"/>
              <a:gd name="connsiteX8" fmla="*/ 578000 w 661654"/>
              <a:gd name="connsiteY8" fmla="*/ 333995 h 371474"/>
              <a:gd name="connsiteX9" fmla="*/ 555823 w 661654"/>
              <a:gd name="connsiteY9" fmla="*/ 329518 h 371474"/>
              <a:gd name="connsiteX10" fmla="*/ 553384 w 661654"/>
              <a:gd name="connsiteY10" fmla="*/ 333136 h 371474"/>
              <a:gd name="connsiteX11" fmla="*/ 465827 w 661654"/>
              <a:gd name="connsiteY11" fmla="*/ 369403 h 371474"/>
              <a:gd name="connsiteX12" fmla="*/ 417629 w 661654"/>
              <a:gd name="connsiteY12" fmla="*/ 359672 h 371474"/>
              <a:gd name="connsiteX13" fmla="*/ 388681 w 661654"/>
              <a:gd name="connsiteY13" fmla="*/ 340155 h 371474"/>
              <a:gd name="connsiteX14" fmla="*/ 363878 w 661654"/>
              <a:gd name="connsiteY14" fmla="*/ 356878 h 371474"/>
              <a:gd name="connsiteX15" fmla="*/ 291581 w 661654"/>
              <a:gd name="connsiteY15" fmla="*/ 371474 h 371474"/>
              <a:gd name="connsiteX16" fmla="*/ 219284 w 661654"/>
              <a:gd name="connsiteY16" fmla="*/ 356878 h 371474"/>
              <a:gd name="connsiteX17" fmla="*/ 178069 w 661654"/>
              <a:gd name="connsiteY17" fmla="*/ 329090 h 371474"/>
              <a:gd name="connsiteX18" fmla="*/ 172022 w 661654"/>
              <a:gd name="connsiteY18" fmla="*/ 333167 h 371474"/>
              <a:gd name="connsiteX19" fmla="*/ 123824 w 661654"/>
              <a:gd name="connsiteY19" fmla="*/ 342898 h 371474"/>
              <a:gd name="connsiteX20" fmla="*/ 0 w 661654"/>
              <a:gd name="connsiteY20" fmla="*/ 219074 h 371474"/>
              <a:gd name="connsiteX21" fmla="*/ 123824 w 661654"/>
              <a:gd name="connsiteY21" fmla="*/ 95250 h 371474"/>
              <a:gd name="connsiteX22" fmla="*/ 131640 w 661654"/>
              <a:gd name="connsiteY22" fmla="*/ 96828 h 371474"/>
              <a:gd name="connsiteX23" fmla="*/ 160245 w 661654"/>
              <a:gd name="connsiteY23" fmla="*/ 54401 h 371474"/>
              <a:gd name="connsiteX24" fmla="*/ 291581 w 661654"/>
              <a:gd name="connsiteY24" fmla="*/ 0 h 3714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61654" h="371474">
                <a:moveTo>
                  <a:pt x="291581" y="0"/>
                </a:moveTo>
                <a:cubicBezTo>
                  <a:pt x="368516" y="0"/>
                  <a:pt x="434526" y="46776"/>
                  <a:pt x="462722" y="113440"/>
                </a:cubicBezTo>
                <a:lnTo>
                  <a:pt x="464456" y="122032"/>
                </a:lnTo>
                <a:lnTo>
                  <a:pt x="465827" y="121755"/>
                </a:lnTo>
                <a:cubicBezTo>
                  <a:pt x="500020" y="121755"/>
                  <a:pt x="530976" y="135614"/>
                  <a:pt x="553384" y="158022"/>
                </a:cubicBezTo>
                <a:lnTo>
                  <a:pt x="561475" y="170023"/>
                </a:lnTo>
                <a:lnTo>
                  <a:pt x="578000" y="166687"/>
                </a:lnTo>
                <a:cubicBezTo>
                  <a:pt x="624201" y="166687"/>
                  <a:pt x="661654" y="204140"/>
                  <a:pt x="661654" y="250341"/>
                </a:cubicBezTo>
                <a:cubicBezTo>
                  <a:pt x="661654" y="296542"/>
                  <a:pt x="624201" y="333995"/>
                  <a:pt x="578000" y="333995"/>
                </a:cubicBezTo>
                <a:lnTo>
                  <a:pt x="555823" y="329518"/>
                </a:lnTo>
                <a:lnTo>
                  <a:pt x="553384" y="333136"/>
                </a:lnTo>
                <a:cubicBezTo>
                  <a:pt x="530976" y="355544"/>
                  <a:pt x="500020" y="369403"/>
                  <a:pt x="465827" y="369403"/>
                </a:cubicBezTo>
                <a:cubicBezTo>
                  <a:pt x="448730" y="369403"/>
                  <a:pt x="432443" y="365938"/>
                  <a:pt x="417629" y="359672"/>
                </a:cubicBezTo>
                <a:lnTo>
                  <a:pt x="388681" y="340155"/>
                </a:lnTo>
                <a:lnTo>
                  <a:pt x="363878" y="356878"/>
                </a:lnTo>
                <a:cubicBezTo>
                  <a:pt x="341657" y="366277"/>
                  <a:pt x="317226" y="371474"/>
                  <a:pt x="291581" y="371474"/>
                </a:cubicBezTo>
                <a:cubicBezTo>
                  <a:pt x="265936" y="371474"/>
                  <a:pt x="241505" y="366277"/>
                  <a:pt x="219284" y="356878"/>
                </a:cubicBezTo>
                <a:lnTo>
                  <a:pt x="178069" y="329090"/>
                </a:lnTo>
                <a:lnTo>
                  <a:pt x="172022" y="333167"/>
                </a:lnTo>
                <a:cubicBezTo>
                  <a:pt x="157208" y="339433"/>
                  <a:pt x="140920" y="342898"/>
                  <a:pt x="123824" y="342898"/>
                </a:cubicBezTo>
                <a:cubicBezTo>
                  <a:pt x="55438" y="342898"/>
                  <a:pt x="0" y="287460"/>
                  <a:pt x="0" y="219074"/>
                </a:cubicBezTo>
                <a:cubicBezTo>
                  <a:pt x="0" y="150688"/>
                  <a:pt x="55438" y="95250"/>
                  <a:pt x="123824" y="95250"/>
                </a:cubicBezTo>
                <a:lnTo>
                  <a:pt x="131640" y="96828"/>
                </a:lnTo>
                <a:lnTo>
                  <a:pt x="160245" y="54401"/>
                </a:lnTo>
                <a:cubicBezTo>
                  <a:pt x="193857" y="20789"/>
                  <a:pt x="240291" y="0"/>
                  <a:pt x="291581" y="0"/>
                </a:cubicBezTo>
                <a:close/>
              </a:path>
            </a:pathLst>
          </a:custGeom>
          <a:noFill/>
          <a:ln w="25400">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en-US" sz="1400" b="1" dirty="0" err="1">
              <a:solidFill>
                <a:schemeClr val="tx1"/>
              </a:solidFill>
              <a:latin typeface="Arial" pitchFamily="34" charset="0"/>
              <a:cs typeface="Arial" pitchFamily="34" charset="0"/>
            </a:endParaRPr>
          </a:p>
        </p:txBody>
      </p:sp>
      <p:sp>
        <p:nvSpPr>
          <p:cNvPr id="28" name="Rectangle: Rounded Corners 27">
            <a:extLst>
              <a:ext uri="{FF2B5EF4-FFF2-40B4-BE49-F238E27FC236}">
                <a16:creationId xmlns:a16="http://schemas.microsoft.com/office/drawing/2014/main" xmlns="" id="{5AF07F1E-7F53-4E65-998E-B6546C5226FA}"/>
              </a:ext>
            </a:extLst>
          </p:cNvPr>
          <p:cNvSpPr/>
          <p:nvPr/>
        </p:nvSpPr>
        <p:spPr>
          <a:xfrm>
            <a:off x="6106210" y="1018264"/>
            <a:ext cx="2788210" cy="3612102"/>
          </a:xfrm>
          <a:prstGeom prst="round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Tree>
    <p:extLst>
      <p:ext uri="{BB962C8B-B14F-4D97-AF65-F5344CB8AC3E}">
        <p14:creationId xmlns:p14="http://schemas.microsoft.com/office/powerpoint/2010/main" val="210418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xmlns="" id="{A0EAF216-DBB3-4DDA-A0CB-53654EE75663}"/>
              </a:ext>
            </a:extLst>
          </p:cNvPr>
          <p:cNvPicPr>
            <a:picLocks noChangeAspect="1"/>
          </p:cNvPicPr>
          <p:nvPr/>
        </p:nvPicPr>
        <p:blipFill>
          <a:blip r:embed="rId3"/>
          <a:stretch>
            <a:fillRect/>
          </a:stretch>
        </p:blipFill>
        <p:spPr>
          <a:xfrm>
            <a:off x="0" y="0"/>
            <a:ext cx="9144000" cy="5143500"/>
          </a:xfrm>
          <a:prstGeom prst="rect">
            <a:avLst/>
          </a:prstGeom>
        </p:spPr>
      </p:pic>
      <p:sp>
        <p:nvSpPr>
          <p:cNvPr id="4" name="Rectangle 3">
            <a:extLst>
              <a:ext uri="{FF2B5EF4-FFF2-40B4-BE49-F238E27FC236}">
                <a16:creationId xmlns:a16="http://schemas.microsoft.com/office/drawing/2014/main" xmlns="" id="{89916912-DC58-4003-8559-F282B20A5698}"/>
              </a:ext>
            </a:extLst>
          </p:cNvPr>
          <p:cNvSpPr/>
          <p:nvPr/>
        </p:nvSpPr>
        <p:spPr>
          <a:xfrm>
            <a:off x="865762" y="2480553"/>
            <a:ext cx="4036978" cy="768485"/>
          </a:xfrm>
          <a:prstGeom prst="rect">
            <a:avLst/>
          </a:prstGeom>
          <a:solidFill>
            <a:schemeClr val="bg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5" name="TextBox 4">
            <a:extLst>
              <a:ext uri="{FF2B5EF4-FFF2-40B4-BE49-F238E27FC236}">
                <a16:creationId xmlns:a16="http://schemas.microsoft.com/office/drawing/2014/main" xmlns="" id="{048AA9F5-2CD7-429C-B8D3-BC05E964531E}"/>
              </a:ext>
            </a:extLst>
          </p:cNvPr>
          <p:cNvSpPr txBox="1"/>
          <p:nvPr/>
        </p:nvSpPr>
        <p:spPr>
          <a:xfrm>
            <a:off x="773349" y="2541629"/>
            <a:ext cx="4221804" cy="646331"/>
          </a:xfrm>
          <a:prstGeom prst="rect">
            <a:avLst/>
          </a:prstGeom>
          <a:noFill/>
        </p:spPr>
        <p:txBody>
          <a:bodyPr wrap="square" rtlCol="0">
            <a:spAutoFit/>
          </a:bodyPr>
          <a:lstStyle/>
          <a:p>
            <a:r>
              <a:rPr lang="en-GB" sz="3600" b="1" dirty="0">
                <a:solidFill>
                  <a:schemeClr val="bg1"/>
                </a:solidFill>
                <a:effectLst>
                  <a:outerShdw blurRad="38100" dist="38100" dir="2700000" algn="tl">
                    <a:srgbClr val="000000">
                      <a:alpha val="43137"/>
                    </a:srgbClr>
                  </a:outerShdw>
                </a:effectLst>
                <a:latin typeface="Arial" pitchFamily="34" charset="0"/>
                <a:cs typeface="Arial" pitchFamily="34" charset="0"/>
              </a:rPr>
              <a:t>CYBER SECURITY</a:t>
            </a:r>
            <a:endParaRPr lang="en-US" sz="3600" b="1" dirty="0">
              <a:solidFill>
                <a:schemeClr val="bg1"/>
              </a:solidFill>
              <a:effectLst>
                <a:outerShdw blurRad="38100" dist="38100" dir="2700000" algn="tl">
                  <a:srgbClr val="000000">
                    <a:alpha val="43137"/>
                  </a:srgbClr>
                </a:outerShdw>
              </a:effectLst>
              <a:latin typeface="Arial" pitchFamily="34" charset="0"/>
              <a:cs typeface="Arial" pitchFamily="34" charset="0"/>
            </a:endParaRPr>
          </a:p>
        </p:txBody>
      </p:sp>
    </p:spTree>
    <p:extLst>
      <p:ext uri="{BB962C8B-B14F-4D97-AF65-F5344CB8AC3E}">
        <p14:creationId xmlns:p14="http://schemas.microsoft.com/office/powerpoint/2010/main" val="6425438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BFA2CEE6-AA53-44F2-9B23-4560E7228038}"/>
              </a:ext>
            </a:extLst>
          </p:cNvPr>
          <p:cNvPicPr>
            <a:picLocks noChangeAspect="1"/>
          </p:cNvPicPr>
          <p:nvPr/>
        </p:nvPicPr>
        <p:blipFill>
          <a:blip r:embed="rId2"/>
          <a:stretch>
            <a:fillRect/>
          </a:stretch>
        </p:blipFill>
        <p:spPr>
          <a:xfrm>
            <a:off x="0" y="0"/>
            <a:ext cx="9144000" cy="5143500"/>
          </a:xfrm>
          <a:prstGeom prst="rect">
            <a:avLst/>
          </a:prstGeom>
        </p:spPr>
      </p:pic>
      <p:sp>
        <p:nvSpPr>
          <p:cNvPr id="2" name="Text Placeholder 1"/>
          <p:cNvSpPr>
            <a:spLocks noGrp="1"/>
          </p:cNvSpPr>
          <p:nvPr>
            <p:ph type="body" sz="quarter" idx="10"/>
          </p:nvPr>
        </p:nvSpPr>
        <p:spPr>
          <a:xfrm>
            <a:off x="1102888" y="268330"/>
            <a:ext cx="7618641" cy="1355558"/>
          </a:xfrm>
        </p:spPr>
        <p:txBody>
          <a:bodyPr/>
          <a:lstStyle/>
          <a:p>
            <a:r>
              <a:rPr lang="en-US" b="1" dirty="0">
                <a:solidFill>
                  <a:schemeClr val="tx1"/>
                </a:solidFill>
              </a:rPr>
              <a:t>Thank you for the attention!</a:t>
            </a:r>
          </a:p>
        </p:txBody>
      </p:sp>
      <p:sp>
        <p:nvSpPr>
          <p:cNvPr id="3" name="Text Placeholder 1"/>
          <p:cNvSpPr txBox="1">
            <a:spLocks/>
          </p:cNvSpPr>
          <p:nvPr/>
        </p:nvSpPr>
        <p:spPr>
          <a:xfrm>
            <a:off x="782394" y="407076"/>
            <a:ext cx="6828748" cy="1078067"/>
          </a:xfrm>
          <a:prstGeom prst="rect">
            <a:avLst/>
          </a:prstGeom>
        </p:spPr>
        <p:txBody>
          <a:bodyPr vert="horz" lIns="91440" tIns="45720" rIns="91440" bIns="45720" rtlCol="0" anchor="t">
            <a:noAutofit/>
          </a:bodyPr>
          <a:lstStyle>
            <a:lvl1pPr marL="0" indent="0" algn="r" defTabSz="457200" rtl="0" eaLnBrk="1" latinLnBrk="0" hangingPunct="1">
              <a:spcBef>
                <a:spcPct val="0"/>
              </a:spcBef>
              <a:buClr>
                <a:srgbClr val="0E6D91"/>
              </a:buClr>
              <a:buFont typeface="Arial"/>
              <a:buNone/>
              <a:defRPr lang="en-US" sz="5400" b="0" i="1" kern="1200" cap="none" baseline="0" dirty="0" smtClean="0">
                <a:solidFill>
                  <a:schemeClr val="bg1"/>
                </a:solidFill>
                <a:latin typeface="Arial Black"/>
                <a:ea typeface="+mj-ea"/>
                <a:cs typeface="Helvetica"/>
              </a:defRPr>
            </a:lvl1pPr>
            <a:lvl2pPr marL="457200" indent="0" algn="l" defTabSz="457200" rtl="0" eaLnBrk="1" latinLnBrk="0" hangingPunct="1">
              <a:spcBef>
                <a:spcPct val="20000"/>
              </a:spcBef>
              <a:buClr>
                <a:srgbClr val="0E6D91"/>
              </a:buClr>
              <a:buFont typeface="Arial"/>
              <a:buNone/>
              <a:defRPr sz="1600" kern="1200">
                <a:solidFill>
                  <a:schemeClr val="tx1">
                    <a:lumMod val="85000"/>
                    <a:lumOff val="15000"/>
                  </a:schemeClr>
                </a:solidFill>
                <a:latin typeface="Arial"/>
                <a:ea typeface="+mn-ea"/>
                <a:cs typeface="Arial"/>
              </a:defRPr>
            </a:lvl2pPr>
            <a:lvl3pPr marL="914400" indent="0" algn="l" defTabSz="457200" rtl="0" eaLnBrk="1" latinLnBrk="0" hangingPunct="1">
              <a:spcBef>
                <a:spcPct val="20000"/>
              </a:spcBef>
              <a:buClr>
                <a:srgbClr val="0E6D91"/>
              </a:buClr>
              <a:buFont typeface="Arial"/>
              <a:buNone/>
              <a:defRPr sz="1400" kern="1200">
                <a:solidFill>
                  <a:schemeClr val="tx1">
                    <a:lumMod val="85000"/>
                    <a:lumOff val="15000"/>
                  </a:schemeClr>
                </a:solidFill>
                <a:latin typeface="Arial"/>
                <a:ea typeface="+mn-ea"/>
                <a:cs typeface="Arial"/>
              </a:defRPr>
            </a:lvl3pPr>
            <a:lvl4pPr marL="1371600" indent="0" algn="l" defTabSz="457200" rtl="0" eaLnBrk="1" latinLnBrk="0" hangingPunct="1">
              <a:spcBef>
                <a:spcPct val="20000"/>
              </a:spcBef>
              <a:buClr>
                <a:srgbClr val="316989"/>
              </a:buClr>
              <a:buFont typeface="Wingdings" charset="2"/>
              <a:buNone/>
              <a:defRPr sz="1800" kern="1200">
                <a:solidFill>
                  <a:schemeClr val="tx1">
                    <a:lumMod val="65000"/>
                    <a:lumOff val="35000"/>
                  </a:schemeClr>
                </a:solidFill>
                <a:latin typeface="+mn-lt"/>
                <a:ea typeface="+mn-ea"/>
                <a:cs typeface="+mn-cs"/>
              </a:defRPr>
            </a:lvl4pPr>
            <a:lvl5pPr marL="1828800" indent="0" algn="l" defTabSz="457200" rtl="0" eaLnBrk="1" latinLnBrk="0" hangingPunct="1">
              <a:spcBef>
                <a:spcPct val="20000"/>
              </a:spcBef>
              <a:buClr>
                <a:srgbClr val="316989"/>
              </a:buClr>
              <a:buFont typeface="Wingdings" charset="2"/>
              <a:buNone/>
              <a:defRPr sz="1800" kern="1200">
                <a:solidFill>
                  <a:schemeClr val="tx1">
                    <a:lumMod val="65000"/>
                    <a:lumOff val="35000"/>
                  </a:schemeClr>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fontAlgn="auto">
              <a:spcAft>
                <a:spcPts val="0"/>
              </a:spcAft>
            </a:pPr>
            <a:endParaRPr lang="en-US" sz="2400" dirty="0">
              <a:latin typeface="Arial" charset="0"/>
              <a:ea typeface="Arial" charset="0"/>
              <a:cs typeface="Arial" charset="0"/>
            </a:endParaRPr>
          </a:p>
          <a:p>
            <a:pPr algn="l" fontAlgn="auto">
              <a:spcAft>
                <a:spcPts val="0"/>
              </a:spcAft>
            </a:pPr>
            <a:endParaRPr lang="en-US" sz="2400" dirty="0">
              <a:latin typeface="Arial" charset="0"/>
              <a:ea typeface="Arial" charset="0"/>
              <a:cs typeface="Arial" charset="0"/>
            </a:endParaRPr>
          </a:p>
          <a:p>
            <a:pPr algn="l" fontAlgn="auto">
              <a:spcAft>
                <a:spcPts val="0"/>
              </a:spcAft>
            </a:pPr>
            <a:endParaRPr lang="en-US" sz="2400" dirty="0">
              <a:latin typeface="Arial" charset="0"/>
              <a:ea typeface="Arial" charset="0"/>
              <a:cs typeface="Arial" charset="0"/>
            </a:endParaRPr>
          </a:p>
          <a:p>
            <a:pPr algn="l" fontAlgn="auto">
              <a:spcAft>
                <a:spcPts val="0"/>
              </a:spcAft>
            </a:pPr>
            <a:endParaRPr lang="en-US" sz="2400" dirty="0">
              <a:latin typeface="Arial" charset="0"/>
              <a:ea typeface="Arial" charset="0"/>
              <a:cs typeface="Arial" charset="0"/>
            </a:endParaRPr>
          </a:p>
          <a:p>
            <a:pPr algn="l" fontAlgn="auto">
              <a:spcAft>
                <a:spcPts val="0"/>
              </a:spcAft>
            </a:pPr>
            <a:endParaRPr lang="en-US" sz="2400" dirty="0">
              <a:latin typeface="Arial" charset="0"/>
              <a:ea typeface="Arial" charset="0"/>
              <a:cs typeface="Arial" charset="0"/>
            </a:endParaRPr>
          </a:p>
          <a:p>
            <a:pPr algn="l" fontAlgn="auto">
              <a:spcAft>
                <a:spcPts val="0"/>
              </a:spcAft>
            </a:pPr>
            <a:endParaRPr lang="en-US" sz="2400" i="0" dirty="0">
              <a:latin typeface="Arial" charset="0"/>
              <a:ea typeface="Arial" charset="0"/>
              <a:cs typeface="Arial" charset="0"/>
            </a:endParaRPr>
          </a:p>
          <a:p>
            <a:pPr algn="l" fontAlgn="auto">
              <a:spcAft>
                <a:spcPts val="0"/>
              </a:spcAft>
            </a:pPr>
            <a:endParaRPr lang="en-US" sz="2400" i="0" dirty="0">
              <a:latin typeface="Arial" charset="0"/>
              <a:ea typeface="Arial" charset="0"/>
              <a:cs typeface="Arial" charset="0"/>
            </a:endParaRPr>
          </a:p>
          <a:p>
            <a:pPr algn="l" fontAlgn="auto">
              <a:spcAft>
                <a:spcPts val="0"/>
              </a:spcAft>
            </a:pPr>
            <a:endParaRPr lang="en-US" sz="1400" b="1" i="0" dirty="0">
              <a:latin typeface="Arial" charset="0"/>
              <a:ea typeface="Arial" charset="0"/>
              <a:cs typeface="Arial" charset="0"/>
            </a:endParaRPr>
          </a:p>
        </p:txBody>
      </p:sp>
      <p:sp>
        <p:nvSpPr>
          <p:cNvPr id="5" name="TextBox 4">
            <a:extLst>
              <a:ext uri="{FF2B5EF4-FFF2-40B4-BE49-F238E27FC236}">
                <a16:creationId xmlns:a16="http://schemas.microsoft.com/office/drawing/2014/main" xmlns="" id="{8202A97C-6052-4B00-9D9E-94B8FB5D7521}"/>
              </a:ext>
            </a:extLst>
          </p:cNvPr>
          <p:cNvSpPr txBox="1"/>
          <p:nvPr/>
        </p:nvSpPr>
        <p:spPr>
          <a:xfrm>
            <a:off x="126459" y="4580671"/>
            <a:ext cx="4854103" cy="369332"/>
          </a:xfrm>
          <a:prstGeom prst="rect">
            <a:avLst/>
          </a:prstGeom>
          <a:noFill/>
        </p:spPr>
        <p:txBody>
          <a:bodyPr wrap="square" rtlCol="0">
            <a:spAutoFit/>
          </a:bodyPr>
          <a:lstStyle/>
          <a:p>
            <a:r>
              <a:rPr lang="en-GB" dirty="0">
                <a:solidFill>
                  <a:schemeClr val="tx1">
                    <a:lumMod val="65000"/>
                    <a:lumOff val="35000"/>
                  </a:schemeClr>
                </a:solidFill>
                <a:latin typeface="Arial" pitchFamily="34" charset="0"/>
                <a:cs typeface="Arial" pitchFamily="34" charset="0"/>
              </a:rPr>
              <a:t>fstreefland@paloaltonetworks.com</a:t>
            </a:r>
            <a:endParaRPr lang="en-US" dirty="0">
              <a:solidFill>
                <a:schemeClr val="tx1">
                  <a:lumMod val="65000"/>
                  <a:lumOff val="35000"/>
                </a:schemeClr>
              </a:solidFill>
              <a:latin typeface="Arial" pitchFamily="34" charset="0"/>
              <a:cs typeface="Arial" pitchFamily="34" charset="0"/>
            </a:endParaRPr>
          </a:p>
        </p:txBody>
      </p:sp>
      <p:pic>
        <p:nvPicPr>
          <p:cNvPr id="6" name="Picture 5">
            <a:extLst>
              <a:ext uri="{FF2B5EF4-FFF2-40B4-BE49-F238E27FC236}">
                <a16:creationId xmlns:a16="http://schemas.microsoft.com/office/drawing/2014/main" xmlns="" id="{9871F7A9-CE0A-4AA5-A79B-CAC77B255B47}"/>
              </a:ext>
            </a:extLst>
          </p:cNvPr>
          <p:cNvPicPr>
            <a:picLocks noChangeAspect="1"/>
          </p:cNvPicPr>
          <p:nvPr/>
        </p:nvPicPr>
        <p:blipFill>
          <a:blip r:embed="rId3"/>
          <a:stretch>
            <a:fillRect/>
          </a:stretch>
        </p:blipFill>
        <p:spPr>
          <a:xfrm>
            <a:off x="7339428" y="3827749"/>
            <a:ext cx="1804572" cy="1505843"/>
          </a:xfrm>
          <a:prstGeom prst="rect">
            <a:avLst/>
          </a:prstGeom>
        </p:spPr>
      </p:pic>
    </p:spTree>
    <p:extLst>
      <p:ext uri="{BB962C8B-B14F-4D97-AF65-F5344CB8AC3E}">
        <p14:creationId xmlns:p14="http://schemas.microsoft.com/office/powerpoint/2010/main" val="11319191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74905" y="284815"/>
            <a:ext cx="8589395" cy="1716107"/>
          </a:xfrm>
        </p:spPr>
        <p:txBody>
          <a:bodyPr>
            <a:noAutofit/>
          </a:bodyPr>
          <a:lstStyle/>
          <a:p>
            <a:pPr>
              <a:lnSpc>
                <a:spcPct val="70000"/>
              </a:lnSpc>
            </a:pPr>
            <a:r>
              <a:rPr lang="en-US" i="0" dirty="0">
                <a:solidFill>
                  <a:schemeClr val="bg1"/>
                </a:solidFill>
              </a:rPr>
              <a:t>How to secure an organization?</a:t>
            </a:r>
            <a:br>
              <a:rPr lang="en-US" i="0" dirty="0">
                <a:solidFill>
                  <a:schemeClr val="bg1"/>
                </a:solidFill>
              </a:rPr>
            </a:br>
            <a:r>
              <a:rPr lang="en-US" i="0" dirty="0">
                <a:solidFill>
                  <a:schemeClr val="tx1"/>
                </a:solidFill>
              </a:rPr>
              <a:t/>
            </a:r>
            <a:br>
              <a:rPr lang="en-US" i="0" dirty="0">
                <a:solidFill>
                  <a:schemeClr val="tx1"/>
                </a:solidFill>
              </a:rPr>
            </a:br>
            <a:endParaRPr lang="en-US" i="0" dirty="0">
              <a:solidFill>
                <a:schemeClr val="tx1"/>
              </a:solidFill>
            </a:endParaRPr>
          </a:p>
        </p:txBody>
      </p:sp>
      <p:sp>
        <p:nvSpPr>
          <p:cNvPr id="6" name="TextBox 5"/>
          <p:cNvSpPr txBox="1"/>
          <p:nvPr/>
        </p:nvSpPr>
        <p:spPr>
          <a:xfrm>
            <a:off x="366218" y="4172318"/>
            <a:ext cx="4258334" cy="646331"/>
          </a:xfrm>
          <a:prstGeom prst="rect">
            <a:avLst/>
          </a:prstGeom>
          <a:noFill/>
        </p:spPr>
        <p:txBody>
          <a:bodyPr wrap="square" rtlCol="0">
            <a:spAutoFit/>
          </a:bodyPr>
          <a:lstStyle/>
          <a:p>
            <a:r>
              <a:rPr lang="en-US" b="1" dirty="0">
                <a:solidFill>
                  <a:schemeClr val="bg1"/>
                </a:solidFill>
                <a:latin typeface="Helvetica"/>
                <a:cs typeface="Helvetica"/>
              </a:rPr>
              <a:t>Fred Streefland</a:t>
            </a:r>
          </a:p>
          <a:p>
            <a:r>
              <a:rPr lang="en-GB" dirty="0">
                <a:solidFill>
                  <a:schemeClr val="bg1"/>
                </a:solidFill>
                <a:latin typeface="Helvetica"/>
                <a:cs typeface="Helvetica"/>
              </a:rPr>
              <a:t>Sr. Product Marketing Manager </a:t>
            </a:r>
            <a:r>
              <a:rPr lang="en-US" dirty="0">
                <a:solidFill>
                  <a:schemeClr val="bg1"/>
                </a:solidFill>
                <a:latin typeface="Helvetica"/>
                <a:cs typeface="Helvetica"/>
              </a:rPr>
              <a:t>EMEA</a:t>
            </a:r>
          </a:p>
        </p:txBody>
      </p:sp>
      <p:sp>
        <p:nvSpPr>
          <p:cNvPr id="4" name="TextBox 3"/>
          <p:cNvSpPr txBox="1"/>
          <p:nvPr/>
        </p:nvSpPr>
        <p:spPr>
          <a:xfrm>
            <a:off x="161365" y="1477702"/>
            <a:ext cx="6728166" cy="523220"/>
          </a:xfrm>
          <a:prstGeom prst="rect">
            <a:avLst/>
          </a:prstGeom>
          <a:noFill/>
        </p:spPr>
        <p:txBody>
          <a:bodyPr wrap="square" rtlCol="0">
            <a:spAutoFit/>
          </a:bodyPr>
          <a:lstStyle/>
          <a:p>
            <a:r>
              <a:rPr lang="en-GB" sz="2800" i="1" dirty="0">
                <a:solidFill>
                  <a:schemeClr val="bg1"/>
                </a:solidFill>
                <a:latin typeface="Arial" pitchFamily="34" charset="0"/>
                <a:cs typeface="Arial" pitchFamily="34" charset="0"/>
              </a:rPr>
              <a:t>“The non-technical/pragmatic approach”</a:t>
            </a:r>
            <a:endParaRPr lang="en-US" sz="2800" i="1" dirty="0">
              <a:solidFill>
                <a:schemeClr val="bg1"/>
              </a:solidFill>
              <a:latin typeface="Arial" pitchFamily="34" charset="0"/>
              <a:cs typeface="Arial" pitchFamily="34" charset="0"/>
            </a:endParaRPr>
          </a:p>
        </p:txBody>
      </p:sp>
      <p:sp>
        <p:nvSpPr>
          <p:cNvPr id="8" name="TextBox 7">
            <a:extLst>
              <a:ext uri="{FF2B5EF4-FFF2-40B4-BE49-F238E27FC236}">
                <a16:creationId xmlns:a16="http://schemas.microsoft.com/office/drawing/2014/main" xmlns="" id="{4A2C1B01-EFDE-44AA-9252-4DA24BB16F33}"/>
              </a:ext>
            </a:extLst>
          </p:cNvPr>
          <p:cNvSpPr txBox="1"/>
          <p:nvPr/>
        </p:nvSpPr>
        <p:spPr>
          <a:xfrm>
            <a:off x="366218" y="202984"/>
            <a:ext cx="5531795" cy="892552"/>
          </a:xfrm>
          <a:prstGeom prst="rect">
            <a:avLst/>
          </a:prstGeom>
          <a:noFill/>
        </p:spPr>
        <p:txBody>
          <a:bodyPr wrap="square" rtlCol="0">
            <a:spAutoFit/>
          </a:bodyPr>
          <a:lstStyle/>
          <a:p>
            <a:r>
              <a:rPr lang="en-GB" sz="2400" b="1" dirty="0">
                <a:solidFill>
                  <a:srgbClr val="0E95C4"/>
                </a:solidFill>
                <a:latin typeface="+mj-lt"/>
                <a:cs typeface="Arial" panose="020B0604020202020204" pitchFamily="34" charset="0"/>
              </a:rPr>
              <a:t>AGENDA</a:t>
            </a:r>
          </a:p>
          <a:p>
            <a:endParaRPr lang="en-GB" sz="2800" b="1" dirty="0">
              <a:latin typeface="Arial Black" panose="020B0A04020102020204" pitchFamily="34" charset="0"/>
              <a:cs typeface="Arial" pitchFamily="34" charset="0"/>
            </a:endParaRPr>
          </a:p>
        </p:txBody>
      </p:sp>
      <p:sp>
        <p:nvSpPr>
          <p:cNvPr id="3" name="Rectangle 2">
            <a:extLst>
              <a:ext uri="{FF2B5EF4-FFF2-40B4-BE49-F238E27FC236}">
                <a16:creationId xmlns:a16="http://schemas.microsoft.com/office/drawing/2014/main" xmlns="" id="{5126749B-E4E6-4665-BE7D-BE0062892D0C}"/>
              </a:ext>
            </a:extLst>
          </p:cNvPr>
          <p:cNvSpPr/>
          <p:nvPr/>
        </p:nvSpPr>
        <p:spPr>
          <a:xfrm>
            <a:off x="371400" y="1018920"/>
            <a:ext cx="7505516" cy="4247317"/>
          </a:xfrm>
          <a:prstGeom prst="rect">
            <a:avLst/>
          </a:prstGeom>
        </p:spPr>
        <p:txBody>
          <a:bodyPr wrap="square">
            <a:spAutoFit/>
          </a:bodyPr>
          <a:lstStyle/>
          <a:p>
            <a:pPr marL="285750" indent="-285750">
              <a:buFont typeface="Arial" panose="020B0604020202020204" pitchFamily="34" charset="0"/>
              <a:buChar char="•"/>
            </a:pPr>
            <a:r>
              <a:rPr lang="en-GB" sz="2400" b="1" dirty="0">
                <a:solidFill>
                  <a:schemeClr val="bg2"/>
                </a:solidFill>
                <a:latin typeface="Arial" pitchFamily="34" charset="0"/>
                <a:cs typeface="Arial" pitchFamily="34" charset="0"/>
              </a:rPr>
              <a:t>Introduction</a:t>
            </a:r>
          </a:p>
          <a:p>
            <a:pPr marL="742950" lvl="1" indent="-285750">
              <a:buFont typeface="Arial" panose="020B0604020202020204" pitchFamily="34" charset="0"/>
              <a:buChar char="•"/>
            </a:pPr>
            <a:r>
              <a:rPr lang="en-GB" b="1" dirty="0">
                <a:solidFill>
                  <a:schemeClr val="bg2"/>
                </a:solidFill>
                <a:latin typeface="Arial" pitchFamily="34" charset="0"/>
                <a:cs typeface="Arial" pitchFamily="34" charset="0"/>
              </a:rPr>
              <a:t>Speaker</a:t>
            </a:r>
          </a:p>
          <a:p>
            <a:pPr marL="742950" lvl="1" indent="-285750">
              <a:buFont typeface="Arial" panose="020B0604020202020204" pitchFamily="34" charset="0"/>
              <a:buChar char="•"/>
            </a:pPr>
            <a:r>
              <a:rPr lang="en-GB" b="1" dirty="0">
                <a:solidFill>
                  <a:schemeClr val="bg2"/>
                </a:solidFill>
                <a:latin typeface="Arial" pitchFamily="34" charset="0"/>
                <a:cs typeface="Arial" pitchFamily="34" charset="0"/>
              </a:rPr>
              <a:t>Palo Alto Networks</a:t>
            </a:r>
          </a:p>
          <a:p>
            <a:pPr marL="742950" lvl="1" indent="-285750">
              <a:buFont typeface="Arial" panose="020B0604020202020204" pitchFamily="34" charset="0"/>
              <a:buChar char="•"/>
            </a:pPr>
            <a:r>
              <a:rPr lang="en-GB" b="1" dirty="0">
                <a:solidFill>
                  <a:schemeClr val="bg2"/>
                </a:solidFill>
                <a:latin typeface="Arial" pitchFamily="34" charset="0"/>
                <a:cs typeface="Arial" pitchFamily="34" charset="0"/>
              </a:rPr>
              <a:t>AI or Machine Learning?</a:t>
            </a:r>
          </a:p>
          <a:p>
            <a:endParaRPr lang="en-GB" sz="2400" dirty="0">
              <a:solidFill>
                <a:schemeClr val="bg2"/>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accent1">
                    <a:lumMod val="20000"/>
                    <a:lumOff val="80000"/>
                  </a:schemeClr>
                </a:solidFill>
                <a:latin typeface="Arial" pitchFamily="34" charset="0"/>
                <a:cs typeface="Arial" pitchFamily="34" charset="0"/>
              </a:rPr>
              <a:t>The challenges of today’s world</a:t>
            </a:r>
          </a:p>
          <a:p>
            <a:endParaRPr lang="en-GB" sz="2400" b="1" dirty="0">
              <a:solidFill>
                <a:schemeClr val="accent1">
                  <a:lumMod val="20000"/>
                  <a:lumOff val="80000"/>
                </a:schemeClr>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accent1">
                    <a:lumMod val="20000"/>
                    <a:lumOff val="80000"/>
                  </a:schemeClr>
                </a:solidFill>
                <a:latin typeface="Arial" pitchFamily="34" charset="0"/>
                <a:cs typeface="Arial" pitchFamily="34" charset="0"/>
              </a:rPr>
              <a:t>Machine Learning in Cyber Security</a:t>
            </a:r>
          </a:p>
          <a:p>
            <a:r>
              <a:rPr lang="en-GB" sz="2400" b="1" dirty="0">
                <a:solidFill>
                  <a:schemeClr val="accent1">
                    <a:lumMod val="20000"/>
                    <a:lumOff val="80000"/>
                  </a:schemeClr>
                </a:solidFill>
                <a:latin typeface="Arial" pitchFamily="34" charset="0"/>
                <a:cs typeface="Arial" pitchFamily="34" charset="0"/>
              </a:rPr>
              <a:t>   (Palo Alto Networks’ approach)</a:t>
            </a:r>
          </a:p>
          <a:p>
            <a:pPr marL="285750" indent="-285750">
              <a:buFont typeface="Arial" panose="020B0604020202020204" pitchFamily="34" charset="0"/>
              <a:buChar char="•"/>
            </a:pPr>
            <a:endParaRPr lang="en-GB" sz="2400" b="1" dirty="0">
              <a:solidFill>
                <a:schemeClr val="accent1">
                  <a:lumMod val="20000"/>
                  <a:lumOff val="80000"/>
                </a:schemeClr>
              </a:solidFill>
              <a:latin typeface="Arial" pitchFamily="34" charset="0"/>
              <a:cs typeface="Arial" pitchFamily="34" charset="0"/>
            </a:endParaRPr>
          </a:p>
          <a:p>
            <a:endParaRPr lang="en-GB" sz="2400" dirty="0">
              <a:solidFill>
                <a:schemeClr val="accent1">
                  <a:lumMod val="20000"/>
                  <a:lumOff val="80000"/>
                </a:schemeClr>
              </a:solidFill>
              <a:latin typeface="Arial" pitchFamily="34" charset="0"/>
              <a:cs typeface="Arial" pitchFamily="34" charset="0"/>
            </a:endParaRPr>
          </a:p>
          <a:p>
            <a:pPr marL="285750" indent="-285750">
              <a:buFont typeface="Arial" panose="020B0604020202020204" pitchFamily="34" charset="0"/>
              <a:buChar char="•"/>
            </a:pPr>
            <a:endParaRPr lang="en-GB" sz="2400" dirty="0">
              <a:solidFill>
                <a:schemeClr val="bg2"/>
              </a:solidFill>
              <a:latin typeface="Arial" pitchFamily="34" charset="0"/>
              <a:cs typeface="Arial" pitchFamily="34" charset="0"/>
            </a:endParaRPr>
          </a:p>
        </p:txBody>
      </p:sp>
    </p:spTree>
    <p:extLst>
      <p:ext uri="{BB962C8B-B14F-4D97-AF65-F5344CB8AC3E}">
        <p14:creationId xmlns:p14="http://schemas.microsoft.com/office/powerpoint/2010/main" val="34648166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1"/>
          </p:nvPr>
        </p:nvSpPr>
        <p:spPr>
          <a:noFill/>
        </p:spPr>
        <p:txBody>
          <a:bodyPr/>
          <a:lstStyle/>
          <a:p>
            <a:fld id="{337B3952-71FB-45F3-B68A-CE9BEAF88A7D}" type="slidenum">
              <a:rPr lang="en-US" smtClean="0"/>
              <a:pPr/>
              <a:t>4</a:t>
            </a:fld>
            <a:endParaRPr lang="en-US"/>
          </a:p>
        </p:txBody>
      </p:sp>
      <p:pic>
        <p:nvPicPr>
          <p:cNvPr id="5" name="Picture 4">
            <a:extLst>
              <a:ext uri="{FF2B5EF4-FFF2-40B4-BE49-F238E27FC236}">
                <a16:creationId xmlns:a16="http://schemas.microsoft.com/office/drawing/2014/main" xmlns="" id="{60ED546E-57CF-4904-B451-2BD4752D5DD9}"/>
              </a:ext>
            </a:extLst>
          </p:cNvPr>
          <p:cNvPicPr>
            <a:picLocks noChangeAspect="1"/>
          </p:cNvPicPr>
          <p:nvPr/>
        </p:nvPicPr>
        <p:blipFill>
          <a:blip r:embed="rId3"/>
          <a:stretch>
            <a:fillRect/>
          </a:stretch>
        </p:blipFill>
        <p:spPr>
          <a:xfrm>
            <a:off x="-818" y="-28690"/>
            <a:ext cx="9140619" cy="5255446"/>
          </a:xfrm>
          <a:prstGeom prst="rect">
            <a:avLst/>
          </a:prstGeom>
        </p:spPr>
      </p:pic>
      <p:sp>
        <p:nvSpPr>
          <p:cNvPr id="16" name="Title 1">
            <a:extLst>
              <a:ext uri="{FF2B5EF4-FFF2-40B4-BE49-F238E27FC236}">
                <a16:creationId xmlns:a16="http://schemas.microsoft.com/office/drawing/2014/main" xmlns="" id="{41BDF229-6EAF-45BF-B026-E65FF0632B0A}"/>
              </a:ext>
            </a:extLst>
          </p:cNvPr>
          <p:cNvSpPr txBox="1">
            <a:spLocks/>
          </p:cNvSpPr>
          <p:nvPr/>
        </p:nvSpPr>
        <p:spPr>
          <a:xfrm>
            <a:off x="1910519" y="4153667"/>
            <a:ext cx="24922213" cy="1960033"/>
          </a:xfrm>
          <a:prstGeom prst="rect">
            <a:avLst/>
          </a:prstGeom>
        </p:spPr>
        <p:txBody>
          <a:bodyPr vert="horz" lIns="0" tIns="0" rIns="0" bIns="0" rtlCol="0" anchor="t" anchorCtr="0">
            <a:normAutofit/>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r>
              <a:rPr lang="en-US" sz="3200" b="1" i="0" dirty="0">
                <a:solidFill>
                  <a:schemeClr val="bg1"/>
                </a:solidFill>
                <a:latin typeface="Helvetica" panose="020B0604020202020204" pitchFamily="34" charset="0"/>
                <a:cs typeface="Helvetica" panose="020B0604020202020204" pitchFamily="34" charset="0"/>
              </a:rPr>
              <a:t>INTRODUCTION (SPEAKER)</a:t>
            </a:r>
          </a:p>
        </p:txBody>
      </p:sp>
      <p:pic>
        <p:nvPicPr>
          <p:cNvPr id="3" name="Picture 2"/>
          <p:cNvPicPr>
            <a:picLocks noChangeAspect="1"/>
          </p:cNvPicPr>
          <p:nvPr/>
        </p:nvPicPr>
        <p:blipFill>
          <a:blip r:embed="rId4"/>
          <a:stretch>
            <a:fillRect/>
          </a:stretch>
        </p:blipFill>
        <p:spPr>
          <a:xfrm>
            <a:off x="3529344" y="962836"/>
            <a:ext cx="2577865" cy="1719416"/>
          </a:xfrm>
          <a:prstGeom prst="rect">
            <a:avLst/>
          </a:prstGeom>
        </p:spPr>
      </p:pic>
      <p:pic>
        <p:nvPicPr>
          <p:cNvPr id="10" name="Picture 9"/>
          <p:cNvPicPr>
            <a:picLocks noChangeAspect="1"/>
          </p:cNvPicPr>
          <p:nvPr/>
        </p:nvPicPr>
        <p:blipFill>
          <a:blip r:embed="rId5"/>
          <a:stretch>
            <a:fillRect/>
          </a:stretch>
        </p:blipFill>
        <p:spPr>
          <a:xfrm>
            <a:off x="3298354" y="946204"/>
            <a:ext cx="3043694" cy="1704470"/>
          </a:xfrm>
          <a:prstGeom prst="rect">
            <a:avLst/>
          </a:prstGeom>
          <a:ln w="3175">
            <a:solidFill>
              <a:schemeClr val="tx1"/>
            </a:solidFill>
          </a:ln>
        </p:spPr>
      </p:pic>
      <p:pic>
        <p:nvPicPr>
          <p:cNvPr id="8" name="Picture 7">
            <a:extLst>
              <a:ext uri="{FF2B5EF4-FFF2-40B4-BE49-F238E27FC236}">
                <a16:creationId xmlns:a16="http://schemas.microsoft.com/office/drawing/2014/main" xmlns="" id="{6D25032F-E75F-463D-8477-7CFCBA0BDC7F}"/>
              </a:ext>
            </a:extLst>
          </p:cNvPr>
          <p:cNvPicPr>
            <a:picLocks noChangeAspect="1"/>
          </p:cNvPicPr>
          <p:nvPr/>
        </p:nvPicPr>
        <p:blipFill>
          <a:blip r:embed="rId6"/>
          <a:stretch>
            <a:fillRect/>
          </a:stretch>
        </p:blipFill>
        <p:spPr>
          <a:xfrm>
            <a:off x="3320433" y="989301"/>
            <a:ext cx="2995684" cy="1685072"/>
          </a:xfrm>
          <a:prstGeom prst="rect">
            <a:avLst/>
          </a:prstGeom>
        </p:spPr>
      </p:pic>
      <p:pic>
        <p:nvPicPr>
          <p:cNvPr id="7" name="Picture 6">
            <a:extLst>
              <a:ext uri="{FF2B5EF4-FFF2-40B4-BE49-F238E27FC236}">
                <a16:creationId xmlns:a16="http://schemas.microsoft.com/office/drawing/2014/main" xmlns="" id="{74BA43FE-6ACE-4175-B122-9A9137BE8E28}"/>
              </a:ext>
            </a:extLst>
          </p:cNvPr>
          <p:cNvPicPr>
            <a:picLocks noChangeAspect="1"/>
          </p:cNvPicPr>
          <p:nvPr/>
        </p:nvPicPr>
        <p:blipFill>
          <a:blip r:embed="rId7"/>
          <a:stretch>
            <a:fillRect/>
          </a:stretch>
        </p:blipFill>
        <p:spPr>
          <a:xfrm>
            <a:off x="4145683" y="671950"/>
            <a:ext cx="1478978" cy="2301189"/>
          </a:xfrm>
          <a:prstGeom prst="rect">
            <a:avLst/>
          </a:prstGeom>
          <a:ln w="12700">
            <a:solidFill>
              <a:schemeClr val="tx1"/>
            </a:solidFill>
          </a:ln>
        </p:spPr>
      </p:pic>
      <p:pic>
        <p:nvPicPr>
          <p:cNvPr id="2" name="Picture 1">
            <a:extLst>
              <a:ext uri="{FF2B5EF4-FFF2-40B4-BE49-F238E27FC236}">
                <a16:creationId xmlns:a16="http://schemas.microsoft.com/office/drawing/2014/main" xmlns="" id="{898E2563-11AE-4016-A8E7-A69DC40648D9}"/>
              </a:ext>
            </a:extLst>
          </p:cNvPr>
          <p:cNvPicPr>
            <a:picLocks noChangeAspect="1"/>
          </p:cNvPicPr>
          <p:nvPr/>
        </p:nvPicPr>
        <p:blipFill>
          <a:blip r:embed="rId8"/>
          <a:stretch>
            <a:fillRect/>
          </a:stretch>
        </p:blipFill>
        <p:spPr>
          <a:xfrm>
            <a:off x="3139741" y="1184660"/>
            <a:ext cx="3357068" cy="1362809"/>
          </a:xfrm>
          <a:prstGeom prst="rect">
            <a:avLst/>
          </a:prstGeom>
        </p:spPr>
      </p:pic>
      <p:pic>
        <p:nvPicPr>
          <p:cNvPr id="11" name="Picture 10">
            <a:extLst>
              <a:ext uri="{FF2B5EF4-FFF2-40B4-BE49-F238E27FC236}">
                <a16:creationId xmlns:a16="http://schemas.microsoft.com/office/drawing/2014/main" xmlns="" id="{4BC024FB-5237-476F-B78A-B2809AF4D56D}"/>
              </a:ext>
            </a:extLst>
          </p:cNvPr>
          <p:cNvPicPr>
            <a:picLocks noChangeAspect="1"/>
          </p:cNvPicPr>
          <p:nvPr/>
        </p:nvPicPr>
        <p:blipFill>
          <a:blip r:embed="rId9"/>
          <a:stretch>
            <a:fillRect/>
          </a:stretch>
        </p:blipFill>
        <p:spPr>
          <a:xfrm>
            <a:off x="2773936" y="1338540"/>
            <a:ext cx="3949595" cy="1122876"/>
          </a:xfrm>
          <a:prstGeom prst="rect">
            <a:avLst/>
          </a:prstGeom>
        </p:spPr>
      </p:pic>
      <p:pic>
        <p:nvPicPr>
          <p:cNvPr id="6" name="Picture 5">
            <a:extLst>
              <a:ext uri="{FF2B5EF4-FFF2-40B4-BE49-F238E27FC236}">
                <a16:creationId xmlns:a16="http://schemas.microsoft.com/office/drawing/2014/main" xmlns="" id="{AE56D23F-3A0B-49B5-9C05-63F9A60555AD}"/>
              </a:ext>
            </a:extLst>
          </p:cNvPr>
          <p:cNvPicPr>
            <a:picLocks noChangeAspect="1"/>
          </p:cNvPicPr>
          <p:nvPr/>
        </p:nvPicPr>
        <p:blipFill>
          <a:blip r:embed="rId10"/>
          <a:stretch>
            <a:fillRect/>
          </a:stretch>
        </p:blipFill>
        <p:spPr>
          <a:xfrm>
            <a:off x="2773937" y="569171"/>
            <a:ext cx="3949594" cy="2513379"/>
          </a:xfrm>
          <a:prstGeom prst="rect">
            <a:avLst/>
          </a:prstGeom>
        </p:spPr>
      </p:pic>
    </p:spTree>
    <p:extLst>
      <p:ext uri="{BB962C8B-B14F-4D97-AF65-F5344CB8AC3E}">
        <p14:creationId xmlns:p14="http://schemas.microsoft.com/office/powerpoint/2010/main" val="195283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xmlns="" id="{B3471023-2C7E-0A4A-B34A-FD387AFE1E07}"/>
              </a:ext>
            </a:extLst>
          </p:cNvPr>
          <p:cNvSpPr>
            <a:spLocks noGrp="1"/>
          </p:cNvSpPr>
          <p:nvPr>
            <p:ph type="title"/>
          </p:nvPr>
        </p:nvSpPr>
        <p:spPr/>
        <p:txBody>
          <a:bodyPr>
            <a:noAutofit/>
          </a:bodyPr>
          <a:lstStyle/>
          <a:p>
            <a:r>
              <a:rPr lang="en-US" sz="2400" cap="all" dirty="0"/>
              <a:t>INTRODUCTION (PALO ALTO NETWORKS)</a:t>
            </a:r>
          </a:p>
        </p:txBody>
      </p:sp>
      <p:sp>
        <p:nvSpPr>
          <p:cNvPr id="2" name="Slide Number Placeholder 1">
            <a:extLst>
              <a:ext uri="{FF2B5EF4-FFF2-40B4-BE49-F238E27FC236}">
                <a16:creationId xmlns:a16="http://schemas.microsoft.com/office/drawing/2014/main" xmlns="" id="{7B1FE6A1-A452-2A41-A549-0C2F6AA71718}"/>
              </a:ext>
            </a:extLst>
          </p:cNvPr>
          <p:cNvSpPr>
            <a:spLocks noGrp="1"/>
          </p:cNvSpPr>
          <p:nvPr>
            <p:ph type="sldNum" sz="quarter" idx="10"/>
          </p:nvPr>
        </p:nvSpPr>
        <p:spPr/>
        <p:txBody>
          <a:bodyPr/>
          <a:lstStyle/>
          <a:p>
            <a:fld id="{2993CA60-2B53-4F4B-9B5D-BDFFCE129C5C}" type="slidenum">
              <a:rPr lang="en-US" altLang="en-US"/>
              <a:pPr/>
              <a:t>5</a:t>
            </a:fld>
            <a:r>
              <a:rPr lang="en-US" altLang="en-US" dirty="0"/>
              <a:t>  |  </a:t>
            </a:r>
            <a:r>
              <a:rPr lang="en-US" dirty="0"/>
              <a:t>© 2018 Palo Alto Networks. All Rights Reserved.</a:t>
            </a:r>
            <a:endParaRPr lang="en-US" altLang="en-US" dirty="0"/>
          </a:p>
        </p:txBody>
      </p:sp>
      <p:graphicFrame>
        <p:nvGraphicFramePr>
          <p:cNvPr id="4" name="Chart 3">
            <a:extLst>
              <a:ext uri="{FF2B5EF4-FFF2-40B4-BE49-F238E27FC236}">
                <a16:creationId xmlns:a16="http://schemas.microsoft.com/office/drawing/2014/main" xmlns="" id="{FE945683-A708-9C4B-B5CF-1A76D7952279}"/>
              </a:ext>
            </a:extLst>
          </p:cNvPr>
          <p:cNvGraphicFramePr>
            <a:graphicFrameLocks/>
          </p:cNvGraphicFramePr>
          <p:nvPr>
            <p:extLst/>
          </p:nvPr>
        </p:nvGraphicFramePr>
        <p:xfrm>
          <a:off x="253492" y="2017044"/>
          <a:ext cx="2812505" cy="1911928"/>
        </p:xfrm>
        <a:graphic>
          <a:graphicData uri="http://schemas.openxmlformats.org/drawingml/2006/chart">
            <c:chart xmlns:c="http://schemas.openxmlformats.org/drawingml/2006/chart" xmlns:r="http://schemas.openxmlformats.org/officeDocument/2006/relationships" r:id="rId3"/>
          </a:graphicData>
        </a:graphic>
      </p:graphicFrame>
      <p:sp>
        <p:nvSpPr>
          <p:cNvPr id="16" name="TextBox 15">
            <a:extLst>
              <a:ext uri="{FF2B5EF4-FFF2-40B4-BE49-F238E27FC236}">
                <a16:creationId xmlns:a16="http://schemas.microsoft.com/office/drawing/2014/main" xmlns="" id="{0E05E854-08DE-F946-8B9A-DA03C39977D3}"/>
              </a:ext>
            </a:extLst>
          </p:cNvPr>
          <p:cNvSpPr txBox="1"/>
          <p:nvPr/>
        </p:nvSpPr>
        <p:spPr>
          <a:xfrm>
            <a:off x="323130" y="3879525"/>
            <a:ext cx="2673232" cy="553998"/>
          </a:xfrm>
          <a:prstGeom prst="rect">
            <a:avLst/>
          </a:prstGeom>
          <a:noFill/>
        </p:spPr>
        <p:txBody>
          <a:bodyPr wrap="none" rtlCol="0">
            <a:spAutoFit/>
          </a:bodyPr>
          <a:lstStyle/>
          <a:p>
            <a:pPr algn="ctr"/>
            <a:r>
              <a:rPr lang="en-US" b="1" dirty="0">
                <a:solidFill>
                  <a:schemeClr val="tx1">
                    <a:lumMod val="65000"/>
                    <a:lumOff val="35000"/>
                  </a:schemeClr>
                </a:solidFill>
                <a:latin typeface="Arial" pitchFamily="34" charset="0"/>
                <a:cs typeface="Arial" pitchFamily="34" charset="0"/>
              </a:rPr>
              <a:t>63% of the Global 2K</a:t>
            </a:r>
          </a:p>
          <a:p>
            <a:pPr algn="ctr"/>
            <a:r>
              <a:rPr lang="en-US" sz="1200" b="1" dirty="0">
                <a:solidFill>
                  <a:schemeClr val="tx1">
                    <a:lumMod val="65000"/>
                    <a:lumOff val="35000"/>
                  </a:schemeClr>
                </a:solidFill>
                <a:latin typeface="Arial" pitchFamily="34" charset="0"/>
                <a:cs typeface="Arial" pitchFamily="34" charset="0"/>
              </a:rPr>
              <a:t>are Palo Alto Networks customers</a:t>
            </a:r>
          </a:p>
        </p:txBody>
      </p:sp>
      <p:sp>
        <p:nvSpPr>
          <p:cNvPr id="19" name="Rectangle 18">
            <a:extLst>
              <a:ext uri="{FF2B5EF4-FFF2-40B4-BE49-F238E27FC236}">
                <a16:creationId xmlns:a16="http://schemas.microsoft.com/office/drawing/2014/main" xmlns="" id="{10D671C2-784A-AE40-BE80-F32191B1F82A}"/>
              </a:ext>
            </a:extLst>
          </p:cNvPr>
          <p:cNvSpPr/>
          <p:nvPr/>
        </p:nvSpPr>
        <p:spPr>
          <a:xfrm>
            <a:off x="253493" y="1351280"/>
            <a:ext cx="2812505" cy="3164159"/>
          </a:xfrm>
          <a:prstGeom prst="rect">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20" name="Rectangle 19">
            <a:extLst>
              <a:ext uri="{FF2B5EF4-FFF2-40B4-BE49-F238E27FC236}">
                <a16:creationId xmlns:a16="http://schemas.microsoft.com/office/drawing/2014/main" xmlns="" id="{8F92EC66-E1B2-E644-9F59-26A8B0DA625B}"/>
              </a:ext>
            </a:extLst>
          </p:cNvPr>
          <p:cNvSpPr/>
          <p:nvPr/>
        </p:nvSpPr>
        <p:spPr>
          <a:xfrm>
            <a:off x="3167946" y="1351280"/>
            <a:ext cx="2812505" cy="3164159"/>
          </a:xfrm>
          <a:prstGeom prst="rect">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21" name="Rectangle 20">
            <a:extLst>
              <a:ext uri="{FF2B5EF4-FFF2-40B4-BE49-F238E27FC236}">
                <a16:creationId xmlns:a16="http://schemas.microsoft.com/office/drawing/2014/main" xmlns="" id="{2ED1D656-A6B2-B541-982E-298539498429}"/>
              </a:ext>
            </a:extLst>
          </p:cNvPr>
          <p:cNvSpPr/>
          <p:nvPr/>
        </p:nvSpPr>
        <p:spPr>
          <a:xfrm>
            <a:off x="6082399" y="1351280"/>
            <a:ext cx="2812505" cy="3164159"/>
          </a:xfrm>
          <a:prstGeom prst="rect">
            <a:avLst/>
          </a:prstGeom>
          <a:noFill/>
          <a:ln w="952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
        <p:nvSpPr>
          <p:cNvPr id="30" name="Rectangle 29">
            <a:extLst>
              <a:ext uri="{FF2B5EF4-FFF2-40B4-BE49-F238E27FC236}">
                <a16:creationId xmlns:a16="http://schemas.microsoft.com/office/drawing/2014/main" xmlns="" id="{08C997CC-EBF6-6B46-A78B-7AE6203F292F}"/>
              </a:ext>
            </a:extLst>
          </p:cNvPr>
          <p:cNvSpPr/>
          <p:nvPr/>
        </p:nvSpPr>
        <p:spPr>
          <a:xfrm>
            <a:off x="580219" y="827632"/>
            <a:ext cx="2159050" cy="1082448"/>
          </a:xfrm>
          <a:prstGeom prst="rect">
            <a:avLst/>
          </a:prstGeom>
          <a:gradFill>
            <a:gsLst>
              <a:gs pos="40000">
                <a:schemeClr val="accent3"/>
              </a:gs>
              <a:gs pos="100000">
                <a:schemeClr val="accent4"/>
              </a:gs>
            </a:gsLst>
            <a:lin ang="5400000" scaled="1"/>
          </a:gradFill>
          <a:ln w="25400">
            <a:solidFill>
              <a:schemeClr val="bg1"/>
            </a:solid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rial" pitchFamily="34" charset="0"/>
              <a:cs typeface="Arial" pitchFamily="34" charset="0"/>
            </a:endParaRPr>
          </a:p>
        </p:txBody>
      </p:sp>
      <p:sp>
        <p:nvSpPr>
          <p:cNvPr id="31" name="TextBox 30">
            <a:extLst>
              <a:ext uri="{FF2B5EF4-FFF2-40B4-BE49-F238E27FC236}">
                <a16:creationId xmlns:a16="http://schemas.microsoft.com/office/drawing/2014/main" xmlns="" id="{AB34D04E-2C73-3443-A8BA-FF2A766C3599}"/>
              </a:ext>
            </a:extLst>
          </p:cNvPr>
          <p:cNvSpPr txBox="1"/>
          <p:nvPr/>
        </p:nvSpPr>
        <p:spPr>
          <a:xfrm>
            <a:off x="580219" y="845194"/>
            <a:ext cx="2159050" cy="1077218"/>
          </a:xfrm>
          <a:prstGeom prst="rect">
            <a:avLst/>
          </a:prstGeom>
          <a:gradFill flip="none" rotWithShape="1">
            <a:gsLst>
              <a:gs pos="0">
                <a:srgbClr val="0098C0">
                  <a:shade val="30000"/>
                  <a:satMod val="115000"/>
                </a:srgbClr>
              </a:gs>
              <a:gs pos="50000">
                <a:srgbClr val="0098C0">
                  <a:shade val="67500"/>
                  <a:satMod val="115000"/>
                </a:srgbClr>
              </a:gs>
              <a:gs pos="100000">
                <a:srgbClr val="0098C0">
                  <a:shade val="100000"/>
                  <a:satMod val="115000"/>
                </a:srgbClr>
              </a:gs>
            </a:gsLst>
            <a:lin ang="2700000" scaled="1"/>
            <a:tileRect/>
          </a:gradFill>
        </p:spPr>
        <p:txBody>
          <a:bodyPr wrap="square" rtlCol="0">
            <a:spAutoFit/>
          </a:bodyPr>
          <a:lstStyle/>
          <a:p>
            <a:pPr algn="ctr"/>
            <a:r>
              <a:rPr lang="en-US" sz="3600" b="1" dirty="0">
                <a:solidFill>
                  <a:schemeClr val="bg1"/>
                </a:solidFill>
                <a:effectLst>
                  <a:outerShdw blurRad="50800" dist="38100" dir="5400000" algn="t" rotWithShape="0">
                    <a:prstClr val="black">
                      <a:alpha val="40000"/>
                    </a:prstClr>
                  </a:outerShdw>
                </a:effectLst>
                <a:latin typeface="Arial" pitchFamily="34" charset="0"/>
                <a:cs typeface="Arial" pitchFamily="34" charset="0"/>
              </a:rPr>
              <a:t>85</a:t>
            </a:r>
          </a:p>
          <a:p>
            <a:pPr algn="ctr"/>
            <a:r>
              <a:rPr lang="en-US" sz="1600" b="1" dirty="0">
                <a:solidFill>
                  <a:schemeClr val="bg1"/>
                </a:solidFill>
                <a:latin typeface="Arial" pitchFamily="34" charset="0"/>
                <a:cs typeface="Arial" pitchFamily="34" charset="0"/>
              </a:rPr>
              <a:t>of Fortune 100 </a:t>
            </a:r>
          </a:p>
          <a:p>
            <a:pPr algn="ctr"/>
            <a:r>
              <a:rPr lang="en-US" sz="1200" dirty="0">
                <a:solidFill>
                  <a:schemeClr val="bg1"/>
                </a:solidFill>
                <a:latin typeface="Arial" pitchFamily="34" charset="0"/>
                <a:cs typeface="Arial" pitchFamily="34" charset="0"/>
              </a:rPr>
              <a:t>rely on Palo Alto Networks</a:t>
            </a:r>
          </a:p>
        </p:txBody>
      </p:sp>
      <p:sp>
        <p:nvSpPr>
          <p:cNvPr id="32" name="Rectangle 31">
            <a:extLst>
              <a:ext uri="{FF2B5EF4-FFF2-40B4-BE49-F238E27FC236}">
                <a16:creationId xmlns:a16="http://schemas.microsoft.com/office/drawing/2014/main" xmlns="" id="{EFFF6646-FFC0-734C-9947-37763446002A}"/>
              </a:ext>
            </a:extLst>
          </p:cNvPr>
          <p:cNvSpPr/>
          <p:nvPr/>
        </p:nvSpPr>
        <p:spPr>
          <a:xfrm>
            <a:off x="3494673" y="827632"/>
            <a:ext cx="2159050" cy="1082448"/>
          </a:xfrm>
          <a:prstGeom prst="rect">
            <a:avLst/>
          </a:prstGeom>
          <a:gradFill flip="none" rotWithShape="1">
            <a:gsLst>
              <a:gs pos="0">
                <a:srgbClr val="0098C0">
                  <a:shade val="30000"/>
                  <a:satMod val="115000"/>
                </a:srgbClr>
              </a:gs>
              <a:gs pos="50000">
                <a:srgbClr val="0098C0">
                  <a:shade val="67500"/>
                  <a:satMod val="115000"/>
                </a:srgbClr>
              </a:gs>
              <a:gs pos="100000">
                <a:srgbClr val="0098C0">
                  <a:shade val="100000"/>
                  <a:satMod val="115000"/>
                </a:srgbClr>
              </a:gs>
            </a:gsLst>
            <a:lin ang="2700000" scaled="1"/>
            <a:tileRect/>
          </a:gradFill>
          <a:ln w="25400">
            <a:solidFill>
              <a:schemeClr val="bg1"/>
            </a:solid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rial" pitchFamily="34" charset="0"/>
              <a:cs typeface="Arial" pitchFamily="34" charset="0"/>
            </a:endParaRPr>
          </a:p>
        </p:txBody>
      </p:sp>
      <p:sp>
        <p:nvSpPr>
          <p:cNvPr id="33" name="Rectangle 32">
            <a:extLst>
              <a:ext uri="{FF2B5EF4-FFF2-40B4-BE49-F238E27FC236}">
                <a16:creationId xmlns:a16="http://schemas.microsoft.com/office/drawing/2014/main" xmlns="" id="{AA3FB0B8-23C8-D54A-A363-F21C3089DB60}"/>
              </a:ext>
            </a:extLst>
          </p:cNvPr>
          <p:cNvSpPr/>
          <p:nvPr/>
        </p:nvSpPr>
        <p:spPr>
          <a:xfrm>
            <a:off x="6409125" y="827632"/>
            <a:ext cx="2159050" cy="1082448"/>
          </a:xfrm>
          <a:prstGeom prst="rect">
            <a:avLst/>
          </a:prstGeom>
          <a:gradFill flip="none" rotWithShape="1">
            <a:gsLst>
              <a:gs pos="0">
                <a:srgbClr val="0098C0">
                  <a:shade val="30000"/>
                  <a:satMod val="115000"/>
                </a:srgbClr>
              </a:gs>
              <a:gs pos="50000">
                <a:srgbClr val="0098C0">
                  <a:shade val="67500"/>
                  <a:satMod val="115000"/>
                </a:srgbClr>
              </a:gs>
              <a:gs pos="100000">
                <a:srgbClr val="0098C0">
                  <a:shade val="100000"/>
                  <a:satMod val="115000"/>
                </a:srgbClr>
              </a:gs>
            </a:gsLst>
            <a:lin ang="2700000" scaled="1"/>
            <a:tileRect/>
          </a:gradFill>
          <a:ln w="25400">
            <a:solidFill>
              <a:schemeClr val="bg1"/>
            </a:solidFill>
          </a:ln>
          <a:effectLst>
            <a:outerShdw blurRad="50800" dist="76200" dir="2700000" algn="tl" rotWithShape="0">
              <a:prstClr val="black">
                <a:alpha val="20000"/>
              </a:prstClr>
            </a:outerShdw>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Arial" pitchFamily="34" charset="0"/>
              <a:cs typeface="Arial" pitchFamily="34" charset="0"/>
            </a:endParaRPr>
          </a:p>
        </p:txBody>
      </p:sp>
      <p:sp>
        <p:nvSpPr>
          <p:cNvPr id="34" name="TextBox 33">
            <a:extLst>
              <a:ext uri="{FF2B5EF4-FFF2-40B4-BE49-F238E27FC236}">
                <a16:creationId xmlns:a16="http://schemas.microsoft.com/office/drawing/2014/main" xmlns="" id="{8B38F461-0C07-CB40-8184-4130B1355FE9}"/>
              </a:ext>
            </a:extLst>
          </p:cNvPr>
          <p:cNvSpPr txBox="1"/>
          <p:nvPr/>
        </p:nvSpPr>
        <p:spPr>
          <a:xfrm>
            <a:off x="3653824" y="641890"/>
            <a:ext cx="1692400" cy="1015663"/>
          </a:xfrm>
          <a:prstGeom prst="rect">
            <a:avLst/>
          </a:prstGeom>
          <a:noFill/>
        </p:spPr>
        <p:txBody>
          <a:bodyPr wrap="square" rtlCol="0">
            <a:spAutoFit/>
          </a:bodyPr>
          <a:lstStyle/>
          <a:p>
            <a:pPr algn="ctr"/>
            <a:endParaRPr lang="en-US" sz="2000" b="1" dirty="0">
              <a:solidFill>
                <a:schemeClr val="bg1"/>
              </a:solidFill>
              <a:effectLst>
                <a:outerShdw blurRad="50800" dist="38100" dir="5400000" algn="t" rotWithShape="0">
                  <a:prstClr val="black">
                    <a:alpha val="40000"/>
                  </a:prstClr>
                </a:outerShdw>
              </a:effectLst>
              <a:latin typeface="Arial" pitchFamily="34" charset="0"/>
              <a:cs typeface="Arial" pitchFamily="34" charset="0"/>
            </a:endParaRPr>
          </a:p>
          <a:p>
            <a:pPr algn="ctr"/>
            <a:r>
              <a:rPr lang="en-US" sz="2000" b="1" dirty="0">
                <a:solidFill>
                  <a:schemeClr val="bg1"/>
                </a:solidFill>
                <a:effectLst>
                  <a:outerShdw blurRad="50800" dist="38100" dir="5400000" algn="t" rotWithShape="0">
                    <a:prstClr val="black">
                      <a:alpha val="40000"/>
                    </a:prstClr>
                  </a:outerShdw>
                </a:effectLst>
                <a:latin typeface="Arial" pitchFamily="34" charset="0"/>
                <a:cs typeface="Arial" pitchFamily="34" charset="0"/>
              </a:rPr>
              <a:t>European presence</a:t>
            </a:r>
            <a:endParaRPr lang="en-US" sz="1200" dirty="0">
              <a:solidFill>
                <a:schemeClr val="bg1"/>
              </a:solidFill>
              <a:latin typeface="Arial" pitchFamily="34" charset="0"/>
              <a:cs typeface="Arial" pitchFamily="34" charset="0"/>
            </a:endParaRPr>
          </a:p>
        </p:txBody>
      </p:sp>
      <p:sp>
        <p:nvSpPr>
          <p:cNvPr id="35" name="TextBox 34">
            <a:extLst>
              <a:ext uri="{FF2B5EF4-FFF2-40B4-BE49-F238E27FC236}">
                <a16:creationId xmlns:a16="http://schemas.microsoft.com/office/drawing/2014/main" xmlns="" id="{5FADA9F8-B2B8-1747-9AFC-3BF2D3AB93F7}"/>
              </a:ext>
            </a:extLst>
          </p:cNvPr>
          <p:cNvSpPr txBox="1"/>
          <p:nvPr/>
        </p:nvSpPr>
        <p:spPr>
          <a:xfrm>
            <a:off x="6479281" y="845194"/>
            <a:ext cx="2018740" cy="1077218"/>
          </a:xfrm>
          <a:prstGeom prst="rect">
            <a:avLst/>
          </a:prstGeom>
          <a:noFill/>
        </p:spPr>
        <p:txBody>
          <a:bodyPr wrap="square" rtlCol="0">
            <a:spAutoFit/>
          </a:bodyPr>
          <a:lstStyle/>
          <a:p>
            <a:pPr algn="ctr"/>
            <a:r>
              <a:rPr lang="en-US" sz="3600" b="1" dirty="0">
                <a:solidFill>
                  <a:schemeClr val="bg1"/>
                </a:solidFill>
                <a:effectLst>
                  <a:outerShdw blurRad="50800" dist="38100" dir="5400000" algn="t" rotWithShape="0">
                    <a:prstClr val="black">
                      <a:alpha val="40000"/>
                    </a:prstClr>
                  </a:outerShdw>
                </a:effectLst>
                <a:latin typeface="Arial" pitchFamily="34" charset="0"/>
                <a:cs typeface="Arial" pitchFamily="34" charset="0"/>
              </a:rPr>
              <a:t>48,000+</a:t>
            </a:r>
          </a:p>
          <a:p>
            <a:pPr algn="ctr"/>
            <a:r>
              <a:rPr lang="en-US" sz="1600" b="1" dirty="0">
                <a:solidFill>
                  <a:schemeClr val="bg1"/>
                </a:solidFill>
                <a:latin typeface="Arial" pitchFamily="34" charset="0"/>
                <a:cs typeface="Arial" pitchFamily="34" charset="0"/>
              </a:rPr>
              <a:t>customers </a:t>
            </a:r>
          </a:p>
          <a:p>
            <a:pPr algn="ctr"/>
            <a:r>
              <a:rPr lang="en-US" sz="1200" dirty="0">
                <a:solidFill>
                  <a:schemeClr val="bg1"/>
                </a:solidFill>
                <a:latin typeface="Arial" pitchFamily="34" charset="0"/>
                <a:cs typeface="Arial" pitchFamily="34" charset="0"/>
              </a:rPr>
              <a:t>in 150+ countries</a:t>
            </a:r>
          </a:p>
        </p:txBody>
      </p:sp>
      <p:sp>
        <p:nvSpPr>
          <p:cNvPr id="48" name="Rectangle 47">
            <a:extLst>
              <a:ext uri="{FF2B5EF4-FFF2-40B4-BE49-F238E27FC236}">
                <a16:creationId xmlns:a16="http://schemas.microsoft.com/office/drawing/2014/main" xmlns="" id="{F8561BEB-B75C-2F49-B7B4-7B1B12121F39}"/>
              </a:ext>
            </a:extLst>
          </p:cNvPr>
          <p:cNvSpPr/>
          <p:nvPr/>
        </p:nvSpPr>
        <p:spPr>
          <a:xfrm>
            <a:off x="3582936" y="3634888"/>
            <a:ext cx="184731" cy="215444"/>
          </a:xfrm>
          <a:prstGeom prst="rect">
            <a:avLst/>
          </a:prstGeom>
        </p:spPr>
        <p:txBody>
          <a:bodyPr wrap="none">
            <a:spAutoFit/>
          </a:bodyPr>
          <a:lstStyle/>
          <a:p>
            <a:pPr algn="ctr"/>
            <a:endParaRPr lang="en-US" sz="800" dirty="0">
              <a:solidFill>
                <a:schemeClr val="bg1">
                  <a:lumMod val="50000"/>
                </a:schemeClr>
              </a:solidFill>
              <a:latin typeface="Arial" pitchFamily="34" charset="0"/>
              <a:cs typeface="Arial" pitchFamily="34" charset="0"/>
            </a:endParaRPr>
          </a:p>
        </p:txBody>
      </p:sp>
      <p:pic>
        <p:nvPicPr>
          <p:cNvPr id="5" name="Picture 4">
            <a:extLst>
              <a:ext uri="{FF2B5EF4-FFF2-40B4-BE49-F238E27FC236}">
                <a16:creationId xmlns:a16="http://schemas.microsoft.com/office/drawing/2014/main" xmlns="" id="{E1DC7C0E-A341-425D-AC12-725D057D65D0}"/>
              </a:ext>
            </a:extLst>
          </p:cNvPr>
          <p:cNvPicPr>
            <a:picLocks noChangeAspect="1"/>
          </p:cNvPicPr>
          <p:nvPr/>
        </p:nvPicPr>
        <p:blipFill>
          <a:blip r:embed="rId4"/>
          <a:stretch>
            <a:fillRect/>
          </a:stretch>
        </p:blipFill>
        <p:spPr>
          <a:xfrm>
            <a:off x="3582936" y="2741474"/>
            <a:ext cx="2093348" cy="1732246"/>
          </a:xfrm>
          <a:prstGeom prst="rect">
            <a:avLst/>
          </a:prstGeom>
        </p:spPr>
      </p:pic>
      <p:sp>
        <p:nvSpPr>
          <p:cNvPr id="3" name="Rectangle 2">
            <a:extLst>
              <a:ext uri="{FF2B5EF4-FFF2-40B4-BE49-F238E27FC236}">
                <a16:creationId xmlns:a16="http://schemas.microsoft.com/office/drawing/2014/main" xmlns="" id="{CF5D05F6-2042-4492-8EF3-2B3B59D707B9}"/>
              </a:ext>
            </a:extLst>
          </p:cNvPr>
          <p:cNvSpPr/>
          <p:nvPr/>
        </p:nvSpPr>
        <p:spPr>
          <a:xfrm>
            <a:off x="3283726" y="2109574"/>
            <a:ext cx="2576548" cy="646331"/>
          </a:xfrm>
          <a:prstGeom prst="rect">
            <a:avLst/>
          </a:prstGeom>
        </p:spPr>
        <p:txBody>
          <a:bodyPr wrap="square">
            <a:spAutoFit/>
          </a:bodyPr>
          <a:lstStyle/>
          <a:p>
            <a:r>
              <a:rPr lang="en-US" sz="1200" b="1" dirty="0">
                <a:latin typeface="+mn-lt"/>
              </a:rPr>
              <a:t>Europe, Middle East and Africa (EMEA) headquarters in Amsterdam, since 2013. </a:t>
            </a:r>
          </a:p>
        </p:txBody>
      </p:sp>
      <p:sp>
        <p:nvSpPr>
          <p:cNvPr id="22" name="Rectangle 21">
            <a:extLst>
              <a:ext uri="{FF2B5EF4-FFF2-40B4-BE49-F238E27FC236}">
                <a16:creationId xmlns:a16="http://schemas.microsoft.com/office/drawing/2014/main" xmlns="" id="{C19EC9EA-CC8A-4BB2-8101-0C9F339298F9}"/>
              </a:ext>
            </a:extLst>
          </p:cNvPr>
          <p:cNvSpPr/>
          <p:nvPr/>
        </p:nvSpPr>
        <p:spPr>
          <a:xfrm>
            <a:off x="6233944" y="3097975"/>
            <a:ext cx="2910056" cy="830997"/>
          </a:xfrm>
          <a:prstGeom prst="rect">
            <a:avLst/>
          </a:prstGeom>
        </p:spPr>
        <p:txBody>
          <a:bodyPr wrap="square">
            <a:spAutoFit/>
          </a:bodyPr>
          <a:lstStyle/>
          <a:p>
            <a:r>
              <a:rPr lang="en-US" sz="1200" b="1" dirty="0">
                <a:latin typeface="+mn-lt"/>
              </a:rPr>
              <a:t>Nearly 70 Palo Alto Networks Academy Program partners and education institutions in more than 18 EU Member States</a:t>
            </a:r>
          </a:p>
        </p:txBody>
      </p:sp>
      <p:cxnSp>
        <p:nvCxnSpPr>
          <p:cNvPr id="11" name="Straight Connector 10">
            <a:extLst>
              <a:ext uri="{FF2B5EF4-FFF2-40B4-BE49-F238E27FC236}">
                <a16:creationId xmlns:a16="http://schemas.microsoft.com/office/drawing/2014/main" xmlns="" id="{E196A103-DC5E-411F-9D35-2C0FE30BCCE8}"/>
              </a:ext>
            </a:extLst>
          </p:cNvPr>
          <p:cNvCxnSpPr/>
          <p:nvPr/>
        </p:nvCxnSpPr>
        <p:spPr>
          <a:xfrm>
            <a:off x="6233944" y="2929703"/>
            <a:ext cx="2530846"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pic>
        <p:nvPicPr>
          <p:cNvPr id="13" name="Picture 12">
            <a:extLst>
              <a:ext uri="{FF2B5EF4-FFF2-40B4-BE49-F238E27FC236}">
                <a16:creationId xmlns:a16="http://schemas.microsoft.com/office/drawing/2014/main" xmlns="" id="{36C1300B-C9AB-4597-8333-A0AC793B4195}"/>
              </a:ext>
            </a:extLst>
          </p:cNvPr>
          <p:cNvPicPr>
            <a:picLocks noChangeAspect="1"/>
          </p:cNvPicPr>
          <p:nvPr/>
        </p:nvPicPr>
        <p:blipFill>
          <a:blip r:embed="rId5"/>
          <a:stretch>
            <a:fillRect/>
          </a:stretch>
        </p:blipFill>
        <p:spPr>
          <a:xfrm rot="10800000" flipV="1">
            <a:off x="6990008" y="3937824"/>
            <a:ext cx="1018718" cy="568763"/>
          </a:xfrm>
          <a:prstGeom prst="rect">
            <a:avLst/>
          </a:prstGeom>
        </p:spPr>
      </p:pic>
      <p:pic>
        <p:nvPicPr>
          <p:cNvPr id="14" name="Picture 13">
            <a:extLst>
              <a:ext uri="{FF2B5EF4-FFF2-40B4-BE49-F238E27FC236}">
                <a16:creationId xmlns:a16="http://schemas.microsoft.com/office/drawing/2014/main" xmlns="" id="{2B2C1194-1FF9-4E66-B7ED-53A1AC4BA926}"/>
              </a:ext>
            </a:extLst>
          </p:cNvPr>
          <p:cNvPicPr>
            <a:picLocks noChangeAspect="1"/>
          </p:cNvPicPr>
          <p:nvPr/>
        </p:nvPicPr>
        <p:blipFill>
          <a:blip r:embed="rId6"/>
          <a:stretch>
            <a:fillRect/>
          </a:stretch>
        </p:blipFill>
        <p:spPr>
          <a:xfrm>
            <a:off x="6200347" y="2511062"/>
            <a:ext cx="2721691" cy="363469"/>
          </a:xfrm>
          <a:prstGeom prst="rect">
            <a:avLst/>
          </a:prstGeom>
        </p:spPr>
      </p:pic>
      <p:pic>
        <p:nvPicPr>
          <p:cNvPr id="15" name="Picture 14">
            <a:extLst>
              <a:ext uri="{FF2B5EF4-FFF2-40B4-BE49-F238E27FC236}">
                <a16:creationId xmlns:a16="http://schemas.microsoft.com/office/drawing/2014/main" xmlns="" id="{86C82CCB-FDFD-4AA7-8206-4E96F19A6B63}"/>
              </a:ext>
            </a:extLst>
          </p:cNvPr>
          <p:cNvPicPr>
            <a:picLocks noChangeAspect="1"/>
          </p:cNvPicPr>
          <p:nvPr/>
        </p:nvPicPr>
        <p:blipFill>
          <a:blip r:embed="rId7"/>
          <a:stretch>
            <a:fillRect/>
          </a:stretch>
        </p:blipFill>
        <p:spPr>
          <a:xfrm>
            <a:off x="7298532" y="1968847"/>
            <a:ext cx="525320" cy="483447"/>
          </a:xfrm>
          <a:prstGeom prst="rect">
            <a:avLst/>
          </a:prstGeom>
        </p:spPr>
      </p:pic>
    </p:spTree>
    <p:extLst>
      <p:ext uri="{BB962C8B-B14F-4D97-AF65-F5344CB8AC3E}">
        <p14:creationId xmlns:p14="http://schemas.microsoft.com/office/powerpoint/2010/main" val="26079112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1B2F0194-C537-4463-8475-7F25E46F6726}"/>
              </a:ext>
            </a:extLst>
          </p:cNvPr>
          <p:cNvPicPr>
            <a:picLocks noChangeAspect="1"/>
          </p:cNvPicPr>
          <p:nvPr/>
        </p:nvPicPr>
        <p:blipFill>
          <a:blip r:embed="rId3"/>
          <a:stretch>
            <a:fillRect/>
          </a:stretch>
        </p:blipFill>
        <p:spPr>
          <a:xfrm>
            <a:off x="0" y="-1"/>
            <a:ext cx="9144000" cy="5150069"/>
          </a:xfrm>
          <a:prstGeom prst="rect">
            <a:avLst/>
          </a:prstGeom>
        </p:spPr>
      </p:pic>
      <p:sp>
        <p:nvSpPr>
          <p:cNvPr id="7" name="Title 1">
            <a:extLst>
              <a:ext uri="{FF2B5EF4-FFF2-40B4-BE49-F238E27FC236}">
                <a16:creationId xmlns:a16="http://schemas.microsoft.com/office/drawing/2014/main" xmlns="" id="{7B9CFC83-4EB2-437A-B71F-24F2D2A79C7F}"/>
              </a:ext>
            </a:extLst>
          </p:cNvPr>
          <p:cNvSpPr txBox="1">
            <a:spLocks/>
          </p:cNvSpPr>
          <p:nvPr/>
        </p:nvSpPr>
        <p:spPr>
          <a:xfrm>
            <a:off x="1556425" y="99893"/>
            <a:ext cx="6926502" cy="597948"/>
          </a:xfrm>
          <a:prstGeom prst="rect">
            <a:avLst/>
          </a:prstGeom>
        </p:spPr>
        <p:txBody>
          <a:bodyPr vert="horz" lIns="0" tIns="0" rIns="0" bIns="0" rtlCol="0" anchor="t" anchorCtr="0">
            <a:normAutofit/>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r>
              <a:rPr lang="en-GB" sz="3600" b="1" i="0" dirty="0">
                <a:solidFill>
                  <a:schemeClr val="bg1"/>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ARTIFICIAL INTELLIGENCE ?</a:t>
            </a:r>
          </a:p>
          <a:p>
            <a:pPr algn="ctr"/>
            <a:endParaRPr lang="en-US" sz="3600" b="1" i="0" dirty="0">
              <a:solidFill>
                <a:schemeClr val="bg1"/>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
        <p:nvSpPr>
          <p:cNvPr id="5" name="Title 1">
            <a:extLst>
              <a:ext uri="{FF2B5EF4-FFF2-40B4-BE49-F238E27FC236}">
                <a16:creationId xmlns:a16="http://schemas.microsoft.com/office/drawing/2014/main" xmlns="" id="{B8094AB0-C8B7-4965-99F2-057D4B34CDC1}"/>
              </a:ext>
            </a:extLst>
          </p:cNvPr>
          <p:cNvSpPr txBox="1">
            <a:spLocks/>
          </p:cNvSpPr>
          <p:nvPr/>
        </p:nvSpPr>
        <p:spPr>
          <a:xfrm>
            <a:off x="2324503" y="4287582"/>
            <a:ext cx="6926502" cy="597948"/>
          </a:xfrm>
          <a:prstGeom prst="rect">
            <a:avLst/>
          </a:prstGeom>
        </p:spPr>
        <p:txBody>
          <a:bodyPr vert="horz" lIns="0" tIns="0" rIns="0" bIns="0" rtlCol="0" anchor="t" anchorCtr="0">
            <a:normAutofit/>
          </a:bodyPr>
          <a:lstStyle>
            <a:lvl1pPr algn="l" defTabSz="457200" rtl="0" eaLnBrk="1" latinLnBrk="0" hangingPunct="1">
              <a:spcBef>
                <a:spcPct val="0"/>
              </a:spcBef>
              <a:buNone/>
              <a:defRPr sz="2000" b="0" i="1" kern="1200" cap="none" baseline="0">
                <a:solidFill>
                  <a:schemeClr val="tx1"/>
                </a:solidFill>
                <a:latin typeface="Arial Black"/>
                <a:ea typeface="+mj-ea"/>
                <a:cs typeface="Helvetica"/>
              </a:defRPr>
            </a:lvl1pPr>
          </a:lstStyle>
          <a:p>
            <a:r>
              <a:rPr lang="en-GB" sz="3600" b="1" i="0" dirty="0">
                <a:solidFill>
                  <a:schemeClr val="bg1"/>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rPr>
              <a:t>MACHINE LEARNING ?</a:t>
            </a:r>
          </a:p>
          <a:p>
            <a:pPr algn="ctr"/>
            <a:endParaRPr lang="en-US" sz="3600" b="1" i="0" dirty="0">
              <a:solidFill>
                <a:schemeClr val="bg1"/>
              </a:solidFill>
              <a:effectLst>
                <a:outerShdw blurRad="38100" dist="38100" dir="2700000" algn="tl">
                  <a:srgbClr val="000000">
                    <a:alpha val="43137"/>
                  </a:srgbClr>
                </a:outerShdw>
              </a:effectLst>
              <a:latin typeface="Helvetica" panose="020B0604020202020204" pitchFamily="34" charset="0"/>
              <a:cs typeface="Helvetica" panose="020B0604020202020204" pitchFamily="34" charset="0"/>
            </a:endParaRPr>
          </a:p>
        </p:txBody>
      </p:sp>
    </p:spTree>
    <p:extLst>
      <p:ext uri="{BB962C8B-B14F-4D97-AF65-F5344CB8AC3E}">
        <p14:creationId xmlns:p14="http://schemas.microsoft.com/office/powerpoint/2010/main" val="31848289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xmlns="" id="{B5EA677B-12F7-4209-B118-6A2F61166214}"/>
              </a:ext>
            </a:extLst>
          </p:cNvPr>
          <p:cNvSpPr txBox="1"/>
          <p:nvPr/>
        </p:nvSpPr>
        <p:spPr>
          <a:xfrm>
            <a:off x="719847" y="781163"/>
            <a:ext cx="8083685" cy="1200329"/>
          </a:xfrm>
          <a:prstGeom prst="rect">
            <a:avLst/>
          </a:prstGeom>
          <a:noFill/>
        </p:spPr>
        <p:txBody>
          <a:bodyPr wrap="square" rtlCol="0">
            <a:spAutoFit/>
          </a:bodyPr>
          <a:lstStyle/>
          <a:p>
            <a:r>
              <a:rPr lang="en-GB" sz="2000" b="1" u="sng" dirty="0">
                <a:solidFill>
                  <a:schemeClr val="tx1">
                    <a:lumMod val="65000"/>
                    <a:lumOff val="35000"/>
                  </a:schemeClr>
                </a:solidFill>
                <a:latin typeface="Arial" pitchFamily="34" charset="0"/>
                <a:cs typeface="Arial" pitchFamily="34" charset="0"/>
              </a:rPr>
              <a:t>Artificial Intelligence</a:t>
            </a:r>
            <a:r>
              <a:rPr lang="en-GB" sz="2000" b="1" dirty="0">
                <a:solidFill>
                  <a:schemeClr val="tx1">
                    <a:lumMod val="65000"/>
                    <a:lumOff val="35000"/>
                  </a:schemeClr>
                </a:solidFill>
                <a:latin typeface="Arial" pitchFamily="34" charset="0"/>
                <a:cs typeface="Arial" pitchFamily="34" charset="0"/>
              </a:rPr>
              <a:t>: </a:t>
            </a:r>
            <a:r>
              <a:rPr lang="en-US" sz="2000" i="1" dirty="0">
                <a:solidFill>
                  <a:schemeClr val="tx1">
                    <a:lumMod val="65000"/>
                    <a:lumOff val="35000"/>
                  </a:schemeClr>
                </a:solidFill>
                <a:latin typeface="Arial" pitchFamily="34" charset="0"/>
                <a:cs typeface="Arial" pitchFamily="34" charset="0"/>
              </a:rPr>
              <a:t>software that becomes aware of its own existence and can make thoughtful decisions.</a:t>
            </a:r>
            <a:endParaRPr lang="en-GB" sz="2400" i="1" dirty="0">
              <a:solidFill>
                <a:schemeClr val="tx1">
                  <a:lumMod val="65000"/>
                  <a:lumOff val="35000"/>
                </a:schemeClr>
              </a:solidFill>
              <a:latin typeface="Arial" pitchFamily="34" charset="0"/>
              <a:cs typeface="Arial" pitchFamily="34" charset="0"/>
            </a:endParaRPr>
          </a:p>
          <a:p>
            <a:pPr algn="r"/>
            <a:endParaRPr lang="en-GB" sz="1600" dirty="0">
              <a:solidFill>
                <a:schemeClr val="tx1">
                  <a:lumMod val="65000"/>
                  <a:lumOff val="35000"/>
                </a:schemeClr>
              </a:solidFill>
              <a:latin typeface="Arial" pitchFamily="34" charset="0"/>
              <a:cs typeface="Arial" pitchFamily="34" charset="0"/>
            </a:endParaRPr>
          </a:p>
          <a:p>
            <a:pPr algn="r"/>
            <a:r>
              <a:rPr lang="en-GB" sz="1600" dirty="0">
                <a:solidFill>
                  <a:schemeClr val="tx1">
                    <a:lumMod val="65000"/>
                    <a:lumOff val="35000"/>
                  </a:schemeClr>
                </a:solidFill>
                <a:latin typeface="Arial" pitchFamily="34" charset="0"/>
                <a:cs typeface="Arial" pitchFamily="34" charset="0"/>
              </a:rPr>
              <a:t>Rick Howard, CSO Palo Alto Networks</a:t>
            </a:r>
            <a:endParaRPr lang="en-US" sz="1600" dirty="0">
              <a:solidFill>
                <a:schemeClr val="tx1">
                  <a:lumMod val="65000"/>
                  <a:lumOff val="35000"/>
                </a:schemeClr>
              </a:solidFill>
              <a:latin typeface="Arial" pitchFamily="34" charset="0"/>
              <a:cs typeface="Arial" pitchFamily="34" charset="0"/>
            </a:endParaRPr>
          </a:p>
        </p:txBody>
      </p:sp>
      <p:sp>
        <p:nvSpPr>
          <p:cNvPr id="4" name="TextBox 3">
            <a:extLst>
              <a:ext uri="{FF2B5EF4-FFF2-40B4-BE49-F238E27FC236}">
                <a16:creationId xmlns:a16="http://schemas.microsoft.com/office/drawing/2014/main" xmlns="" id="{E1D7AFEC-CEF0-44E2-A00C-31D42F4763C5}"/>
              </a:ext>
            </a:extLst>
          </p:cNvPr>
          <p:cNvSpPr txBox="1"/>
          <p:nvPr/>
        </p:nvSpPr>
        <p:spPr>
          <a:xfrm>
            <a:off x="719847" y="2363529"/>
            <a:ext cx="8083685" cy="1508105"/>
          </a:xfrm>
          <a:prstGeom prst="rect">
            <a:avLst/>
          </a:prstGeom>
          <a:noFill/>
        </p:spPr>
        <p:txBody>
          <a:bodyPr wrap="square" rtlCol="0">
            <a:spAutoFit/>
          </a:bodyPr>
          <a:lstStyle/>
          <a:p>
            <a:r>
              <a:rPr lang="en-GB" sz="2000" b="1" u="sng" dirty="0">
                <a:solidFill>
                  <a:schemeClr val="tx1">
                    <a:lumMod val="65000"/>
                    <a:lumOff val="35000"/>
                  </a:schemeClr>
                </a:solidFill>
                <a:latin typeface="Arial" pitchFamily="34" charset="0"/>
                <a:cs typeface="Arial" pitchFamily="34" charset="0"/>
              </a:rPr>
              <a:t>Machine Learning</a:t>
            </a:r>
            <a:r>
              <a:rPr lang="en-GB" sz="2000" b="1" dirty="0">
                <a:solidFill>
                  <a:schemeClr val="tx1">
                    <a:lumMod val="65000"/>
                    <a:lumOff val="35000"/>
                  </a:schemeClr>
                </a:solidFill>
                <a:latin typeface="Arial" pitchFamily="34" charset="0"/>
                <a:cs typeface="Arial" pitchFamily="34" charset="0"/>
              </a:rPr>
              <a:t>: </a:t>
            </a:r>
            <a:r>
              <a:rPr lang="en-US" sz="2000" i="1" dirty="0">
                <a:solidFill>
                  <a:schemeClr val="tx1">
                    <a:lumMod val="65000"/>
                    <a:lumOff val="35000"/>
                  </a:schemeClr>
                </a:solidFill>
                <a:latin typeface="Arial" pitchFamily="34" charset="0"/>
                <a:cs typeface="Arial" pitchFamily="34" charset="0"/>
              </a:rPr>
              <a:t>a software-development technique used to teach a computer to do a task without explicitly telling the computer how to do it.</a:t>
            </a:r>
            <a:endParaRPr lang="en-GB" sz="2400" i="1" dirty="0">
              <a:solidFill>
                <a:schemeClr val="tx1">
                  <a:lumMod val="65000"/>
                  <a:lumOff val="35000"/>
                </a:schemeClr>
              </a:solidFill>
              <a:latin typeface="Arial" pitchFamily="34" charset="0"/>
              <a:cs typeface="Arial" pitchFamily="34" charset="0"/>
            </a:endParaRPr>
          </a:p>
          <a:p>
            <a:pPr algn="r"/>
            <a:endParaRPr lang="en-GB" sz="1600" dirty="0">
              <a:solidFill>
                <a:schemeClr val="tx1">
                  <a:lumMod val="65000"/>
                  <a:lumOff val="35000"/>
                </a:schemeClr>
              </a:solidFill>
              <a:latin typeface="Arial" pitchFamily="34" charset="0"/>
              <a:cs typeface="Arial" pitchFamily="34" charset="0"/>
            </a:endParaRPr>
          </a:p>
          <a:p>
            <a:pPr algn="r"/>
            <a:r>
              <a:rPr lang="en-GB" sz="1600" dirty="0">
                <a:solidFill>
                  <a:schemeClr val="tx1">
                    <a:lumMod val="65000"/>
                    <a:lumOff val="35000"/>
                  </a:schemeClr>
                </a:solidFill>
                <a:latin typeface="Arial" pitchFamily="34" charset="0"/>
                <a:cs typeface="Arial" pitchFamily="34" charset="0"/>
              </a:rPr>
              <a:t>Sam </a:t>
            </a:r>
            <a:r>
              <a:rPr lang="en-GB" sz="1600" dirty="0" err="1">
                <a:solidFill>
                  <a:schemeClr val="tx1">
                    <a:lumMod val="65000"/>
                    <a:lumOff val="35000"/>
                  </a:schemeClr>
                </a:solidFill>
                <a:latin typeface="Arial" pitchFamily="34" charset="0"/>
                <a:cs typeface="Arial" pitchFamily="34" charset="0"/>
              </a:rPr>
              <a:t>Debrule</a:t>
            </a:r>
            <a:r>
              <a:rPr lang="en-GB" sz="1600" dirty="0">
                <a:solidFill>
                  <a:schemeClr val="tx1">
                    <a:lumMod val="65000"/>
                    <a:lumOff val="35000"/>
                  </a:schemeClr>
                </a:solidFill>
                <a:latin typeface="Arial" pitchFamily="34" charset="0"/>
                <a:cs typeface="Arial" pitchFamily="34" charset="0"/>
              </a:rPr>
              <a:t>,</a:t>
            </a:r>
            <a:r>
              <a:rPr lang="en-US" sz="1600" dirty="0">
                <a:solidFill>
                  <a:schemeClr val="tx1">
                    <a:lumMod val="65000"/>
                    <a:lumOff val="35000"/>
                  </a:schemeClr>
                </a:solidFill>
                <a:latin typeface="Arial" pitchFamily="34" charset="0"/>
                <a:cs typeface="Arial" pitchFamily="34" charset="0"/>
              </a:rPr>
              <a:t> co-founder of the </a:t>
            </a:r>
            <a:r>
              <a:rPr lang="en-US" sz="1600" i="1" dirty="0">
                <a:solidFill>
                  <a:schemeClr val="tx1">
                    <a:lumMod val="65000"/>
                    <a:lumOff val="35000"/>
                  </a:schemeClr>
                </a:solidFill>
                <a:latin typeface="Arial" pitchFamily="34" charset="0"/>
                <a:cs typeface="Arial" pitchFamily="34" charset="0"/>
              </a:rPr>
              <a:t>Voice of Machine Learning </a:t>
            </a:r>
            <a:r>
              <a:rPr lang="en-US" sz="1600" dirty="0">
                <a:solidFill>
                  <a:schemeClr val="tx1">
                    <a:lumMod val="65000"/>
                    <a:lumOff val="35000"/>
                  </a:schemeClr>
                </a:solidFill>
                <a:latin typeface="Arial" pitchFamily="34" charset="0"/>
                <a:cs typeface="Arial" pitchFamily="34" charset="0"/>
              </a:rPr>
              <a:t>journal</a:t>
            </a:r>
            <a:r>
              <a:rPr lang="en-GB" sz="1600" dirty="0">
                <a:solidFill>
                  <a:schemeClr val="tx1">
                    <a:lumMod val="65000"/>
                    <a:lumOff val="35000"/>
                  </a:schemeClr>
                </a:solidFill>
                <a:latin typeface="Arial" pitchFamily="34" charset="0"/>
                <a:cs typeface="Arial" pitchFamily="34" charset="0"/>
              </a:rPr>
              <a:t> </a:t>
            </a:r>
            <a:endParaRPr lang="en-US" sz="1600" dirty="0">
              <a:solidFill>
                <a:schemeClr val="tx1">
                  <a:lumMod val="65000"/>
                  <a:lumOff val="35000"/>
                </a:schemeClr>
              </a:solidFill>
              <a:latin typeface="Arial" pitchFamily="34" charset="0"/>
              <a:cs typeface="Arial" pitchFamily="34" charset="0"/>
            </a:endParaRPr>
          </a:p>
        </p:txBody>
      </p:sp>
      <p:sp>
        <p:nvSpPr>
          <p:cNvPr id="5" name="Rectangle: Rounded Corners 4">
            <a:extLst>
              <a:ext uri="{FF2B5EF4-FFF2-40B4-BE49-F238E27FC236}">
                <a16:creationId xmlns:a16="http://schemas.microsoft.com/office/drawing/2014/main" xmlns="" id="{86E0CC7C-56E8-42E8-8994-4AB59F9A505F}"/>
              </a:ext>
            </a:extLst>
          </p:cNvPr>
          <p:cNvSpPr/>
          <p:nvPr/>
        </p:nvSpPr>
        <p:spPr>
          <a:xfrm>
            <a:off x="486382" y="2363529"/>
            <a:ext cx="8317149" cy="1041152"/>
          </a:xfrm>
          <a:prstGeom prst="round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latin typeface="Arial" pitchFamily="34" charset="0"/>
              <a:cs typeface="Arial" pitchFamily="34" charset="0"/>
            </a:endParaRPr>
          </a:p>
        </p:txBody>
      </p:sp>
    </p:spTree>
    <p:extLst>
      <p:ext uri="{BB962C8B-B14F-4D97-AF65-F5344CB8AC3E}">
        <p14:creationId xmlns:p14="http://schemas.microsoft.com/office/powerpoint/2010/main" val="7449001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274905" y="284815"/>
            <a:ext cx="8589395" cy="1716107"/>
          </a:xfrm>
        </p:spPr>
        <p:txBody>
          <a:bodyPr>
            <a:noAutofit/>
          </a:bodyPr>
          <a:lstStyle/>
          <a:p>
            <a:pPr>
              <a:lnSpc>
                <a:spcPct val="70000"/>
              </a:lnSpc>
            </a:pPr>
            <a:r>
              <a:rPr lang="en-US" i="0" dirty="0">
                <a:solidFill>
                  <a:schemeClr val="bg1"/>
                </a:solidFill>
              </a:rPr>
              <a:t>How to secure an organization?</a:t>
            </a:r>
            <a:br>
              <a:rPr lang="en-US" i="0" dirty="0">
                <a:solidFill>
                  <a:schemeClr val="bg1"/>
                </a:solidFill>
              </a:rPr>
            </a:br>
            <a:r>
              <a:rPr lang="en-US" i="0" dirty="0">
                <a:solidFill>
                  <a:schemeClr val="tx1"/>
                </a:solidFill>
              </a:rPr>
              <a:t/>
            </a:r>
            <a:br>
              <a:rPr lang="en-US" i="0" dirty="0">
                <a:solidFill>
                  <a:schemeClr val="tx1"/>
                </a:solidFill>
              </a:rPr>
            </a:br>
            <a:endParaRPr lang="en-US" i="0" dirty="0">
              <a:solidFill>
                <a:schemeClr val="tx1"/>
              </a:solidFill>
            </a:endParaRPr>
          </a:p>
        </p:txBody>
      </p:sp>
      <p:sp>
        <p:nvSpPr>
          <p:cNvPr id="6" name="TextBox 5"/>
          <p:cNvSpPr txBox="1"/>
          <p:nvPr/>
        </p:nvSpPr>
        <p:spPr>
          <a:xfrm>
            <a:off x="366218" y="4172318"/>
            <a:ext cx="4258334" cy="646331"/>
          </a:xfrm>
          <a:prstGeom prst="rect">
            <a:avLst/>
          </a:prstGeom>
          <a:noFill/>
        </p:spPr>
        <p:txBody>
          <a:bodyPr wrap="square" rtlCol="0">
            <a:spAutoFit/>
          </a:bodyPr>
          <a:lstStyle/>
          <a:p>
            <a:r>
              <a:rPr lang="en-US" b="1" dirty="0">
                <a:solidFill>
                  <a:schemeClr val="bg1"/>
                </a:solidFill>
                <a:latin typeface="Helvetica"/>
                <a:cs typeface="Helvetica"/>
              </a:rPr>
              <a:t>Fred Streefland</a:t>
            </a:r>
          </a:p>
          <a:p>
            <a:r>
              <a:rPr lang="en-GB" dirty="0">
                <a:solidFill>
                  <a:schemeClr val="bg1"/>
                </a:solidFill>
                <a:latin typeface="Helvetica"/>
                <a:cs typeface="Helvetica"/>
              </a:rPr>
              <a:t>Sr. Product Marketing Manager </a:t>
            </a:r>
            <a:r>
              <a:rPr lang="en-US" dirty="0">
                <a:solidFill>
                  <a:schemeClr val="bg1"/>
                </a:solidFill>
                <a:latin typeface="Helvetica"/>
                <a:cs typeface="Helvetica"/>
              </a:rPr>
              <a:t>EMEA</a:t>
            </a:r>
          </a:p>
        </p:txBody>
      </p:sp>
      <p:sp>
        <p:nvSpPr>
          <p:cNvPr id="4" name="TextBox 3"/>
          <p:cNvSpPr txBox="1"/>
          <p:nvPr/>
        </p:nvSpPr>
        <p:spPr>
          <a:xfrm>
            <a:off x="161365" y="1477702"/>
            <a:ext cx="6728166" cy="523220"/>
          </a:xfrm>
          <a:prstGeom prst="rect">
            <a:avLst/>
          </a:prstGeom>
          <a:noFill/>
        </p:spPr>
        <p:txBody>
          <a:bodyPr wrap="square" rtlCol="0">
            <a:spAutoFit/>
          </a:bodyPr>
          <a:lstStyle/>
          <a:p>
            <a:r>
              <a:rPr lang="en-GB" sz="2800" i="1" dirty="0">
                <a:solidFill>
                  <a:schemeClr val="bg1"/>
                </a:solidFill>
                <a:latin typeface="Arial" pitchFamily="34" charset="0"/>
                <a:cs typeface="Arial" pitchFamily="34" charset="0"/>
              </a:rPr>
              <a:t>“The non-technical/pragmatic approach”</a:t>
            </a:r>
            <a:endParaRPr lang="en-US" sz="2800" i="1" dirty="0">
              <a:solidFill>
                <a:schemeClr val="bg1"/>
              </a:solidFill>
              <a:latin typeface="Arial" pitchFamily="34" charset="0"/>
              <a:cs typeface="Arial" pitchFamily="34" charset="0"/>
            </a:endParaRPr>
          </a:p>
        </p:txBody>
      </p:sp>
      <p:sp>
        <p:nvSpPr>
          <p:cNvPr id="8" name="TextBox 7">
            <a:extLst>
              <a:ext uri="{FF2B5EF4-FFF2-40B4-BE49-F238E27FC236}">
                <a16:creationId xmlns:a16="http://schemas.microsoft.com/office/drawing/2014/main" xmlns="" id="{4A2C1B01-EFDE-44AA-9252-4DA24BB16F33}"/>
              </a:ext>
            </a:extLst>
          </p:cNvPr>
          <p:cNvSpPr txBox="1"/>
          <p:nvPr/>
        </p:nvSpPr>
        <p:spPr>
          <a:xfrm>
            <a:off x="366218" y="202984"/>
            <a:ext cx="5531795" cy="892552"/>
          </a:xfrm>
          <a:prstGeom prst="rect">
            <a:avLst/>
          </a:prstGeom>
          <a:noFill/>
        </p:spPr>
        <p:txBody>
          <a:bodyPr wrap="square" rtlCol="0">
            <a:spAutoFit/>
          </a:bodyPr>
          <a:lstStyle/>
          <a:p>
            <a:r>
              <a:rPr lang="en-GB" sz="2400" b="1" dirty="0">
                <a:solidFill>
                  <a:srgbClr val="0E95C4"/>
                </a:solidFill>
                <a:latin typeface="+mj-lt"/>
                <a:cs typeface="Arial" panose="020B0604020202020204" pitchFamily="34" charset="0"/>
              </a:rPr>
              <a:t>AGENDA</a:t>
            </a:r>
          </a:p>
          <a:p>
            <a:endParaRPr lang="en-GB" sz="2800" b="1" dirty="0">
              <a:latin typeface="Arial Black" panose="020B0A04020102020204" pitchFamily="34" charset="0"/>
              <a:cs typeface="Arial" pitchFamily="34" charset="0"/>
            </a:endParaRPr>
          </a:p>
        </p:txBody>
      </p:sp>
      <p:sp>
        <p:nvSpPr>
          <p:cNvPr id="3" name="Rectangle 2">
            <a:extLst>
              <a:ext uri="{FF2B5EF4-FFF2-40B4-BE49-F238E27FC236}">
                <a16:creationId xmlns:a16="http://schemas.microsoft.com/office/drawing/2014/main" xmlns="" id="{5126749B-E4E6-4665-BE7D-BE0062892D0C}"/>
              </a:ext>
            </a:extLst>
          </p:cNvPr>
          <p:cNvSpPr/>
          <p:nvPr/>
        </p:nvSpPr>
        <p:spPr>
          <a:xfrm>
            <a:off x="371400" y="1092294"/>
            <a:ext cx="7505516" cy="3970318"/>
          </a:xfrm>
          <a:prstGeom prst="rect">
            <a:avLst/>
          </a:prstGeom>
        </p:spPr>
        <p:txBody>
          <a:bodyPr wrap="square">
            <a:spAutoFit/>
          </a:bodyPr>
          <a:lstStyle/>
          <a:p>
            <a:pPr marL="285750" indent="-285750">
              <a:buFont typeface="Arial" panose="020B0604020202020204" pitchFamily="34" charset="0"/>
              <a:buChar char="•"/>
            </a:pPr>
            <a:r>
              <a:rPr lang="en-GB" sz="2400" b="1" dirty="0">
                <a:solidFill>
                  <a:schemeClr val="accent1">
                    <a:lumMod val="20000"/>
                    <a:lumOff val="80000"/>
                  </a:schemeClr>
                </a:solidFill>
                <a:latin typeface="Arial" pitchFamily="34" charset="0"/>
                <a:cs typeface="Arial" pitchFamily="34" charset="0"/>
              </a:rPr>
              <a:t>Introduction</a:t>
            </a:r>
          </a:p>
          <a:p>
            <a:pPr marL="742950" lvl="1" indent="-285750">
              <a:buFont typeface="Arial" panose="020B0604020202020204" pitchFamily="34" charset="0"/>
              <a:buChar char="•"/>
            </a:pPr>
            <a:r>
              <a:rPr lang="en-GB" b="1" dirty="0">
                <a:solidFill>
                  <a:schemeClr val="accent1">
                    <a:lumMod val="20000"/>
                    <a:lumOff val="80000"/>
                  </a:schemeClr>
                </a:solidFill>
                <a:latin typeface="Arial" pitchFamily="34" charset="0"/>
                <a:cs typeface="Arial" pitchFamily="34" charset="0"/>
              </a:rPr>
              <a:t>Speaker</a:t>
            </a:r>
          </a:p>
          <a:p>
            <a:pPr marL="742950" lvl="1" indent="-285750">
              <a:buFont typeface="Arial" panose="020B0604020202020204" pitchFamily="34" charset="0"/>
              <a:buChar char="•"/>
            </a:pPr>
            <a:r>
              <a:rPr lang="en-GB" b="1" dirty="0">
                <a:solidFill>
                  <a:schemeClr val="accent1">
                    <a:lumMod val="20000"/>
                    <a:lumOff val="80000"/>
                  </a:schemeClr>
                </a:solidFill>
                <a:latin typeface="Arial" pitchFamily="34" charset="0"/>
                <a:cs typeface="Arial" pitchFamily="34" charset="0"/>
              </a:rPr>
              <a:t>Palo Alto Networks</a:t>
            </a: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bg2"/>
                </a:solidFill>
                <a:latin typeface="Arial" pitchFamily="34" charset="0"/>
                <a:cs typeface="Arial" pitchFamily="34" charset="0"/>
              </a:rPr>
              <a:t>The challenges of today’s world</a:t>
            </a: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r>
              <a:rPr lang="en-GB" sz="2400" b="1" dirty="0">
                <a:solidFill>
                  <a:schemeClr val="accent1">
                    <a:lumMod val="20000"/>
                    <a:lumOff val="80000"/>
                  </a:schemeClr>
                </a:solidFill>
                <a:latin typeface="Arial" pitchFamily="34" charset="0"/>
                <a:cs typeface="Arial" pitchFamily="34" charset="0"/>
              </a:rPr>
              <a:t>Machine Learning in Cyber Security</a:t>
            </a:r>
          </a:p>
          <a:p>
            <a:r>
              <a:rPr lang="en-GB" sz="2400" b="1" dirty="0">
                <a:solidFill>
                  <a:schemeClr val="accent1">
                    <a:lumMod val="20000"/>
                    <a:lumOff val="80000"/>
                  </a:schemeClr>
                </a:solidFill>
                <a:latin typeface="Arial" pitchFamily="34" charset="0"/>
                <a:cs typeface="Arial" pitchFamily="34" charset="0"/>
              </a:rPr>
              <a:t>   (Palo Alto Networks’ approach)</a:t>
            </a:r>
          </a:p>
          <a:p>
            <a:pPr marL="285750" indent="-285750">
              <a:buFont typeface="Arial" panose="020B0604020202020204" pitchFamily="34" charset="0"/>
              <a:buChar char="•"/>
            </a:pPr>
            <a:endParaRPr lang="en-GB" sz="2400" b="1" dirty="0">
              <a:solidFill>
                <a:schemeClr val="accent1">
                  <a:lumMod val="20000"/>
                  <a:lumOff val="80000"/>
                </a:schemeClr>
              </a:solidFill>
              <a:latin typeface="Arial" pitchFamily="34" charset="0"/>
              <a:cs typeface="Arial" pitchFamily="34" charset="0"/>
            </a:endParaRPr>
          </a:p>
          <a:p>
            <a:endParaRPr lang="en-GB" sz="2400" b="1" dirty="0">
              <a:solidFill>
                <a:schemeClr val="bg2"/>
              </a:solidFill>
              <a:latin typeface="Arial" pitchFamily="34" charset="0"/>
              <a:cs typeface="Arial" pitchFamily="34" charset="0"/>
            </a:endParaRPr>
          </a:p>
          <a:p>
            <a:pPr marL="285750" indent="-285750">
              <a:buFont typeface="Arial" panose="020B0604020202020204" pitchFamily="34" charset="0"/>
              <a:buChar char="•"/>
            </a:pPr>
            <a:endParaRPr lang="en-GB" sz="2400" dirty="0">
              <a:solidFill>
                <a:schemeClr val="bg2"/>
              </a:solidFill>
              <a:latin typeface="Arial" pitchFamily="34" charset="0"/>
              <a:cs typeface="Arial" pitchFamily="34" charset="0"/>
            </a:endParaRPr>
          </a:p>
        </p:txBody>
      </p:sp>
    </p:spTree>
    <p:extLst>
      <p:ext uri="{BB962C8B-B14F-4D97-AF65-F5344CB8AC3E}">
        <p14:creationId xmlns:p14="http://schemas.microsoft.com/office/powerpoint/2010/main" val="18877385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xmlns="" id="{81F1AE6E-6DA7-4093-BA70-C4AA65C3E21A}"/>
              </a:ext>
            </a:extLst>
          </p:cNvPr>
          <p:cNvPicPr>
            <a:picLocks noChangeAspect="1"/>
          </p:cNvPicPr>
          <p:nvPr/>
        </p:nvPicPr>
        <p:blipFill>
          <a:blip r:embed="rId2"/>
          <a:stretch>
            <a:fillRect/>
          </a:stretch>
        </p:blipFill>
        <p:spPr>
          <a:xfrm>
            <a:off x="18738" y="0"/>
            <a:ext cx="9106525" cy="5143500"/>
          </a:xfrm>
          <a:prstGeom prst="rect">
            <a:avLst/>
          </a:prstGeom>
        </p:spPr>
      </p:pic>
      <p:sp>
        <p:nvSpPr>
          <p:cNvPr id="4" name="Rectangle 3">
            <a:extLst>
              <a:ext uri="{FF2B5EF4-FFF2-40B4-BE49-F238E27FC236}">
                <a16:creationId xmlns:a16="http://schemas.microsoft.com/office/drawing/2014/main" xmlns="" id="{2F9D8A6F-5DC8-44FF-882C-B5E908ECCB76}"/>
              </a:ext>
            </a:extLst>
          </p:cNvPr>
          <p:cNvSpPr/>
          <p:nvPr/>
        </p:nvSpPr>
        <p:spPr>
          <a:xfrm>
            <a:off x="18737" y="195740"/>
            <a:ext cx="9144000" cy="1576394"/>
          </a:xfrm>
          <a:prstGeom prst="rect">
            <a:avLst/>
          </a:prstGeom>
        </p:spPr>
        <p:txBody>
          <a:bodyPr wrap="square" anchor="ctr">
            <a:spAutoFit/>
          </a:bodyPr>
          <a:lstStyle/>
          <a:p>
            <a:pPr algn="ctr">
              <a:lnSpc>
                <a:spcPts val="4168"/>
              </a:lnSpc>
            </a:pPr>
            <a:r>
              <a:rPr lang="en-US" sz="36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INSTRUMENTED &amp; INTERCONNECTED</a:t>
            </a:r>
          </a:p>
          <a:p>
            <a:pPr algn="ctr">
              <a:lnSpc>
                <a:spcPts val="4168"/>
              </a:lnSpc>
            </a:pPr>
            <a:r>
              <a:rPr lang="en-US" sz="36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WORLD</a:t>
            </a:r>
            <a:r>
              <a:rPr lang="en-US" sz="384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t/>
            </a:r>
            <a:br>
              <a:rPr lang="en-US" sz="3840" b="1" dirty="0">
                <a:solidFill>
                  <a:schemeClr val="bg1"/>
                </a:solidFill>
                <a:effectLst>
                  <a:outerShdw blurRad="50800" dist="50800" dir="2700000" algn="tl" rotWithShape="0">
                    <a:prstClr val="black">
                      <a:alpha val="40000"/>
                    </a:prstClr>
                  </a:outerShdw>
                </a:effectLst>
                <a:latin typeface="Arial" charset="0"/>
                <a:ea typeface="Arial" charset="0"/>
                <a:cs typeface="Arial" charset="0"/>
              </a:rPr>
            </a:br>
            <a:endParaRPr lang="en-US" sz="100" b="1" dirty="0">
              <a:solidFill>
                <a:schemeClr val="bg1"/>
              </a:solidFill>
              <a:effectLst>
                <a:outerShdw blurRad="50800" dist="50800" dir="2700000" algn="tl" rotWithShape="0">
                  <a:prstClr val="black">
                    <a:alpha val="40000"/>
                  </a:prstClr>
                </a:outerShdw>
              </a:effectLst>
              <a:latin typeface="Arial" charset="0"/>
              <a:ea typeface="Arial" charset="0"/>
              <a:cs typeface="Arial" charset="0"/>
            </a:endParaRPr>
          </a:p>
        </p:txBody>
      </p:sp>
    </p:spTree>
    <p:extLst>
      <p:ext uri="{BB962C8B-B14F-4D97-AF65-F5344CB8AC3E}">
        <p14:creationId xmlns:p14="http://schemas.microsoft.com/office/powerpoint/2010/main" val="359738299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30_PAN_PPT_Template_4x3_White">
  <a:themeElements>
    <a:clrScheme name="PAN">
      <a:dk1>
        <a:srgbClr val="000000"/>
      </a:dk1>
      <a:lt1>
        <a:srgbClr val="FFFFFF"/>
      </a:lt1>
      <a:dk2>
        <a:srgbClr val="071C26"/>
      </a:dk2>
      <a:lt2>
        <a:srgbClr val="0E6D91"/>
      </a:lt2>
      <a:accent1>
        <a:srgbClr val="17ACDC"/>
      </a:accent1>
      <a:accent2>
        <a:srgbClr val="7FD0DD"/>
      </a:accent2>
      <a:accent3>
        <a:srgbClr val="B5D453"/>
      </a:accent3>
      <a:accent4>
        <a:srgbClr val="E6E547"/>
      </a:accent4>
      <a:accent5>
        <a:srgbClr val="F3713C"/>
      </a:accent5>
      <a:accent6>
        <a:srgbClr val="FDBC1D"/>
      </a:accent6>
      <a:hlink>
        <a:srgbClr val="006595"/>
      </a:hlink>
      <a:folHlink>
        <a:srgbClr val="00659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3"/>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dirty="0" err="1" smtClean="0">
            <a:latin typeface="Arial" pitchFamily="34" charset="0"/>
            <a:cs typeface="Arial" pitchFamily="34" charset="0"/>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a:defRPr dirty="0" smtClean="0">
            <a:solidFill>
              <a:schemeClr val="tx1">
                <a:lumMod val="65000"/>
                <a:lumOff val="35000"/>
              </a:schemeClr>
            </a:solidFill>
            <a:latin typeface="Arial" pitchFamily="34" charset="0"/>
            <a:cs typeface="Arial"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87444</TotalTime>
  <Words>1620</Words>
  <Application>Microsoft Office PowerPoint</Application>
  <PresentationFormat>On-screen Show (16:9)</PresentationFormat>
  <Paragraphs>267</Paragraphs>
  <Slides>23</Slides>
  <Notes>20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23</vt:i4>
      </vt:variant>
    </vt:vector>
  </HeadingPairs>
  <TitlesOfParts>
    <vt:vector size="33" baseType="lpstr">
      <vt:lpstr>MS PGothic</vt:lpstr>
      <vt:lpstr>MS PGothic</vt:lpstr>
      <vt:lpstr>Arial</vt:lpstr>
      <vt:lpstr>Arial Black</vt:lpstr>
      <vt:lpstr>Calibri</vt:lpstr>
      <vt:lpstr>Helvetica</vt:lpstr>
      <vt:lpstr>Helvetica Neue</vt:lpstr>
      <vt:lpstr>Lato</vt:lpstr>
      <vt:lpstr>Wingdings</vt:lpstr>
      <vt:lpstr>30_PAN_PPT_Template_4x3_White</vt:lpstr>
      <vt:lpstr>PowerPoint Presentation</vt:lpstr>
      <vt:lpstr>How to secure an organization?  </vt:lpstr>
      <vt:lpstr>How to secure an organization?  </vt:lpstr>
      <vt:lpstr>PowerPoint Presentation</vt:lpstr>
      <vt:lpstr>INTRODUCTION (PALO ALTO NETWORKS)</vt:lpstr>
      <vt:lpstr>PowerPoint Presentation</vt:lpstr>
      <vt:lpstr>PowerPoint Presentation</vt:lpstr>
      <vt:lpstr>How to secure an organization?  </vt:lpstr>
      <vt:lpstr>PowerPoint Presentation</vt:lpstr>
      <vt:lpstr>PowerPoint Presentation</vt:lpstr>
      <vt:lpstr>PowerPoint Presentation</vt:lpstr>
      <vt:lpstr>PowerPoint Presentation</vt:lpstr>
      <vt:lpstr>PowerPoint Presentation</vt:lpstr>
      <vt:lpstr>SOPHISTICATED MALWARE SPREADING</vt:lpstr>
      <vt:lpstr>PowerPoint Presentation</vt:lpstr>
      <vt:lpstr>PowerPoint Presentation</vt:lpstr>
      <vt:lpstr>How to secure an organization?  </vt:lpstr>
      <vt:lpstr>SECURITY OPERATING platform</vt:lpstr>
      <vt:lpstr>WILDFIRE</vt:lpstr>
      <vt:lpstr>TRAPS</vt:lpstr>
      <vt:lpstr>MAGNIFIER</vt:lpstr>
      <vt:lpstr>PowerPoint Presentation</vt:lpstr>
      <vt:lpstr>PowerPoint Presentation</vt:lpstr>
    </vt:vector>
  </TitlesOfParts>
  <Manager/>
  <Company>Palo Alto Networks</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Isabelle Baeck</dc:creator>
  <cp:keywords/>
  <dc:description/>
  <cp:lastModifiedBy>Anne-Marie Boudou</cp:lastModifiedBy>
  <cp:revision>1316</cp:revision>
  <cp:lastPrinted>2015-09-15T17:12:13Z</cp:lastPrinted>
  <dcterms:created xsi:type="dcterms:W3CDTF">2012-08-27T22:10:25Z</dcterms:created>
  <dcterms:modified xsi:type="dcterms:W3CDTF">2018-05-30T13:16:46Z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Jive_LatestUserAccountName">
    <vt:lpwstr>fstreeflan</vt:lpwstr>
  </property>
  <property fmtid="{D5CDD505-2E9C-101B-9397-08002B2CF9AE}" pid="3" name="Jive_VersionGuid">
    <vt:lpwstr>2e33fdcf-52a7-438f-8e35-5688c20e8c7e</vt:lpwstr>
  </property>
  <property fmtid="{D5CDD505-2E9C-101B-9397-08002B2CF9AE}" pid="4" name="Offisync_ProviderInitializationData">
    <vt:lpwstr>https://loop.paloaltonetworks.com</vt:lpwstr>
  </property>
  <property fmtid="{D5CDD505-2E9C-101B-9397-08002B2CF9AE}" pid="5" name="Offisync_UniqueId">
    <vt:lpwstr>33226</vt:lpwstr>
  </property>
  <property fmtid="{D5CDD505-2E9C-101B-9397-08002B2CF9AE}" pid="6" name="Offisync_ServerID">
    <vt:lpwstr>a14a2c2f-da46-4240-9725-91cb14d4c581</vt:lpwstr>
  </property>
  <property fmtid="{D5CDD505-2E9C-101B-9397-08002B2CF9AE}" pid="7" name="Offisync_UpdateToken">
    <vt:lpwstr>3</vt:lpwstr>
  </property>
</Properties>
</file>