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8466-D0C2-2A41-857D-18FFEF217B32}" type="datetimeFigureOut">
              <a:rPr lang="en-US" smtClean="0"/>
              <a:t>7/11/2017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2AFF-2083-FD41-842E-0D7D85C51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469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8466-D0C2-2A41-857D-18FFEF217B32}" type="datetimeFigureOut">
              <a:rPr lang="en-US" smtClean="0"/>
              <a:t>7/11/2017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2AFF-2083-FD41-842E-0D7D85C51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74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8466-D0C2-2A41-857D-18FFEF217B32}" type="datetimeFigureOut">
              <a:rPr lang="en-US" smtClean="0"/>
              <a:t>7/11/2017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2AFF-2083-FD41-842E-0D7D85C51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10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8466-D0C2-2A41-857D-18FFEF217B32}" type="datetimeFigureOut">
              <a:rPr lang="en-US" smtClean="0"/>
              <a:t>7/11/2017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2AFF-2083-FD41-842E-0D7D85C51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443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8466-D0C2-2A41-857D-18FFEF217B32}" type="datetimeFigureOut">
              <a:rPr lang="en-US" smtClean="0"/>
              <a:t>7/11/2017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2AFF-2083-FD41-842E-0D7D85C51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3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8466-D0C2-2A41-857D-18FFEF217B32}" type="datetimeFigureOut">
              <a:rPr lang="en-US" smtClean="0"/>
              <a:t>7/11/2017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2AFF-2083-FD41-842E-0D7D85C51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184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8466-D0C2-2A41-857D-18FFEF217B32}" type="datetimeFigureOut">
              <a:rPr lang="en-US" smtClean="0"/>
              <a:t>7/11/2017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2AFF-2083-FD41-842E-0D7D85C51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980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8466-D0C2-2A41-857D-18FFEF217B32}" type="datetimeFigureOut">
              <a:rPr lang="en-US" smtClean="0"/>
              <a:t>7/11/2017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2AFF-2083-FD41-842E-0D7D85C51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001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8466-D0C2-2A41-857D-18FFEF217B32}" type="datetimeFigureOut">
              <a:rPr lang="en-US" smtClean="0"/>
              <a:t>7/11/2017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2AFF-2083-FD41-842E-0D7D85C51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339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8466-D0C2-2A41-857D-18FFEF217B32}" type="datetimeFigureOut">
              <a:rPr lang="en-US" smtClean="0"/>
              <a:t>7/11/2017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2AFF-2083-FD41-842E-0D7D85C51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081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8466-D0C2-2A41-857D-18FFEF217B32}" type="datetimeFigureOut">
              <a:rPr lang="en-US" smtClean="0"/>
              <a:t>7/11/2017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2AFF-2083-FD41-842E-0D7D85C51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250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08466-D0C2-2A41-857D-18FFEF217B32}" type="datetimeFigureOut">
              <a:rPr lang="en-US" smtClean="0"/>
              <a:t>7/11/2017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952AFF-2083-FD41-842E-0D7D85C51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047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Legal challenges related to software vulnerability disclosure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Andriani Ferti</a:t>
            </a:r>
          </a:p>
          <a:p>
            <a:r>
              <a:rPr lang="en-US" dirty="0" smtClean="0"/>
              <a:t>CEPS, 23 June 2017</a:t>
            </a:r>
          </a:p>
        </p:txBody>
      </p:sp>
    </p:spTree>
    <p:extLst>
      <p:ext uri="{BB962C8B-B14F-4D97-AF65-F5344CB8AC3E}">
        <p14:creationId xmlns:p14="http://schemas.microsoft.com/office/powerpoint/2010/main" val="27858775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Trade secret exceptions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Recently adopted Trade Secrets Directive</a:t>
            </a:r>
          </a:p>
          <a:p>
            <a:r>
              <a:rPr lang="en-US" dirty="0" smtClean="0"/>
              <a:t>Under trade secret law, reverse engineering would be considered as a means leading to </a:t>
            </a:r>
            <a:r>
              <a:rPr lang="en-US" b="1" dirty="0" smtClean="0"/>
              <a:t>lawful acquisition </a:t>
            </a:r>
            <a:r>
              <a:rPr lang="en-US" dirty="0" smtClean="0"/>
              <a:t>of trade secrets</a:t>
            </a:r>
          </a:p>
          <a:p>
            <a:pPr lvl="1"/>
            <a:r>
              <a:rPr lang="en-US" dirty="0" smtClean="0"/>
              <a:t>Explicitly stipulated in the Directive</a:t>
            </a:r>
          </a:p>
          <a:p>
            <a:r>
              <a:rPr lang="en-US" dirty="0" smtClean="0"/>
              <a:t>Nonetheless, vendors can restrict the right under the EULA</a:t>
            </a:r>
          </a:p>
          <a:p>
            <a:pPr lvl="1"/>
            <a:r>
              <a:rPr lang="en-US" dirty="0" smtClean="0"/>
              <a:t>This is usually the case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6057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Patent claims and patent law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Needless to address patentability of software under EU law in this context</a:t>
            </a:r>
          </a:p>
          <a:p>
            <a:pPr lvl="1"/>
            <a:r>
              <a:rPr lang="en-US" dirty="0" smtClean="0"/>
              <a:t>Computer-implemented inventions can in certain cases be patentable</a:t>
            </a:r>
          </a:p>
          <a:p>
            <a:r>
              <a:rPr lang="en-US" dirty="0" smtClean="0"/>
              <a:t>The law does not provide for an exception that would be applicable in the circumstances we are looking at</a:t>
            </a:r>
          </a:p>
          <a:p>
            <a:pPr lvl="1"/>
            <a:r>
              <a:rPr lang="en-US" dirty="0" smtClean="0"/>
              <a:t>Aborted draft CII Directive included an exception for reverse engineering for interoperability purposes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6166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Trademarks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Claim by vendors that disclosure infringes on their trademarks</a:t>
            </a:r>
          </a:p>
          <a:p>
            <a:r>
              <a:rPr lang="en-US" dirty="0" smtClean="0"/>
              <a:t>Such claim is less likely to prevail</a:t>
            </a:r>
          </a:p>
          <a:p>
            <a:pPr lvl="1"/>
            <a:r>
              <a:rPr lang="en-US" dirty="0" smtClean="0"/>
              <a:t>Arguably the use of the trademark is necessary for making the disclosure and there is no intention to confuse the consumers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38323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Export control regulation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export control?</a:t>
            </a:r>
          </a:p>
          <a:p>
            <a:r>
              <a:rPr lang="en-US" dirty="0" smtClean="0"/>
              <a:t>2015 amendment to </a:t>
            </a:r>
            <a:r>
              <a:rPr lang="en-US" dirty="0" err="1" smtClean="0"/>
              <a:t>Wassenaar</a:t>
            </a:r>
            <a:r>
              <a:rPr lang="en-US" dirty="0" smtClean="0"/>
              <a:t> Arrangement</a:t>
            </a:r>
          </a:p>
          <a:p>
            <a:pPr lvl="1"/>
            <a:r>
              <a:rPr lang="en-US" dirty="0" smtClean="0"/>
              <a:t>Applicable also to “intrusion software offered for sale”</a:t>
            </a:r>
          </a:p>
          <a:p>
            <a:pPr lvl="2"/>
            <a:r>
              <a:rPr lang="en-US" dirty="0" smtClean="0"/>
              <a:t>Would this also cover bug bounty </a:t>
            </a:r>
            <a:r>
              <a:rPr lang="en-US" dirty="0" err="1" smtClean="0"/>
              <a:t>programmes</a:t>
            </a:r>
            <a:r>
              <a:rPr lang="en-US" dirty="0" smtClean="0"/>
              <a:t>?  Zero-day exploits?</a:t>
            </a:r>
          </a:p>
          <a:p>
            <a:r>
              <a:rPr lang="en-US" dirty="0" smtClean="0"/>
              <a:t>Not yet part of the EU legislation, but included in the EC proposal of September 2016, and currently discussed by EP and Council</a:t>
            </a:r>
          </a:p>
        </p:txBody>
      </p:sp>
    </p:spTree>
    <p:extLst>
      <p:ext uri="{BB962C8B-B14F-4D97-AF65-F5344CB8AC3E}">
        <p14:creationId xmlns:p14="http://schemas.microsoft.com/office/powerpoint/2010/main" val="9892905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Cyber criminal law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Illegal access to a computer system may constitute a criminal offence if committed intentionally</a:t>
            </a:r>
          </a:p>
          <a:p>
            <a:r>
              <a:rPr lang="en-US" dirty="0" smtClean="0"/>
              <a:t>Are Member Sates responsible in such instances – as well as the public prosecutors – to provide guidance as to what constitutes an offence under these circumstances and what’s not?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7945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protection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not forget about the protection of personal data</a:t>
            </a:r>
          </a:p>
          <a:p>
            <a:r>
              <a:rPr lang="en-US" dirty="0" smtClean="0"/>
              <a:t>What happens if the researchers also gets access and processes personal data of the users?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59335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Outstanding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Is there a need to reform the existing law?</a:t>
            </a:r>
          </a:p>
          <a:p>
            <a:pPr lvl="1"/>
            <a:r>
              <a:rPr lang="en-US" i="1" dirty="0" smtClean="0"/>
              <a:t>E.g.</a:t>
            </a:r>
            <a:r>
              <a:rPr lang="en-US" dirty="0" smtClean="0"/>
              <a:t>, copyright law?</a:t>
            </a:r>
          </a:p>
          <a:p>
            <a:pPr lvl="1"/>
            <a:r>
              <a:rPr lang="en-US" dirty="0" smtClean="0"/>
              <a:t>How you ensure that any proposed exception is not misused by researchers?  How do you clearly define it?  Do you give some sort of “safe </a:t>
            </a:r>
            <a:r>
              <a:rPr lang="en-US" dirty="0" err="1" smtClean="0"/>
              <a:t>harbour</a:t>
            </a:r>
            <a:r>
              <a:rPr lang="en-US" dirty="0" smtClean="0"/>
              <a:t>” to the researcher?</a:t>
            </a:r>
          </a:p>
          <a:p>
            <a:r>
              <a:rPr lang="en-US" dirty="0" smtClean="0"/>
              <a:t>If reform not necessary, how do you encourage disclosure where it would have positive effects?</a:t>
            </a:r>
          </a:p>
          <a:p>
            <a:r>
              <a:rPr lang="en-US" dirty="0" smtClean="0"/>
              <a:t>How do you complement all this with raising user awareness?</a:t>
            </a:r>
          </a:p>
          <a:p>
            <a:pPr lvl="1"/>
            <a:r>
              <a:rPr lang="en-US" dirty="0" smtClean="0"/>
              <a:t>Developing and deploying patches</a:t>
            </a:r>
          </a:p>
          <a:p>
            <a:pPr lvl="1"/>
            <a:r>
              <a:rPr lang="en-US" dirty="0" smtClean="0"/>
              <a:t>Proper system maintenance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358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Characteristics of software </a:t>
            </a:r>
            <a:r>
              <a:rPr lang="en-US" dirty="0" err="1" smtClean="0"/>
              <a:t>vulnerabities</a:t>
            </a:r>
            <a:r>
              <a:rPr lang="en-US" dirty="0" smtClean="0"/>
              <a:t> disclosure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Dual nature of security information</a:t>
            </a:r>
          </a:p>
          <a:p>
            <a:pPr lvl="1"/>
            <a:r>
              <a:rPr lang="en-US" dirty="0" smtClean="0"/>
              <a:t>The same information required to correct vulnerabilities also allows for more widespread exploitation of these vulnerabilities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35230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Disadvantages of software vulnerability disclosure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Public relations nightmare for software vendors</a:t>
            </a:r>
          </a:p>
          <a:p>
            <a:r>
              <a:rPr lang="en-US" dirty="0" smtClean="0"/>
              <a:t>In several instances, the seriousness of the issue is either over- or understated</a:t>
            </a:r>
          </a:p>
          <a:p>
            <a:r>
              <a:rPr lang="en-US" dirty="0" smtClean="0"/>
              <a:t>Public disclosure may give a window of opportunity to hackers to exploit vulnerability before the patch is deployed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692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Advantages of software vulnerability disclosure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Disclosure can be critical and can indeed be of help</a:t>
            </a:r>
          </a:p>
          <a:p>
            <a:r>
              <a:rPr lang="en-US" dirty="0" err="1" smtClean="0"/>
              <a:t>Wannacry</a:t>
            </a:r>
            <a:r>
              <a:rPr lang="en-US" dirty="0" smtClean="0"/>
              <a:t> is a telling example</a:t>
            </a:r>
          </a:p>
          <a:p>
            <a:pPr lvl="1"/>
            <a:r>
              <a:rPr lang="en-US" dirty="0" smtClean="0"/>
              <a:t>Microsoft was informed through a disclosure about the vulnerability, and deployed an emergency patch in March</a:t>
            </a:r>
          </a:p>
          <a:p>
            <a:pPr lvl="1"/>
            <a:r>
              <a:rPr lang="en-US" dirty="0" smtClean="0"/>
              <a:t>Researchers also helped develop the kill switch (that slowed down the spread of infection) and ways to recover harmed files</a:t>
            </a:r>
          </a:p>
          <a:p>
            <a:r>
              <a:rPr lang="en-US" dirty="0" smtClean="0"/>
              <a:t>Under certain circumstances, disclosure should be encouraged</a:t>
            </a:r>
          </a:p>
        </p:txBody>
      </p:sp>
    </p:spTree>
    <p:extLst>
      <p:ext uri="{BB962C8B-B14F-4D97-AF65-F5344CB8AC3E}">
        <p14:creationId xmlns:p14="http://schemas.microsoft.com/office/powerpoint/2010/main" val="40283892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to consider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Software vulnerability disclosure is complex and involves many stakeholders</a:t>
            </a:r>
          </a:p>
          <a:p>
            <a:pPr lvl="1"/>
            <a:r>
              <a:rPr lang="en-US" dirty="0" smtClean="0"/>
              <a:t>Software vendors</a:t>
            </a:r>
          </a:p>
          <a:p>
            <a:pPr lvl="1"/>
            <a:r>
              <a:rPr lang="en-US" dirty="0" smtClean="0"/>
              <a:t>Independent researchers</a:t>
            </a:r>
          </a:p>
          <a:p>
            <a:pPr lvl="1"/>
            <a:r>
              <a:rPr lang="en-US" dirty="0" smtClean="0"/>
              <a:t>Governments</a:t>
            </a:r>
          </a:p>
          <a:p>
            <a:pPr lvl="1"/>
            <a:r>
              <a:rPr lang="en-US" dirty="0" smtClean="0"/>
              <a:t>Actual users and the general public</a:t>
            </a:r>
          </a:p>
          <a:p>
            <a:r>
              <a:rPr lang="en-US" dirty="0" smtClean="0"/>
              <a:t>Numerous questions need to be addressed</a:t>
            </a:r>
          </a:p>
          <a:p>
            <a:pPr lvl="1"/>
            <a:r>
              <a:rPr lang="en-US" dirty="0" smtClean="0"/>
              <a:t>When should disclosure happen?</a:t>
            </a:r>
          </a:p>
          <a:p>
            <a:pPr lvl="1"/>
            <a:r>
              <a:rPr lang="en-US" dirty="0" smtClean="0"/>
              <a:t>What information should be disclosed?</a:t>
            </a:r>
          </a:p>
          <a:p>
            <a:pPr lvl="1"/>
            <a:r>
              <a:rPr lang="en-US" dirty="0" smtClean="0"/>
              <a:t>In what format?</a:t>
            </a:r>
          </a:p>
          <a:p>
            <a:pPr lvl="1"/>
            <a:r>
              <a:rPr lang="en-US" dirty="0" smtClean="0"/>
              <a:t>To whom should it be disclosed?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0489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Relevant legislation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Intellectual property</a:t>
            </a:r>
          </a:p>
          <a:p>
            <a:pPr lvl="1"/>
            <a:r>
              <a:rPr lang="en-US" dirty="0" smtClean="0"/>
              <a:t>Copyright</a:t>
            </a:r>
          </a:p>
          <a:p>
            <a:pPr lvl="1"/>
            <a:r>
              <a:rPr lang="en-US" dirty="0" smtClean="0"/>
              <a:t>Trade secrets</a:t>
            </a:r>
          </a:p>
          <a:p>
            <a:pPr lvl="1"/>
            <a:r>
              <a:rPr lang="en-US" dirty="0" smtClean="0"/>
              <a:t>Patents</a:t>
            </a:r>
          </a:p>
          <a:p>
            <a:pPr lvl="1"/>
            <a:r>
              <a:rPr lang="en-US" dirty="0" smtClean="0"/>
              <a:t>Trademarks</a:t>
            </a:r>
          </a:p>
          <a:p>
            <a:r>
              <a:rPr lang="en-US" dirty="0" smtClean="0"/>
              <a:t>Export control</a:t>
            </a:r>
          </a:p>
          <a:p>
            <a:r>
              <a:rPr lang="en-US" dirty="0" smtClean="0"/>
              <a:t>Cyber criminal law</a:t>
            </a:r>
          </a:p>
          <a:p>
            <a:r>
              <a:rPr lang="en-US" dirty="0" smtClean="0"/>
              <a:t>Data protection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4134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Copyright claims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Claim that information disclosed include portion of software code, and thus infringe vendor’s copyright</a:t>
            </a:r>
          </a:p>
          <a:p>
            <a:r>
              <a:rPr lang="en-GB" dirty="0" smtClean="0"/>
              <a:t>Activities involved with vulnerability disclosure may interfere with © holders‘ right to prevent circumvention of DRM technology applied on the software</a:t>
            </a:r>
          </a:p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3667483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Existing exemptions under copyright law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Reproduction of the code and translation of the form for the purposes of achieving interoperability </a:t>
            </a:r>
          </a:p>
          <a:p>
            <a:pPr lvl="1"/>
            <a:r>
              <a:rPr lang="en-GB" dirty="0" smtClean="0"/>
              <a:t>However, information obtained through this reverse engineering can only be used for interoperability purposes</a:t>
            </a:r>
          </a:p>
          <a:p>
            <a:r>
              <a:rPr lang="en-GB" dirty="0" smtClean="0"/>
              <a:t>Use of a copy in order to observe, study, or test the functioning of the program to determine its ideas and principles</a:t>
            </a:r>
          </a:p>
          <a:p>
            <a:pPr lvl="1"/>
            <a:r>
              <a:rPr lang="en-GB" dirty="0" smtClean="0"/>
              <a:t>If disclosure involved reproduction, it would not be allowed</a:t>
            </a:r>
          </a:p>
          <a:p>
            <a:r>
              <a:rPr lang="en-GB" dirty="0" smtClean="0"/>
              <a:t>Note:  In the US, the DMCA provides for a security testing exception</a:t>
            </a:r>
          </a:p>
          <a:p>
            <a:pPr lvl="1"/>
            <a:r>
              <a:rPr lang="en-GB" dirty="0" smtClean="0"/>
              <a:t>This is however considered to be narrow, and academics call for legal reforms</a:t>
            </a:r>
            <a:endParaRPr lang="de-DE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22634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Trade secret claims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Software vendor claims a trade secret infringement</a:t>
            </a:r>
          </a:p>
          <a:p>
            <a:pPr lvl="1"/>
            <a:r>
              <a:rPr lang="en-US" dirty="0" smtClean="0"/>
              <a:t>Particularly important and a bit more complex in case the independent researcher has previously worked for the vendor as an employee or a consultant</a:t>
            </a:r>
          </a:p>
          <a:p>
            <a:pPr lvl="1"/>
            <a:r>
              <a:rPr lang="en-US" dirty="0" smtClean="0"/>
              <a:t>The vendor then can possible claim that his prior knowledge led him to his discovery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11836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765</Words>
  <Application>Microsoft Office PowerPoint</Application>
  <PresentationFormat>On-screen Show (4:3)</PresentationFormat>
  <Paragraphs>85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Office Theme</vt:lpstr>
      <vt:lpstr>Legal challenges related to software vulnerability disclosure </vt:lpstr>
      <vt:lpstr>Characteristics of software vulnerabities disclosure</vt:lpstr>
      <vt:lpstr>Disadvantages of software vulnerability disclosure</vt:lpstr>
      <vt:lpstr>Advantages of software vulnerability disclosure</vt:lpstr>
      <vt:lpstr>Issues to consider</vt:lpstr>
      <vt:lpstr>Relevant legislation</vt:lpstr>
      <vt:lpstr>Copyright claims</vt:lpstr>
      <vt:lpstr>Existing exemptions under copyright law</vt:lpstr>
      <vt:lpstr>Trade secret claims</vt:lpstr>
      <vt:lpstr>Trade secret exceptions</vt:lpstr>
      <vt:lpstr>Patent claims and patent law</vt:lpstr>
      <vt:lpstr>Trademarks</vt:lpstr>
      <vt:lpstr>Export control regulation</vt:lpstr>
      <vt:lpstr>Cyber criminal law</vt:lpstr>
      <vt:lpstr>Data protection</vt:lpstr>
      <vt:lpstr>Outstanding questions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Legal challenges related to software vulnerability disclosure </dc:title>
  <dc:creator>Anne-Marie Boudou</dc:creator>
  <cp:lastModifiedBy>Anne-Marie Boudou</cp:lastModifiedBy>
  <cp:revision>1</cp:revision>
  <dcterms:modified xsi:type="dcterms:W3CDTF">2017-07-11T16:14:37Z</dcterms:modified>
</cp:coreProperties>
</file>