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5" r:id="rId1"/>
  </p:sldMasterIdLst>
  <p:notesMasterIdLst>
    <p:notesMasterId r:id="rId15"/>
  </p:notesMasterIdLst>
  <p:handoutMasterIdLst>
    <p:handoutMasterId r:id="rId16"/>
  </p:handoutMasterIdLst>
  <p:sldIdLst>
    <p:sldId id="514" r:id="rId2"/>
    <p:sldId id="515" r:id="rId3"/>
    <p:sldId id="543" r:id="rId4"/>
    <p:sldId id="544" r:id="rId5"/>
    <p:sldId id="545" r:id="rId6"/>
    <p:sldId id="516" r:id="rId7"/>
    <p:sldId id="538" r:id="rId8"/>
    <p:sldId id="518" r:id="rId9"/>
    <p:sldId id="539" r:id="rId10"/>
    <p:sldId id="522" r:id="rId11"/>
    <p:sldId id="533" r:id="rId12"/>
    <p:sldId id="525" r:id="rId13"/>
    <p:sldId id="541" r:id="rId14"/>
  </p:sldIdLst>
  <p:sldSz cx="9144000" cy="6858000" type="screen4x3"/>
  <p:notesSz cx="6805613" cy="9944100"/>
  <p:defaultTextStyle>
    <a:defPPr>
      <a:defRPr lang="en-IE"/>
    </a:defPPr>
    <a:lvl1pPr algn="l" rtl="0" fontAlgn="base">
      <a:spcBef>
        <a:spcPct val="0"/>
      </a:spcBef>
      <a:spcAft>
        <a:spcPct val="0"/>
      </a:spcAft>
      <a:defRPr kern="1200">
        <a:solidFill>
          <a:srgbClr val="141944"/>
        </a:solidFill>
        <a:latin typeface="Arial Narrow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rgbClr val="141944"/>
        </a:solidFill>
        <a:latin typeface="Arial Narrow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rgbClr val="141944"/>
        </a:solidFill>
        <a:latin typeface="Arial Narrow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rgbClr val="141944"/>
        </a:solidFill>
        <a:latin typeface="Arial Narrow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rgbClr val="141944"/>
        </a:solidFill>
        <a:latin typeface="Arial Narrow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rgbClr val="141944"/>
        </a:solidFill>
        <a:latin typeface="Arial Narrow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rgbClr val="141944"/>
        </a:solidFill>
        <a:latin typeface="Arial Narrow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rgbClr val="141944"/>
        </a:solidFill>
        <a:latin typeface="Arial Narrow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rgbClr val="141944"/>
        </a:solidFill>
        <a:latin typeface="Arial Narrow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D363F"/>
    <a:srgbClr val="141944"/>
    <a:srgbClr val="15548D"/>
    <a:srgbClr val="C0C0C0"/>
    <a:srgbClr val="ACB1B5"/>
    <a:srgbClr val="B3B9C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3" autoAdjust="0"/>
    <p:restoredTop sz="73285" autoAdjust="0"/>
  </p:normalViewPr>
  <p:slideViewPr>
    <p:cSldViewPr>
      <p:cViewPr varScale="1">
        <p:scale>
          <a:sx n="85" d="100"/>
          <a:sy n="85" d="100"/>
        </p:scale>
        <p:origin x="2340" y="6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2"/>
            <a:ext cx="2949315" cy="497125"/>
          </a:xfrm>
          <a:prstGeom prst="rect">
            <a:avLst/>
          </a:prstGeom>
        </p:spPr>
        <p:txBody>
          <a:bodyPr vert="horz" lIns="92254" tIns="46127" rIns="92254" bIns="46127" rtlCol="0"/>
          <a:lstStyle>
            <a:lvl1pPr algn="l">
              <a:defRPr sz="1200"/>
            </a:lvl1pPr>
          </a:lstStyle>
          <a:p>
            <a:endParaRPr lang="en-IE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4679" y="2"/>
            <a:ext cx="2949315" cy="497125"/>
          </a:xfrm>
          <a:prstGeom prst="rect">
            <a:avLst/>
          </a:prstGeom>
        </p:spPr>
        <p:txBody>
          <a:bodyPr vert="horz" lIns="92254" tIns="46127" rIns="92254" bIns="46127" rtlCol="0"/>
          <a:lstStyle>
            <a:lvl1pPr algn="r">
              <a:defRPr sz="1200"/>
            </a:lvl1pPr>
          </a:lstStyle>
          <a:p>
            <a:fld id="{16BB7E1A-0E47-4EF5-94B0-2B4ACEA8CB10}" type="datetimeFigureOut">
              <a:rPr lang="en-IE" smtClean="0"/>
              <a:t>17/05/2017</a:t>
            </a:fld>
            <a:endParaRPr lang="en-I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45377"/>
            <a:ext cx="2949315" cy="497124"/>
          </a:xfrm>
          <a:prstGeom prst="rect">
            <a:avLst/>
          </a:prstGeom>
        </p:spPr>
        <p:txBody>
          <a:bodyPr vert="horz" lIns="92254" tIns="46127" rIns="92254" bIns="46127" rtlCol="0" anchor="b"/>
          <a:lstStyle>
            <a:lvl1pPr algn="l">
              <a:defRPr sz="1200"/>
            </a:lvl1pPr>
          </a:lstStyle>
          <a:p>
            <a:endParaRPr lang="en-I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4679" y="9445377"/>
            <a:ext cx="2949315" cy="497124"/>
          </a:xfrm>
          <a:prstGeom prst="rect">
            <a:avLst/>
          </a:prstGeom>
        </p:spPr>
        <p:txBody>
          <a:bodyPr vert="horz" lIns="92254" tIns="46127" rIns="92254" bIns="46127" rtlCol="0" anchor="b"/>
          <a:lstStyle>
            <a:lvl1pPr algn="r">
              <a:defRPr sz="1200"/>
            </a:lvl1pPr>
          </a:lstStyle>
          <a:p>
            <a:fld id="{97AC3350-9FC8-4930-97EE-6EFA8700D1E0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72095194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9099" cy="497205"/>
          </a:xfrm>
          <a:prstGeom prst="rect">
            <a:avLst/>
          </a:prstGeom>
        </p:spPr>
        <p:txBody>
          <a:bodyPr vert="horz" wrap="square" lIns="92254" tIns="46127" rIns="92254" bIns="46127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4939" y="1"/>
            <a:ext cx="2949099" cy="497205"/>
          </a:xfrm>
          <a:prstGeom prst="rect">
            <a:avLst/>
          </a:prstGeom>
        </p:spPr>
        <p:txBody>
          <a:bodyPr vert="horz" wrap="square" lIns="92254" tIns="46127" rIns="92254" bIns="46127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FE6DFD41-57D2-45ED-BD3B-1F75AD1D7E16}" type="datetimeFigureOut">
              <a:rPr lang="en-IE"/>
              <a:pPr/>
              <a:t>17/05/2017</a:t>
            </a:fld>
            <a:endParaRPr lang="en-I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9163" y="747713"/>
            <a:ext cx="4967287" cy="37258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254" tIns="46127" rIns="92254" bIns="46127" rtlCol="0" anchor="ctr"/>
          <a:lstStyle/>
          <a:p>
            <a:pPr lvl="0"/>
            <a:endParaRPr lang="en-IE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0562" y="4723448"/>
            <a:ext cx="5444490" cy="4474845"/>
          </a:xfrm>
          <a:prstGeom prst="rect">
            <a:avLst/>
          </a:prstGeom>
        </p:spPr>
        <p:txBody>
          <a:bodyPr vert="horz" wrap="square" lIns="92254" tIns="46127" rIns="92254" bIns="4612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45170"/>
            <a:ext cx="2949099" cy="497205"/>
          </a:xfrm>
          <a:prstGeom prst="rect">
            <a:avLst/>
          </a:prstGeom>
        </p:spPr>
        <p:txBody>
          <a:bodyPr vert="horz" wrap="square" lIns="92254" tIns="46127" rIns="92254" bIns="46127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4939" y="9445170"/>
            <a:ext cx="2949099" cy="497205"/>
          </a:xfrm>
          <a:prstGeom prst="rect">
            <a:avLst/>
          </a:prstGeom>
        </p:spPr>
        <p:txBody>
          <a:bodyPr vert="horz" wrap="square" lIns="92254" tIns="46127" rIns="92254" bIns="46127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F7051073-FED1-4B82-9DE9-2F5DEAB8DA33}" type="slidenum">
              <a:rPr lang="en-IE"/>
              <a:pPr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85013706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I</a:t>
            </a:r>
            <a:r>
              <a:rPr lang="en-GB" baseline="0" dirty="0" smtClean="0"/>
              <a:t> was here last year presenting this time last year on the joint OECD-EUIPO report on Counterfeiting and Piracy. </a:t>
            </a:r>
          </a:p>
          <a:p>
            <a:r>
              <a:rPr lang="en-GB" baseline="0" dirty="0" smtClean="0"/>
              <a:t>-426bn annually/ up to 2.5% of global trade based on the 2013 estimates.</a:t>
            </a:r>
          </a:p>
          <a:p>
            <a:endParaRPr lang="en-GB" baseline="0" dirty="0" smtClean="0"/>
          </a:p>
          <a:p>
            <a:r>
              <a:rPr lang="en-GB" baseline="0" dirty="0" smtClean="0"/>
              <a:t>This publication is based on this same data, new data and information and also builds off the 2008 study.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51073-FED1-4B82-9DE9-2F5DEAB8DA33}" type="slidenum">
              <a:rPr lang="en-IE" smtClean="0"/>
              <a:pPr/>
              <a:t>2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99951625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51073-FED1-4B82-9DE9-2F5DEAB8DA33}" type="slidenum">
              <a:rPr lang="en-IE" smtClean="0"/>
              <a:pPr/>
              <a:t>3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420037368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51073-FED1-4B82-9DE9-2F5DEAB8DA33}" type="slidenum">
              <a:rPr lang="en-IE" smtClean="0"/>
              <a:pPr/>
              <a:t>4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84362804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51073-FED1-4B82-9DE9-2F5DEAB8DA33}" type="slidenum">
              <a:rPr lang="en-IE" smtClean="0"/>
              <a:pPr/>
              <a:t>5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9929691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51073-FED1-4B82-9DE9-2F5DEAB8DA33}" type="slidenum">
              <a:rPr lang="en-IE" smtClean="0"/>
              <a:pPr/>
              <a:t>6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65090197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51073-FED1-4B82-9DE9-2F5DEAB8DA33}" type="slidenum">
              <a:rPr lang="en-IE" smtClean="0"/>
              <a:pPr/>
              <a:t>8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09050983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	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51073-FED1-4B82-9DE9-2F5DEAB8DA33}" type="slidenum">
              <a:rPr lang="en-IE" smtClean="0"/>
              <a:pPr/>
              <a:t>9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81258954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51073-FED1-4B82-9DE9-2F5DEAB8DA33}" type="slidenum">
              <a:rPr lang="en-IE" smtClean="0"/>
              <a:pPr/>
              <a:t>10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79346209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51073-FED1-4B82-9DE9-2F5DEAB8DA33}" type="slidenum">
              <a:rPr lang="en-IE" smtClean="0"/>
              <a:pPr/>
              <a:t>11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18548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BCFE21-557B-4F49-A319-824072955F8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27551409"/>
      </p:ext>
    </p:extLst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BE0340-F297-44E4-A7C0-7391B09C21F6}" type="slidenum">
              <a:rPr lang="en-IE" smtClean="0"/>
              <a:pPr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0919688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BE0340-F297-44E4-A7C0-7391B09C21F6}" type="slidenum">
              <a:rPr lang="en-IE" smtClean="0"/>
              <a:pPr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6814293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099678-90C1-44A2-9ED8-A08956F2D72C}" type="slidenum">
              <a:rPr lang="en-IE" smtClean="0"/>
              <a:pPr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655472697"/>
      </p:ext>
    </p:extLst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BE0340-F297-44E4-A7C0-7391B09C21F6}" type="slidenum">
              <a:rPr lang="en-IE" smtClean="0"/>
              <a:pPr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3693143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BE0340-F297-44E4-A7C0-7391B09C21F6}" type="slidenum">
              <a:rPr lang="en-IE" smtClean="0"/>
              <a:pPr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6279137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BE0340-F297-44E4-A7C0-7391B09C21F6}" type="slidenum">
              <a:rPr lang="en-IE" smtClean="0"/>
              <a:pPr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262690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BE0340-F297-44E4-A7C0-7391B09C21F6}" type="slidenum">
              <a:rPr lang="en-IE" smtClean="0"/>
              <a:pPr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1378608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BE0340-F297-44E4-A7C0-7391B09C21F6}" type="slidenum">
              <a:rPr lang="en-IE" smtClean="0"/>
              <a:pPr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42811119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BE0340-F297-44E4-A7C0-7391B09C21F6}" type="slidenum">
              <a:rPr lang="en-IE" smtClean="0"/>
              <a:pPr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7780839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BE0340-F297-44E4-A7C0-7391B09C21F6}" type="slidenum">
              <a:rPr lang="en-IE" smtClean="0"/>
              <a:pPr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6256199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BE0340-F297-44E4-A7C0-7391B09C21F6}" type="slidenum">
              <a:rPr lang="en-IE" smtClean="0"/>
              <a:pPr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47406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  <p:sldLayoutId id="2147483669" r:id="rId4"/>
    <p:sldLayoutId id="2147483670" r:id="rId5"/>
    <p:sldLayoutId id="2147483671" r:id="rId6"/>
    <p:sldLayoutId id="2147483672" r:id="rId7"/>
    <p:sldLayoutId id="2147483673" r:id="rId8"/>
    <p:sldLayoutId id="2147483674" r:id="rId9"/>
    <p:sldLayoutId id="2147483675" r:id="rId10"/>
    <p:sldLayoutId id="2147483676" r:id="rId11"/>
  </p:sldLayoutIdLst>
  <p:transition spd="slow">
    <p:fade thruBlk="1"/>
  </p:transition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tif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1026" name="9DFA4602-AAED-44EF-BD0A-9F9674707790" descr="806C09D1-0273-40EA-8404-AE9A6EC8D328@home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3963" y="0"/>
            <a:ext cx="9228843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903362" y="3075057"/>
            <a:ext cx="7416824" cy="70788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n-US" sz="4000" b="1" spc="-71" dirty="0">
                <a:solidFill>
                  <a:schemeClr val="tx1">
                    <a:lumMod val="85000"/>
                    <a:lumOff val="15000"/>
                  </a:schemeClr>
                </a:solidFill>
                <a:latin typeface="Garamond" panose="02020404030301010803" pitchFamily="18" charset="0"/>
                <a:ea typeface="Helvetica Neue UltraLight"/>
                <a:cs typeface="Helvetica Neue UltraLight"/>
                <a:sym typeface="Helvetica Neue UltraLight"/>
              </a:rPr>
              <a:t>Trade in Counterfeit </a:t>
            </a:r>
            <a:r>
              <a:rPr lang="en-US" sz="4000" b="1" spc="-7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Garamond" panose="02020404030301010803" pitchFamily="18" charset="0"/>
                <a:ea typeface="Helvetica Neue UltraLight"/>
                <a:cs typeface="Helvetica Neue UltraLight"/>
                <a:sym typeface="Helvetica Neue UltraLight"/>
              </a:rPr>
              <a:t> ICT Goods</a:t>
            </a:r>
            <a:endParaRPr lang="en-US" sz="4000" b="1" spc="-71" dirty="0">
              <a:solidFill>
                <a:schemeClr val="tx1">
                  <a:lumMod val="85000"/>
                  <a:lumOff val="15000"/>
                </a:schemeClr>
              </a:solidFill>
              <a:latin typeface="Garamond" panose="02020404030301010803" pitchFamily="18" charset="0"/>
              <a:ea typeface="Helvetica Neue UltraLight"/>
              <a:cs typeface="Helvetica Neue UltraLight"/>
              <a:sym typeface="Helvetica Neue UltraLight"/>
            </a:endParaRPr>
          </a:p>
        </p:txBody>
      </p:sp>
    </p:spTree>
    <p:extLst>
      <p:ext uri="{BB962C8B-B14F-4D97-AF65-F5344CB8AC3E}">
        <p14:creationId xmlns:p14="http://schemas.microsoft.com/office/powerpoint/2010/main" val="697126307"/>
      </p:ext>
    </p:extLst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2"/>
          <p:cNvSpPr>
            <a:spLocks noGrp="1"/>
          </p:cNvSpPr>
          <p:nvPr>
            <p:ph type="title"/>
          </p:nvPr>
        </p:nvSpPr>
        <p:spPr>
          <a:xfrm>
            <a:off x="47106" y="476672"/>
            <a:ext cx="3672408" cy="5530626"/>
          </a:xfrm>
        </p:spPr>
        <p:txBody>
          <a:bodyPr>
            <a:normAutofit/>
          </a:bodyPr>
          <a:lstStyle/>
          <a:p>
            <a:pPr>
              <a:spcBef>
                <a:spcPts val="1200"/>
              </a:spcBef>
            </a:pPr>
            <a:r>
              <a:rPr lang="en-US" sz="4000" b="1" dirty="0" smtClean="0">
                <a:solidFill>
                  <a:schemeClr val="accent2">
                    <a:lumMod val="75000"/>
                  </a:schemeClr>
                </a:solidFill>
                <a:latin typeface="Helvetica" pitchFamily="34" charset="0"/>
              </a:rPr>
              <a:t>Where do they come from?</a:t>
            </a:r>
            <a:r>
              <a:rPr lang="en-US" sz="4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34" charset="0"/>
              </a:rPr>
              <a:t/>
            </a:r>
            <a:br>
              <a:rPr lang="en-US" sz="4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34" charset="0"/>
              </a:rPr>
            </a:br>
            <a:endParaRPr lang="en-GB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1026" name="Picture 2" descr="\\main.oecd.org\transfer\GOV\Justin\ICT Fakes\where-fakes-originat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5170" y="2495"/>
            <a:ext cx="543883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44452151"/>
      </p:ext>
    </p:extLst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CuadroTexto 40"/>
          <p:cNvSpPr txBox="1"/>
          <p:nvPr/>
        </p:nvSpPr>
        <p:spPr>
          <a:xfrm>
            <a:off x="628650" y="422374"/>
            <a:ext cx="788467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rgbClr val="C00000"/>
                </a:solidFill>
                <a:latin typeface="Helvetica" panose="020B0604020202020204" pitchFamily="34" charset="0"/>
                <a:ea typeface="Cambria" charset="0"/>
                <a:cs typeface="Helvetica" panose="020B0604020202020204" pitchFamily="34" charset="0"/>
              </a:rPr>
              <a:t>Counterfeit ICT goods are mostly sent by mail, and in small quantities</a:t>
            </a:r>
            <a:endParaRPr lang="en-US" sz="3200" b="1" dirty="0" smtClean="0">
              <a:solidFill>
                <a:srgbClr val="C00000"/>
              </a:solidFill>
              <a:latin typeface="Helvetica" panose="020B0604020202020204" pitchFamily="34" charset="0"/>
              <a:ea typeface="Cambria" charset="0"/>
              <a:cs typeface="Helvetica" panose="020B0604020202020204" pitchFamily="34" charset="0"/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900" y="2132856"/>
            <a:ext cx="8458200" cy="3600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87612066"/>
      </p:ext>
    </p:extLst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 txBox="1">
            <a:spLocks/>
          </p:cNvSpPr>
          <p:nvPr/>
        </p:nvSpPr>
        <p:spPr>
          <a:xfrm>
            <a:off x="105584" y="620688"/>
            <a:ext cx="3528392" cy="50405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b="1" dirty="0">
                <a:solidFill>
                  <a:srgbClr val="C00000"/>
                </a:solidFill>
                <a:latin typeface="Helvetica" panose="020B0604020202020204" pitchFamily="34" charset="0"/>
                <a:ea typeface="Cambria" charset="0"/>
                <a:cs typeface="Helvetica" panose="020B0604020202020204" pitchFamily="34" charset="0"/>
              </a:rPr>
              <a:t>Whose rights are being </a:t>
            </a:r>
            <a:r>
              <a:rPr lang="en-US" sz="4000" b="1" dirty="0" smtClean="0">
                <a:solidFill>
                  <a:srgbClr val="C00000"/>
                </a:solidFill>
                <a:latin typeface="Helvetica" panose="020B0604020202020204" pitchFamily="34" charset="0"/>
                <a:ea typeface="Cambria" charset="0"/>
                <a:cs typeface="Helvetica" panose="020B0604020202020204" pitchFamily="34" charset="0"/>
              </a:rPr>
              <a:t>wronged? </a:t>
            </a:r>
            <a:endParaRPr lang="en-GB" sz="4000" b="1" dirty="0">
              <a:solidFill>
                <a:srgbClr val="C00000"/>
              </a:solidFill>
              <a:latin typeface="Helvetica" panose="020B0604020202020204" pitchFamily="34" charset="0"/>
              <a:ea typeface="Cambria" charset="0"/>
              <a:cs typeface="Helvetica" panose="020B0604020202020204" pitchFamily="34" charset="0"/>
            </a:endParaRPr>
          </a:p>
        </p:txBody>
      </p:sp>
      <p:pic>
        <p:nvPicPr>
          <p:cNvPr id="2050" name="Picture 2" descr="\\main.oecd.org\transfer\GOV\Justin\ICT Fakes\whose-rights-are-being-wronge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5170" y="9855"/>
            <a:ext cx="543883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45205323"/>
      </p:ext>
    </p:extLst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1"/>
          <p:cNvSpPr txBox="1">
            <a:spLocks/>
          </p:cNvSpPr>
          <p:nvPr/>
        </p:nvSpPr>
        <p:spPr>
          <a:xfrm>
            <a:off x="1162108" y="836712"/>
            <a:ext cx="6768752" cy="2682298"/>
          </a:xfrm>
          <a:prstGeom prst="rect">
            <a:avLst/>
          </a:prstGeom>
        </p:spPr>
        <p:txBody>
          <a:bodyPr vert="horz">
            <a:normAutofit lnSpcReduction="10000"/>
          </a:bodyPr>
          <a:lstStyle>
            <a:lvl1pPr marL="342000" indent="-342000" algn="l" rtl="0" eaLnBrk="1" latinLnBrk="0" hangingPunct="1">
              <a:spcBef>
                <a:spcPts val="768"/>
              </a:spcBef>
              <a:buClr>
                <a:schemeClr val="tx1"/>
              </a:buClr>
              <a:buFont typeface="Arial" pitchFamily="34" charset="0"/>
              <a:buChar char="•"/>
              <a:defRPr kumimoji="0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1600" indent="-284400" algn="l" rtl="0" eaLnBrk="1" latinLnBrk="0" hangingPunct="1">
              <a:spcBef>
                <a:spcPts val="672"/>
              </a:spcBef>
              <a:buClr>
                <a:schemeClr val="tx1"/>
              </a:buClr>
              <a:buFont typeface="Arial" pitchFamily="34" charset="0"/>
              <a:buChar char="–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4800" indent="-230400" algn="l" rtl="0" eaLnBrk="1" latinLnBrk="0" hangingPunct="1">
              <a:spcBef>
                <a:spcPts val="576"/>
              </a:spcBef>
              <a:buClr>
                <a:schemeClr val="tx1"/>
              </a:buClr>
              <a:buFont typeface="Arial" pitchFamily="34" charset="0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2000" indent="-230400" algn="l" rtl="0" eaLnBrk="1" latinLnBrk="0" hangingPunct="1">
              <a:spcBef>
                <a:spcPts val="480"/>
              </a:spcBef>
              <a:buClr>
                <a:schemeClr val="tx1"/>
              </a:buClr>
              <a:buFont typeface="Arial" pitchFamily="34" charset="0"/>
              <a:buChar char="–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9200" indent="-230400" algn="l" rtl="0" eaLnBrk="1" latinLnBrk="0" hangingPunct="1">
              <a:spcBef>
                <a:spcPts val="480"/>
              </a:spcBef>
              <a:buClr>
                <a:schemeClr val="tx1"/>
              </a:buClr>
              <a:buFont typeface="Arial" pitchFamily="34" charset="0"/>
              <a:buChar char="»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en-US" sz="7200" dirty="0" smtClean="0">
                <a:solidFill>
                  <a:schemeClr val="accent5">
                    <a:lumMod val="75000"/>
                  </a:schemeClr>
                </a:solidFill>
                <a:latin typeface="+mj-lt"/>
              </a:rPr>
              <a:t>oe.cd/</a:t>
            </a:r>
            <a:r>
              <a:rPr lang="en-US" sz="7200" dirty="0" err="1" smtClean="0">
                <a:solidFill>
                  <a:schemeClr val="accent5">
                    <a:lumMod val="75000"/>
                  </a:schemeClr>
                </a:solidFill>
                <a:latin typeface="+mj-lt"/>
              </a:rPr>
              <a:t>ICTfake</a:t>
            </a:r>
            <a:endParaRPr lang="en-US" sz="7200" dirty="0" smtClean="0">
              <a:solidFill>
                <a:schemeClr val="accent5">
                  <a:lumMod val="75000"/>
                </a:schemeClr>
              </a:solidFill>
              <a:latin typeface="+mj-lt"/>
            </a:endParaRPr>
          </a:p>
          <a:p>
            <a:pPr marL="0" indent="0" algn="ctr">
              <a:buFont typeface="Arial" pitchFamily="34" charset="0"/>
              <a:buNone/>
            </a:pPr>
            <a:endParaRPr lang="en-US" sz="2800" dirty="0">
              <a:solidFill>
                <a:srgbClr val="0070C0"/>
              </a:solidFill>
              <a:latin typeface="+mj-lt"/>
            </a:endParaRPr>
          </a:p>
          <a:p>
            <a:pPr marL="0" indent="0" algn="ctr">
              <a:buFont typeface="Arial" pitchFamily="34" charset="0"/>
              <a:buNone/>
            </a:pPr>
            <a:endParaRPr lang="en-US" sz="2800" dirty="0" smtClean="0">
              <a:solidFill>
                <a:srgbClr val="0070C0"/>
              </a:solidFill>
              <a:latin typeface="+mj-lt"/>
            </a:endParaRPr>
          </a:p>
          <a:p>
            <a:pPr marL="0" indent="0" algn="ctr">
              <a:buFont typeface="Arial" pitchFamily="34" charset="0"/>
              <a:buNone/>
            </a:pPr>
            <a:r>
              <a:rPr lang="en-US" sz="2800" dirty="0" smtClean="0">
                <a:solidFill>
                  <a:schemeClr val="accent5">
                    <a:lumMod val="75000"/>
                  </a:schemeClr>
                </a:solidFill>
                <a:latin typeface="+mj-lt"/>
              </a:rPr>
              <a:t>Piotr.Stryszowski@oecd.org</a:t>
            </a: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55682" y="4536911"/>
            <a:ext cx="1657350" cy="1476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00505142"/>
      </p:ext>
    </p:extLst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67544" y="836712"/>
            <a:ext cx="8229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2016 OECD-EUIPO report on counterfeit trade: </a:t>
            </a:r>
          </a:p>
          <a:p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A set of general, global “snapshots” of counterfeit trade using customs 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data on seizures of 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fake goods + trade data.</a:t>
            </a:r>
          </a:p>
          <a:p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Excellent data – potential for case studies</a:t>
            </a:r>
          </a:p>
          <a:p>
            <a:pPr marL="0" indent="0">
              <a:buNone/>
            </a:pPr>
            <a:endParaRPr lang="en-GB" dirty="0">
              <a:solidFill>
                <a:srgbClr val="00B050"/>
              </a:solidFill>
              <a:latin typeface="+mj-lt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60534" y="4797152"/>
            <a:ext cx="1193925" cy="1652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5175" y="4221088"/>
            <a:ext cx="1299763" cy="176528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4301359"/>
      </p:ext>
    </p:extLst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Imagen 14"/>
          <p:cNvPicPr>
            <a:picLocks noChangeAspect="1"/>
          </p:cNvPicPr>
          <p:nvPr/>
        </p:nvPicPr>
        <p:blipFill>
          <a:blip r:embed="rId3" cstate="screen">
            <a:alphaModFix amt="3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4846612" y="3277614"/>
            <a:ext cx="2289516" cy="1337724"/>
          </a:xfrm>
          <a:prstGeom prst="rect">
            <a:avLst/>
          </a:prstGeom>
        </p:spPr>
      </p:pic>
      <p:pic>
        <p:nvPicPr>
          <p:cNvPr id="20" name="Imagen 14"/>
          <p:cNvPicPr>
            <a:picLocks noChangeAspect="1"/>
          </p:cNvPicPr>
          <p:nvPr/>
        </p:nvPicPr>
        <p:blipFill>
          <a:blip r:embed="rId4" cstate="screen">
            <a:alphaModFix amt="17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2588" y="1547935"/>
            <a:ext cx="7862840" cy="1016969"/>
          </a:xfrm>
          <a:prstGeom prst="rect">
            <a:avLst/>
          </a:prstGeom>
        </p:spPr>
      </p:pic>
      <p:sp>
        <p:nvSpPr>
          <p:cNvPr id="25" name="Flecha abajo 24"/>
          <p:cNvSpPr/>
          <p:nvPr/>
        </p:nvSpPr>
        <p:spPr>
          <a:xfrm rot="16200000">
            <a:off x="5361749" y="4151420"/>
            <a:ext cx="426167" cy="565505"/>
          </a:xfrm>
          <a:prstGeom prst="downArrow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21" name="Flecha abajo 20"/>
          <p:cNvSpPr/>
          <p:nvPr/>
        </p:nvSpPr>
        <p:spPr>
          <a:xfrm rot="16200000">
            <a:off x="5361749" y="3139747"/>
            <a:ext cx="426167" cy="565505"/>
          </a:xfrm>
          <a:prstGeom prst="downArrow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8" name="Rectángulo 7"/>
          <p:cNvSpPr/>
          <p:nvPr/>
        </p:nvSpPr>
        <p:spPr>
          <a:xfrm>
            <a:off x="570684" y="3711919"/>
            <a:ext cx="2563268" cy="20882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44000" rtlCol="0" anchor="ctr"/>
          <a:lstStyle/>
          <a:p>
            <a:pPr algn="ctr"/>
            <a:r>
              <a:rPr lang="en-US" sz="1400" b="1" dirty="0" smtClean="0">
                <a:solidFill>
                  <a:schemeClr val="tx2"/>
                </a:solidFill>
                <a:latin typeface="Cambria" charset="0"/>
                <a:ea typeface="Cambria" charset="0"/>
                <a:cs typeface="Cambria" charset="0"/>
              </a:rPr>
              <a:t>WHY?</a:t>
            </a:r>
          </a:p>
          <a:p>
            <a:pPr algn="ctr"/>
            <a:r>
              <a:rPr lang="en-US" sz="1400" b="1" dirty="0">
                <a:solidFill>
                  <a:schemeClr val="tx2"/>
                </a:solidFill>
                <a:latin typeface="Cambria" charset="0"/>
                <a:ea typeface="Cambria" charset="0"/>
                <a:cs typeface="Cambria" charset="0"/>
              </a:rPr>
              <a:t/>
            </a:r>
            <a:br>
              <a:rPr lang="en-US" sz="1400" b="1" dirty="0">
                <a:solidFill>
                  <a:schemeClr val="tx2"/>
                </a:solidFill>
                <a:latin typeface="Cambria" charset="0"/>
                <a:ea typeface="Cambria" charset="0"/>
                <a:cs typeface="Cambria" charset="0"/>
              </a:rPr>
            </a:br>
            <a:r>
              <a:rPr lang="en-US" sz="1600" b="1" dirty="0" smtClean="0">
                <a:solidFill>
                  <a:schemeClr val="tx2"/>
                </a:solidFill>
                <a:latin typeface="Cambria" charset="0"/>
                <a:ea typeface="Cambria" charset="0"/>
                <a:cs typeface="Cambria" charset="0"/>
              </a:rPr>
              <a:t>Governance and </a:t>
            </a:r>
            <a:br>
              <a:rPr lang="en-US" sz="1600" b="1" dirty="0" smtClean="0">
                <a:solidFill>
                  <a:schemeClr val="tx2"/>
                </a:solidFill>
                <a:latin typeface="Cambria" charset="0"/>
                <a:ea typeface="Cambria" charset="0"/>
                <a:cs typeface="Cambria" charset="0"/>
              </a:rPr>
            </a:br>
            <a:r>
              <a:rPr lang="en-US" sz="1600" b="1" dirty="0" smtClean="0">
                <a:solidFill>
                  <a:schemeClr val="tx2"/>
                </a:solidFill>
                <a:latin typeface="Cambria" charset="0"/>
                <a:ea typeface="Cambria" charset="0"/>
                <a:cs typeface="Cambria" charset="0"/>
              </a:rPr>
              <a:t>institutional gaps</a:t>
            </a:r>
            <a:endParaRPr lang="es-ES_tradnl" sz="1600" b="1" dirty="0">
              <a:solidFill>
                <a:schemeClr val="tx2"/>
              </a:solidFill>
            </a:endParaRPr>
          </a:p>
        </p:txBody>
      </p:sp>
      <p:sp>
        <p:nvSpPr>
          <p:cNvPr id="9" name="Rectángulo 8"/>
          <p:cNvSpPr/>
          <p:nvPr/>
        </p:nvSpPr>
        <p:spPr>
          <a:xfrm>
            <a:off x="5998128" y="4224769"/>
            <a:ext cx="2563268" cy="86646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0000" tIns="90000" bIns="90000" rtlCol="0" anchor="ctr"/>
          <a:lstStyle/>
          <a:p>
            <a:pPr algn="ctr"/>
            <a:r>
              <a:rPr lang="en-US" sz="1600" b="1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However, emerging </a:t>
            </a:r>
            <a:r>
              <a:rPr lang="en-US" sz="1600" b="1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economies are </a:t>
            </a:r>
            <a:r>
              <a:rPr lang="en-US" sz="1600" b="1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starting </a:t>
            </a:r>
            <a:br>
              <a:rPr lang="en-US" sz="1600" b="1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</a:br>
            <a:r>
              <a:rPr lang="en-US" sz="1600" b="1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to suffer</a:t>
            </a:r>
          </a:p>
        </p:txBody>
      </p:sp>
      <p:cxnSp>
        <p:nvCxnSpPr>
          <p:cNvPr id="3" name="Conector recto 2"/>
          <p:cNvCxnSpPr/>
          <p:nvPr/>
        </p:nvCxnSpPr>
        <p:spPr>
          <a:xfrm>
            <a:off x="712588" y="1340768"/>
            <a:ext cx="763068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tángulo 13"/>
          <p:cNvSpPr/>
          <p:nvPr/>
        </p:nvSpPr>
        <p:spPr>
          <a:xfrm>
            <a:off x="712588" y="2836425"/>
            <a:ext cx="2275236" cy="1269998"/>
          </a:xfrm>
          <a:prstGeom prst="rect">
            <a:avLst/>
          </a:prstGeom>
          <a:solidFill>
            <a:srgbClr val="A5003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Counterfeit goods originate mainly from middle income or emerging </a:t>
            </a:r>
            <a:r>
              <a:rPr lang="en-US" sz="1600" b="1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economies.</a:t>
            </a:r>
            <a:endParaRPr lang="es-ES_tradnl" sz="1400" dirty="0">
              <a:solidFill>
                <a:schemeClr val="bg1"/>
              </a:solidFill>
            </a:endParaRPr>
          </a:p>
        </p:txBody>
      </p:sp>
      <p:sp>
        <p:nvSpPr>
          <p:cNvPr id="15" name="Rectángulo 14"/>
          <p:cNvSpPr/>
          <p:nvPr/>
        </p:nvSpPr>
        <p:spPr>
          <a:xfrm>
            <a:off x="5998128" y="2801715"/>
            <a:ext cx="2563268" cy="135341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Brands and companies most affected by counterfeit trade are </a:t>
            </a:r>
            <a:r>
              <a:rPr lang="en-US" sz="1600" b="1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mostly located </a:t>
            </a:r>
            <a:r>
              <a:rPr lang="en-US" sz="1600" b="1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in OECD </a:t>
            </a:r>
            <a:r>
              <a:rPr lang="en-US" sz="1600" b="1" dirty="0" smtClean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countries</a:t>
            </a:r>
            <a:r>
              <a:rPr lang="en-US" sz="1600" b="1" dirty="0">
                <a:solidFill>
                  <a:schemeClr val="bg1"/>
                </a:solidFill>
                <a:latin typeface="Cambria" charset="0"/>
                <a:ea typeface="Cambria" charset="0"/>
                <a:cs typeface="Cambria" charset="0"/>
              </a:rPr>
              <a:t>.</a:t>
            </a:r>
            <a:endParaRPr lang="es-ES_tradnl" sz="1600" dirty="0">
              <a:solidFill>
                <a:schemeClr val="bg1"/>
              </a:solidFill>
            </a:endParaRPr>
          </a:p>
        </p:txBody>
      </p:sp>
      <p:sp>
        <p:nvSpPr>
          <p:cNvPr id="11" name="CuadroTexto 10"/>
          <p:cNvSpPr txBox="1"/>
          <p:nvPr/>
        </p:nvSpPr>
        <p:spPr>
          <a:xfrm>
            <a:off x="628650" y="673532"/>
            <a:ext cx="768776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accent5"/>
                </a:solidFill>
                <a:latin typeface="Cambria" charset="0"/>
                <a:ea typeface="Cambria" charset="0"/>
                <a:cs typeface="Cambria" charset="0"/>
              </a:rPr>
              <a:t>Counterfeit Trade: </a:t>
            </a:r>
          </a:p>
          <a:p>
            <a:pPr algn="ctr"/>
            <a:r>
              <a:rPr lang="en-US" sz="2800" b="1" dirty="0" smtClean="0">
                <a:solidFill>
                  <a:schemeClr val="accent5"/>
                </a:solidFill>
                <a:latin typeface="Cambria" charset="0"/>
                <a:ea typeface="Cambria" charset="0"/>
                <a:cs typeface="Cambria" charset="0"/>
              </a:rPr>
              <a:t>From Where ? Who suffers ? </a:t>
            </a:r>
            <a:endParaRPr lang="en-US" sz="2800" b="1" dirty="0">
              <a:solidFill>
                <a:schemeClr val="accent5"/>
              </a:solidFill>
              <a:latin typeface="Cambria" charset="0"/>
              <a:ea typeface="Cambria" charset="0"/>
              <a:cs typeface="Cambria" charset="0"/>
            </a:endParaRPr>
          </a:p>
        </p:txBody>
      </p:sp>
      <p:sp>
        <p:nvSpPr>
          <p:cNvPr id="12" name="CuadroTexto 11"/>
          <p:cNvSpPr txBox="1"/>
          <p:nvPr/>
        </p:nvSpPr>
        <p:spPr>
          <a:xfrm>
            <a:off x="2525820" y="5637147"/>
            <a:ext cx="430778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200" dirty="0" smtClean="0">
                <a:solidFill>
                  <a:schemeClr val="accent5"/>
                </a:solidFill>
                <a:latin typeface="Cambria" charset="0"/>
                <a:ea typeface="Cambria" charset="0"/>
                <a:cs typeface="Cambria" charset="0"/>
              </a:rPr>
              <a:t>Innovative companies are at risk - </a:t>
            </a:r>
          </a:p>
          <a:p>
            <a:pPr algn="ctr"/>
            <a:r>
              <a:rPr lang="en-US" sz="2200" dirty="0" smtClean="0">
                <a:solidFill>
                  <a:schemeClr val="accent5"/>
                </a:solidFill>
                <a:latin typeface="Cambria" charset="0"/>
                <a:ea typeface="Cambria" charset="0"/>
                <a:cs typeface="Cambria" charset="0"/>
              </a:rPr>
              <a:t>no </a:t>
            </a:r>
            <a:r>
              <a:rPr lang="en-US" sz="2200" dirty="0">
                <a:solidFill>
                  <a:schemeClr val="accent5"/>
                </a:solidFill>
                <a:latin typeface="Cambria" charset="0"/>
                <a:ea typeface="Cambria" charset="0"/>
                <a:cs typeface="Cambria" charset="0"/>
              </a:rPr>
              <a:t>matter where they are based.</a:t>
            </a:r>
            <a:endParaRPr lang="en-GB" sz="2200" dirty="0">
              <a:solidFill>
                <a:schemeClr val="accent5"/>
              </a:solidFill>
              <a:latin typeface="Cambria" charset="0"/>
              <a:ea typeface="Cambria" charset="0"/>
              <a:cs typeface="Cambria" charset="0"/>
            </a:endParaRPr>
          </a:p>
        </p:txBody>
      </p:sp>
      <p:sp>
        <p:nvSpPr>
          <p:cNvPr id="26" name="Rectángulo 25"/>
          <p:cNvSpPr/>
          <p:nvPr/>
        </p:nvSpPr>
        <p:spPr>
          <a:xfrm>
            <a:off x="6874409" y="2487783"/>
            <a:ext cx="865943" cy="3139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defTabSz="685800" fontAlgn="auto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</a:pPr>
            <a:r>
              <a:rPr lang="en-US" sz="1600" i="1" smtClean="0">
                <a:solidFill>
                  <a:schemeClr val="accent4"/>
                </a:solidFill>
                <a:latin typeface="Cambria" charset="0"/>
                <a:ea typeface="Cambria" charset="0"/>
                <a:cs typeface="Cambria" charset="0"/>
              </a:rPr>
              <a:t>Impacts</a:t>
            </a:r>
            <a:endParaRPr lang="en-US" sz="1600" i="1" dirty="0">
              <a:solidFill>
                <a:schemeClr val="accent4"/>
              </a:solidFill>
              <a:latin typeface="Cambria" charset="0"/>
              <a:ea typeface="Cambria" charset="0"/>
              <a:cs typeface="Cambria" charset="0"/>
            </a:endParaRPr>
          </a:p>
        </p:txBody>
      </p:sp>
      <p:sp>
        <p:nvSpPr>
          <p:cNvPr id="27" name="Rectángulo 26"/>
          <p:cNvSpPr/>
          <p:nvPr/>
        </p:nvSpPr>
        <p:spPr>
          <a:xfrm>
            <a:off x="1475656" y="2487783"/>
            <a:ext cx="726481" cy="3139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defTabSz="685800" fontAlgn="auto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</a:pPr>
            <a:r>
              <a:rPr lang="en-US" sz="1600" i="1" dirty="0" smtClean="0">
                <a:solidFill>
                  <a:srgbClr val="A50034"/>
                </a:solidFill>
                <a:latin typeface="Cambria" charset="0"/>
                <a:ea typeface="Cambria" charset="0"/>
                <a:cs typeface="Cambria" charset="0"/>
              </a:rPr>
              <a:t>Origin</a:t>
            </a:r>
            <a:endParaRPr lang="en-US" sz="1600" i="1" dirty="0">
              <a:solidFill>
                <a:srgbClr val="A50034"/>
              </a:solidFill>
              <a:latin typeface="Cambria" charset="0"/>
              <a:ea typeface="Cambria" charset="0"/>
              <a:cs typeface="Cambria" charset="0"/>
            </a:endParaRPr>
          </a:p>
        </p:txBody>
      </p:sp>
      <p:cxnSp>
        <p:nvCxnSpPr>
          <p:cNvPr id="22" name="Conector recto 21"/>
          <p:cNvCxnSpPr/>
          <p:nvPr/>
        </p:nvCxnSpPr>
        <p:spPr>
          <a:xfrm>
            <a:off x="4298177" y="6525344"/>
            <a:ext cx="763068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7" name="Agrupar 16"/>
          <p:cNvGrpSpPr/>
          <p:nvPr/>
        </p:nvGrpSpPr>
        <p:grpSpPr>
          <a:xfrm>
            <a:off x="2323872" y="2801716"/>
            <a:ext cx="1337724" cy="2531444"/>
            <a:chOff x="2323872" y="2801716"/>
            <a:chExt cx="1337724" cy="2531444"/>
          </a:xfrm>
        </p:grpSpPr>
        <p:sp>
          <p:nvSpPr>
            <p:cNvPr id="19" name="Flecha abajo 18"/>
            <p:cNvSpPr/>
            <p:nvPr/>
          </p:nvSpPr>
          <p:spPr>
            <a:xfrm rot="16200000">
              <a:off x="3063953" y="3763096"/>
              <a:ext cx="426167" cy="493497"/>
            </a:xfrm>
            <a:prstGeom prst="downArrow">
              <a:avLst/>
            </a:prstGeom>
            <a:solidFill>
              <a:srgbClr val="A5003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pic>
          <p:nvPicPr>
            <p:cNvPr id="29" name="Imagen 14"/>
            <p:cNvPicPr>
              <a:picLocks noChangeAspect="1"/>
            </p:cNvPicPr>
            <p:nvPr/>
          </p:nvPicPr>
          <p:blipFill>
            <a:blip r:embed="rId4" cstate="screen">
              <a:alphaModFix amt="3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16200000">
              <a:off x="1727012" y="3398576"/>
              <a:ext cx="2531444" cy="1337724"/>
            </a:xfrm>
            <a:prstGeom prst="rect">
              <a:avLst/>
            </a:prstGeom>
          </p:spPr>
        </p:pic>
      </p:grpSp>
      <p:sp>
        <p:nvSpPr>
          <p:cNvPr id="18" name="Rectángulo 17"/>
          <p:cNvSpPr/>
          <p:nvPr/>
        </p:nvSpPr>
        <p:spPr>
          <a:xfrm>
            <a:off x="3881414" y="5050258"/>
            <a:ext cx="1279709" cy="3139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defTabSz="685800" fontAlgn="auto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</a:pPr>
            <a:r>
              <a:rPr lang="en-US" sz="1600" i="1" dirty="0" smtClean="0">
                <a:solidFill>
                  <a:schemeClr val="accent5"/>
                </a:solidFill>
                <a:latin typeface="Cambria" charset="0"/>
                <a:ea typeface="Cambria" charset="0"/>
                <a:cs typeface="Cambria" charset="0"/>
              </a:rPr>
              <a:t>Global Trade</a:t>
            </a:r>
            <a:endParaRPr lang="en-US" sz="1600" i="1" dirty="0">
              <a:solidFill>
                <a:schemeClr val="accent5"/>
              </a:solidFill>
              <a:latin typeface="Cambria" charset="0"/>
              <a:ea typeface="Cambria" charset="0"/>
              <a:cs typeface="Cambria" charset="0"/>
            </a:endParaRPr>
          </a:p>
        </p:txBody>
      </p:sp>
      <p:pic>
        <p:nvPicPr>
          <p:cNvPr id="23" name="Imagen 1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33671" y="2801715"/>
            <a:ext cx="2077723" cy="25005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2632735"/>
      </p:ext>
    </p:extLst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uadroTexto 8"/>
          <p:cNvSpPr txBox="1"/>
          <p:nvPr/>
        </p:nvSpPr>
        <p:spPr>
          <a:xfrm>
            <a:off x="628650" y="673532"/>
            <a:ext cx="682367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accent5"/>
                </a:solidFill>
                <a:latin typeface="Cambria" charset="0"/>
                <a:ea typeface="Cambria" charset="0"/>
                <a:cs typeface="Cambria" charset="0"/>
              </a:rPr>
              <a:t>Main products seized</a:t>
            </a:r>
            <a:endParaRPr lang="en-GB" sz="2800" b="1" dirty="0">
              <a:solidFill>
                <a:schemeClr val="accent5"/>
              </a:solidFill>
              <a:latin typeface="Cambria" charset="0"/>
              <a:ea typeface="Cambria" charset="0"/>
              <a:cs typeface="Cambria" charset="0"/>
            </a:endParaRPr>
          </a:p>
        </p:txBody>
      </p:sp>
      <p:cxnSp>
        <p:nvCxnSpPr>
          <p:cNvPr id="11" name="Conector recto 10"/>
          <p:cNvCxnSpPr/>
          <p:nvPr/>
        </p:nvCxnSpPr>
        <p:spPr>
          <a:xfrm>
            <a:off x="712588" y="1340768"/>
            <a:ext cx="763068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CuadroTexto 32"/>
          <p:cNvSpPr txBox="1"/>
          <p:nvPr/>
        </p:nvSpPr>
        <p:spPr>
          <a:xfrm>
            <a:off x="1657820" y="6094450"/>
            <a:ext cx="74861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 smtClean="0">
                <a:solidFill>
                  <a:schemeClr val="accent2">
                    <a:lumMod val="75000"/>
                  </a:schemeClr>
                </a:solidFill>
                <a:latin typeface="Cambria" charset="0"/>
                <a:ea typeface="Cambria" charset="0"/>
                <a:cs typeface="Cambria" charset="0"/>
              </a:rPr>
              <a:t>All TM-protected products are targeted</a:t>
            </a:r>
            <a:endParaRPr lang="en-GB" sz="1200" dirty="0">
              <a:solidFill>
                <a:schemeClr val="accent2">
                  <a:lumMod val="75000"/>
                </a:schemeClr>
              </a:solidFill>
              <a:latin typeface="Cambria" charset="0"/>
              <a:ea typeface="Cambria" charset="0"/>
              <a:cs typeface="Cambria" charset="0"/>
            </a:endParaRPr>
          </a:p>
          <a:p>
            <a:endParaRPr lang="en-GB" sz="1200" dirty="0">
              <a:solidFill>
                <a:schemeClr val="tx2"/>
              </a:solidFill>
              <a:latin typeface="Cambria" charset="0"/>
              <a:ea typeface="Cambria" charset="0"/>
              <a:cs typeface="Cambria" charset="0"/>
            </a:endParaRPr>
          </a:p>
        </p:txBody>
      </p:sp>
      <p:sp>
        <p:nvSpPr>
          <p:cNvPr id="30" name="Rectángulo 29"/>
          <p:cNvSpPr/>
          <p:nvPr/>
        </p:nvSpPr>
        <p:spPr>
          <a:xfrm>
            <a:off x="789906" y="5054987"/>
            <a:ext cx="263214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r">
              <a:lnSpc>
                <a:spcPts val="1200"/>
              </a:lnSpc>
            </a:pPr>
            <a:r>
              <a:rPr lang="es-ES_tradnl" sz="1100" dirty="0" smtClean="0">
                <a:solidFill>
                  <a:schemeClr val="tx2"/>
                </a:solidFill>
                <a:latin typeface="Cambria" charset="0"/>
                <a:ea typeface="Cambria" charset="0"/>
                <a:cs typeface="Cambria" charset="0"/>
              </a:rPr>
              <a:t>0</a:t>
            </a:r>
            <a:endParaRPr lang="es-ES_tradnl" sz="1100" dirty="0">
              <a:solidFill>
                <a:schemeClr val="tx2"/>
              </a:solidFill>
              <a:latin typeface="Cambria" charset="0"/>
              <a:ea typeface="Cambria" charset="0"/>
              <a:cs typeface="Cambria" charset="0"/>
            </a:endParaRPr>
          </a:p>
        </p:txBody>
      </p:sp>
      <p:sp>
        <p:nvSpPr>
          <p:cNvPr id="31" name="Rectángulo 30"/>
          <p:cNvSpPr/>
          <p:nvPr/>
        </p:nvSpPr>
        <p:spPr>
          <a:xfrm>
            <a:off x="554264" y="4557730"/>
            <a:ext cx="49885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lnSpc>
                <a:spcPts val="1200"/>
              </a:lnSpc>
            </a:pPr>
            <a:r>
              <a:rPr lang="es-ES_tradnl" sz="1100" dirty="0" smtClean="0">
                <a:solidFill>
                  <a:schemeClr val="tx2"/>
                </a:solidFill>
                <a:latin typeface="Cambria" charset="0"/>
                <a:ea typeface="Cambria" charset="0"/>
                <a:cs typeface="Cambria" charset="0"/>
              </a:rPr>
              <a:t>5000</a:t>
            </a:r>
            <a:endParaRPr lang="es-ES_tradnl" sz="1100" dirty="0">
              <a:solidFill>
                <a:schemeClr val="tx2"/>
              </a:solidFill>
              <a:latin typeface="Cambria" charset="0"/>
              <a:ea typeface="Cambria" charset="0"/>
              <a:cs typeface="Cambria" charset="0"/>
            </a:endParaRPr>
          </a:p>
        </p:txBody>
      </p:sp>
      <p:sp>
        <p:nvSpPr>
          <p:cNvPr id="32" name="Rectángulo 31"/>
          <p:cNvSpPr/>
          <p:nvPr/>
        </p:nvSpPr>
        <p:spPr>
          <a:xfrm>
            <a:off x="475718" y="4060475"/>
            <a:ext cx="57740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lnSpc>
                <a:spcPts val="1200"/>
              </a:lnSpc>
            </a:pPr>
            <a:r>
              <a:rPr lang="es-ES_tradnl" sz="1100" dirty="0" smtClean="0">
                <a:solidFill>
                  <a:schemeClr val="tx2"/>
                </a:solidFill>
                <a:latin typeface="Cambria" charset="0"/>
                <a:ea typeface="Cambria" charset="0"/>
                <a:cs typeface="Cambria" charset="0"/>
              </a:rPr>
              <a:t>10000</a:t>
            </a:r>
            <a:endParaRPr lang="es-ES_tradnl" sz="1100" dirty="0">
              <a:solidFill>
                <a:schemeClr val="tx2"/>
              </a:solidFill>
              <a:latin typeface="Cambria" charset="0"/>
              <a:ea typeface="Cambria" charset="0"/>
              <a:cs typeface="Cambria" charset="0"/>
            </a:endParaRPr>
          </a:p>
        </p:txBody>
      </p:sp>
      <p:sp>
        <p:nvSpPr>
          <p:cNvPr id="35" name="Rectángulo 34"/>
          <p:cNvSpPr/>
          <p:nvPr/>
        </p:nvSpPr>
        <p:spPr>
          <a:xfrm>
            <a:off x="475718" y="3563220"/>
            <a:ext cx="57740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lnSpc>
                <a:spcPts val="1200"/>
              </a:lnSpc>
            </a:pPr>
            <a:r>
              <a:rPr lang="es-ES_tradnl" sz="1100" dirty="0" smtClean="0">
                <a:solidFill>
                  <a:schemeClr val="tx2"/>
                </a:solidFill>
                <a:latin typeface="Cambria" charset="0"/>
                <a:ea typeface="Cambria" charset="0"/>
                <a:cs typeface="Cambria" charset="0"/>
              </a:rPr>
              <a:t>15000</a:t>
            </a:r>
            <a:endParaRPr lang="es-ES_tradnl" sz="1100" dirty="0">
              <a:solidFill>
                <a:schemeClr val="tx2"/>
              </a:solidFill>
              <a:latin typeface="Cambria" charset="0"/>
              <a:ea typeface="Cambria" charset="0"/>
              <a:cs typeface="Cambria" charset="0"/>
            </a:endParaRPr>
          </a:p>
        </p:txBody>
      </p:sp>
      <p:sp>
        <p:nvSpPr>
          <p:cNvPr id="37" name="Rectángulo 36"/>
          <p:cNvSpPr/>
          <p:nvPr/>
        </p:nvSpPr>
        <p:spPr>
          <a:xfrm>
            <a:off x="475718" y="3065965"/>
            <a:ext cx="57740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lnSpc>
                <a:spcPts val="1200"/>
              </a:lnSpc>
            </a:pPr>
            <a:r>
              <a:rPr lang="es-ES_tradnl" sz="1100" smtClean="0">
                <a:solidFill>
                  <a:schemeClr val="tx2"/>
                </a:solidFill>
                <a:latin typeface="Cambria" charset="0"/>
                <a:ea typeface="Cambria" charset="0"/>
                <a:cs typeface="Cambria" charset="0"/>
              </a:rPr>
              <a:t>20000</a:t>
            </a:r>
            <a:endParaRPr lang="es-ES_tradnl" sz="1100" dirty="0">
              <a:solidFill>
                <a:schemeClr val="tx2"/>
              </a:solidFill>
              <a:latin typeface="Cambria" charset="0"/>
              <a:ea typeface="Cambria" charset="0"/>
              <a:cs typeface="Cambria" charset="0"/>
            </a:endParaRPr>
          </a:p>
        </p:txBody>
      </p:sp>
      <p:sp>
        <p:nvSpPr>
          <p:cNvPr id="38" name="Rectángulo 37"/>
          <p:cNvSpPr/>
          <p:nvPr/>
        </p:nvSpPr>
        <p:spPr>
          <a:xfrm>
            <a:off x="475718" y="2568710"/>
            <a:ext cx="57740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lnSpc>
                <a:spcPts val="1200"/>
              </a:lnSpc>
            </a:pPr>
            <a:r>
              <a:rPr lang="es-ES_tradnl" sz="1100" smtClean="0">
                <a:solidFill>
                  <a:schemeClr val="tx2"/>
                </a:solidFill>
                <a:latin typeface="Cambria" charset="0"/>
                <a:ea typeface="Cambria" charset="0"/>
                <a:cs typeface="Cambria" charset="0"/>
              </a:rPr>
              <a:t>25000</a:t>
            </a:r>
            <a:endParaRPr lang="es-ES_tradnl" sz="1100" dirty="0">
              <a:solidFill>
                <a:schemeClr val="tx2"/>
              </a:solidFill>
              <a:latin typeface="Cambria" charset="0"/>
              <a:ea typeface="Cambria" charset="0"/>
              <a:cs typeface="Cambria" charset="0"/>
            </a:endParaRPr>
          </a:p>
        </p:txBody>
      </p:sp>
      <p:sp>
        <p:nvSpPr>
          <p:cNvPr id="39" name="Rectángulo 38"/>
          <p:cNvSpPr/>
          <p:nvPr/>
        </p:nvSpPr>
        <p:spPr>
          <a:xfrm>
            <a:off x="475718" y="2071455"/>
            <a:ext cx="57740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lnSpc>
                <a:spcPts val="1200"/>
              </a:lnSpc>
            </a:pPr>
            <a:r>
              <a:rPr lang="es-ES_tradnl" sz="1100" dirty="0" smtClean="0">
                <a:solidFill>
                  <a:schemeClr val="tx2"/>
                </a:solidFill>
                <a:latin typeface="Cambria" charset="0"/>
                <a:ea typeface="Cambria" charset="0"/>
                <a:cs typeface="Cambria" charset="0"/>
              </a:rPr>
              <a:t>30000</a:t>
            </a:r>
            <a:endParaRPr lang="es-ES_tradnl" sz="1100" dirty="0">
              <a:solidFill>
                <a:schemeClr val="tx2"/>
              </a:solidFill>
              <a:latin typeface="Cambria" charset="0"/>
              <a:ea typeface="Cambria" charset="0"/>
              <a:cs typeface="Cambria" charset="0"/>
            </a:endParaRPr>
          </a:p>
        </p:txBody>
      </p:sp>
      <p:sp>
        <p:nvSpPr>
          <p:cNvPr id="40" name="Rectángulo 39"/>
          <p:cNvSpPr/>
          <p:nvPr/>
        </p:nvSpPr>
        <p:spPr>
          <a:xfrm rot="1706038">
            <a:off x="989311" y="5163043"/>
            <a:ext cx="1042979" cy="4381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lnSpc>
                <a:spcPts val="1300"/>
              </a:lnSpc>
            </a:pPr>
            <a:r>
              <a:rPr lang="es-ES_tradnl" sz="1600" dirty="0" err="1">
                <a:solidFill>
                  <a:schemeClr val="tx2"/>
                </a:solidFill>
                <a:latin typeface="+mn-lt"/>
                <a:ea typeface="Cambria" charset="0"/>
                <a:cs typeface="Cambria" charset="0"/>
              </a:rPr>
              <a:t>Footwear</a:t>
            </a:r>
            <a:r>
              <a:rPr lang="es-ES_tradnl" sz="1600" dirty="0">
                <a:solidFill>
                  <a:schemeClr val="tx2"/>
                </a:solidFill>
                <a:latin typeface="+mn-lt"/>
                <a:ea typeface="Cambria" charset="0"/>
                <a:cs typeface="Cambria" charset="0"/>
              </a:rPr>
              <a:t> </a:t>
            </a:r>
            <a:endParaRPr lang="es-ES_tradnl" sz="1600" dirty="0" smtClean="0">
              <a:solidFill>
                <a:schemeClr val="tx2"/>
              </a:solidFill>
              <a:latin typeface="+mn-lt"/>
              <a:ea typeface="Cambria" charset="0"/>
              <a:cs typeface="Cambria" charset="0"/>
            </a:endParaRPr>
          </a:p>
          <a:p>
            <a:pPr lvl="0" algn="ctr">
              <a:lnSpc>
                <a:spcPts val="1300"/>
              </a:lnSpc>
            </a:pPr>
            <a:endParaRPr lang="es-ES_tradnl" sz="1600" dirty="0">
              <a:solidFill>
                <a:schemeClr val="tx2"/>
              </a:solidFill>
              <a:latin typeface="+mn-lt"/>
              <a:ea typeface="Cambria" charset="0"/>
              <a:cs typeface="Cambria" charset="0"/>
            </a:endParaRPr>
          </a:p>
        </p:txBody>
      </p:sp>
      <p:sp>
        <p:nvSpPr>
          <p:cNvPr id="41" name="Rectángulo 40"/>
          <p:cNvSpPr/>
          <p:nvPr/>
        </p:nvSpPr>
        <p:spPr>
          <a:xfrm rot="1706038">
            <a:off x="2853172" y="5132006"/>
            <a:ext cx="867225" cy="25904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lnSpc>
                <a:spcPts val="1300"/>
              </a:lnSpc>
            </a:pPr>
            <a:r>
              <a:rPr lang="es-ES_tradnl" sz="1600" dirty="0" err="1">
                <a:solidFill>
                  <a:schemeClr val="tx2"/>
                </a:solidFill>
                <a:latin typeface="+mn-lt"/>
                <a:ea typeface="Cambria" charset="0"/>
                <a:cs typeface="Cambria" charset="0"/>
              </a:rPr>
              <a:t>L</a:t>
            </a:r>
            <a:r>
              <a:rPr lang="es-ES_tradnl" sz="1600" dirty="0" err="1" smtClean="0">
                <a:solidFill>
                  <a:schemeClr val="tx2"/>
                </a:solidFill>
                <a:latin typeface="+mn-lt"/>
                <a:ea typeface="Cambria" charset="0"/>
                <a:cs typeface="Cambria" charset="0"/>
              </a:rPr>
              <a:t>eather</a:t>
            </a:r>
            <a:r>
              <a:rPr lang="es-ES_tradnl" sz="1600" dirty="0" smtClean="0">
                <a:solidFill>
                  <a:schemeClr val="tx2"/>
                </a:solidFill>
                <a:latin typeface="+mn-lt"/>
                <a:ea typeface="Cambria" charset="0"/>
                <a:cs typeface="Cambria" charset="0"/>
              </a:rPr>
              <a:t> </a:t>
            </a:r>
            <a:endParaRPr lang="es-ES_tradnl" sz="1600" dirty="0">
              <a:solidFill>
                <a:schemeClr val="tx2"/>
              </a:solidFill>
              <a:latin typeface="+mn-lt"/>
              <a:ea typeface="Cambria" charset="0"/>
              <a:cs typeface="Cambria" charset="0"/>
            </a:endParaRPr>
          </a:p>
        </p:txBody>
      </p:sp>
      <p:sp>
        <p:nvSpPr>
          <p:cNvPr id="42" name="Rectángulo 41"/>
          <p:cNvSpPr/>
          <p:nvPr/>
        </p:nvSpPr>
        <p:spPr>
          <a:xfrm rot="1706038">
            <a:off x="1957143" y="5046180"/>
            <a:ext cx="865943" cy="48308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lnSpc>
                <a:spcPts val="1500"/>
              </a:lnSpc>
            </a:pPr>
            <a:r>
              <a:rPr lang="es-ES_tradnl" sz="1600" dirty="0" err="1">
                <a:solidFill>
                  <a:schemeClr val="tx2"/>
                </a:solidFill>
                <a:latin typeface="+mn-lt"/>
                <a:ea typeface="Cambria" charset="0"/>
                <a:cs typeface="Cambria" charset="0"/>
              </a:rPr>
              <a:t>Clothes</a:t>
            </a:r>
            <a:r>
              <a:rPr lang="es-ES_tradnl" sz="1600" dirty="0">
                <a:solidFill>
                  <a:schemeClr val="tx2"/>
                </a:solidFill>
                <a:latin typeface="+mn-lt"/>
                <a:ea typeface="Cambria" charset="0"/>
                <a:cs typeface="Cambria" charset="0"/>
              </a:rPr>
              <a:t> </a:t>
            </a:r>
            <a:endParaRPr lang="es-ES_tradnl" sz="1600" dirty="0" smtClean="0">
              <a:solidFill>
                <a:schemeClr val="tx2"/>
              </a:solidFill>
              <a:latin typeface="+mn-lt"/>
              <a:ea typeface="Cambria" charset="0"/>
              <a:cs typeface="Cambria" charset="0"/>
            </a:endParaRPr>
          </a:p>
          <a:p>
            <a:pPr lvl="0" algn="ctr">
              <a:lnSpc>
                <a:spcPts val="1500"/>
              </a:lnSpc>
            </a:pPr>
            <a:endParaRPr lang="es-ES_tradnl" sz="1600" dirty="0">
              <a:solidFill>
                <a:schemeClr val="tx2"/>
              </a:solidFill>
              <a:latin typeface="+mn-lt"/>
              <a:ea typeface="Cambria" charset="0"/>
              <a:cs typeface="Cambria" charset="0"/>
            </a:endParaRPr>
          </a:p>
        </p:txBody>
      </p:sp>
      <p:sp>
        <p:nvSpPr>
          <p:cNvPr id="43" name="Rectángulo 42"/>
          <p:cNvSpPr/>
          <p:nvPr/>
        </p:nvSpPr>
        <p:spPr>
          <a:xfrm rot="1706038">
            <a:off x="3591077" y="5127447"/>
            <a:ext cx="1190239" cy="4157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ts val="1200"/>
              </a:lnSpc>
            </a:pPr>
            <a:r>
              <a:rPr lang="es-ES_tradnl" sz="1600" dirty="0" err="1">
                <a:solidFill>
                  <a:schemeClr val="tx2"/>
                </a:solidFill>
                <a:latin typeface="+mn-lt"/>
                <a:ea typeface="Cambria" charset="0"/>
                <a:cs typeface="Cambria" charset="0"/>
              </a:rPr>
              <a:t>Electrical</a:t>
            </a:r>
            <a:r>
              <a:rPr lang="es-ES_tradnl" sz="1600" dirty="0">
                <a:solidFill>
                  <a:schemeClr val="tx2"/>
                </a:solidFill>
                <a:latin typeface="+mn-lt"/>
                <a:ea typeface="Cambria" charset="0"/>
                <a:cs typeface="Cambria" charset="0"/>
              </a:rPr>
              <a:t> </a:t>
            </a:r>
            <a:endParaRPr lang="es-ES_tradnl" sz="1600" dirty="0" smtClean="0">
              <a:solidFill>
                <a:schemeClr val="tx2"/>
              </a:solidFill>
              <a:latin typeface="+mn-lt"/>
              <a:ea typeface="Cambria" charset="0"/>
              <a:cs typeface="Cambria" charset="0"/>
            </a:endParaRPr>
          </a:p>
          <a:p>
            <a:pPr lvl="0" algn="ctr">
              <a:lnSpc>
                <a:spcPts val="1200"/>
              </a:lnSpc>
            </a:pPr>
            <a:r>
              <a:rPr lang="es-ES_tradnl" sz="1600" dirty="0" err="1" smtClean="0">
                <a:solidFill>
                  <a:schemeClr val="tx2"/>
                </a:solidFill>
                <a:latin typeface="+mn-lt"/>
                <a:ea typeface="Cambria" charset="0"/>
                <a:cs typeface="Cambria" charset="0"/>
              </a:rPr>
              <a:t>machinery</a:t>
            </a:r>
            <a:r>
              <a:rPr lang="es-ES_tradnl" sz="1600" dirty="0">
                <a:solidFill>
                  <a:schemeClr val="tx2"/>
                </a:solidFill>
                <a:latin typeface="+mn-lt"/>
                <a:ea typeface="Cambria" charset="0"/>
                <a:cs typeface="Cambria" charset="0"/>
              </a:rPr>
              <a:t>, </a:t>
            </a:r>
            <a:endParaRPr lang="es-ES_tradnl" sz="1600" dirty="0" smtClean="0">
              <a:solidFill>
                <a:schemeClr val="tx2"/>
              </a:solidFill>
              <a:latin typeface="+mn-lt"/>
              <a:ea typeface="Cambria" charset="0"/>
              <a:cs typeface="Cambria" charset="0"/>
            </a:endParaRPr>
          </a:p>
        </p:txBody>
      </p:sp>
      <p:sp>
        <p:nvSpPr>
          <p:cNvPr id="44" name="Rectángulo 43"/>
          <p:cNvSpPr/>
          <p:nvPr/>
        </p:nvSpPr>
        <p:spPr>
          <a:xfrm rot="1706038">
            <a:off x="4632114" y="5151727"/>
            <a:ext cx="958084" cy="2907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lnSpc>
                <a:spcPts val="1500"/>
              </a:lnSpc>
            </a:pPr>
            <a:r>
              <a:rPr lang="es-ES_tradnl" sz="1600" dirty="0" err="1" smtClean="0">
                <a:solidFill>
                  <a:schemeClr val="tx2"/>
                </a:solidFill>
                <a:latin typeface="+mn-lt"/>
                <a:ea typeface="Cambria" charset="0"/>
                <a:cs typeface="Cambria" charset="0"/>
              </a:rPr>
              <a:t>Watches</a:t>
            </a:r>
            <a:r>
              <a:rPr lang="es-ES_tradnl" sz="1600" dirty="0" smtClean="0">
                <a:solidFill>
                  <a:schemeClr val="tx2"/>
                </a:solidFill>
                <a:latin typeface="+mn-lt"/>
                <a:ea typeface="Cambria" charset="0"/>
                <a:cs typeface="Cambria" charset="0"/>
              </a:rPr>
              <a:t> </a:t>
            </a:r>
          </a:p>
        </p:txBody>
      </p:sp>
      <p:sp>
        <p:nvSpPr>
          <p:cNvPr id="45" name="Rectángulo 44"/>
          <p:cNvSpPr/>
          <p:nvPr/>
        </p:nvSpPr>
        <p:spPr>
          <a:xfrm rot="1706038">
            <a:off x="5279645" y="5211837"/>
            <a:ext cx="1847171" cy="4157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ts val="1200"/>
              </a:lnSpc>
            </a:pPr>
            <a:r>
              <a:rPr lang="es-ES_tradnl" sz="1600" dirty="0" smtClean="0">
                <a:solidFill>
                  <a:schemeClr val="tx2"/>
                </a:solidFill>
                <a:latin typeface="+mn-lt"/>
                <a:ea typeface="Cambria" charset="0"/>
                <a:cs typeface="Cambria" charset="0"/>
              </a:rPr>
              <a:t>Instruments: </a:t>
            </a:r>
          </a:p>
          <a:p>
            <a:pPr lvl="0" algn="ctr">
              <a:lnSpc>
                <a:spcPts val="1200"/>
              </a:lnSpc>
            </a:pPr>
            <a:r>
              <a:rPr lang="es-ES_tradnl" sz="1600" dirty="0" err="1" smtClean="0">
                <a:solidFill>
                  <a:schemeClr val="tx2"/>
                </a:solidFill>
                <a:latin typeface="+mn-lt"/>
                <a:ea typeface="Cambria" charset="0"/>
                <a:cs typeface="Cambria" charset="0"/>
              </a:rPr>
              <a:t>optical,medical</a:t>
            </a:r>
            <a:r>
              <a:rPr lang="es-ES_tradnl" sz="1600" dirty="0">
                <a:solidFill>
                  <a:schemeClr val="tx2"/>
                </a:solidFill>
                <a:latin typeface="+mn-lt"/>
                <a:ea typeface="Cambria" charset="0"/>
                <a:cs typeface="Cambria" charset="0"/>
              </a:rPr>
              <a:t>, </a:t>
            </a:r>
          </a:p>
        </p:txBody>
      </p:sp>
      <p:sp>
        <p:nvSpPr>
          <p:cNvPr id="46" name="Rectángulo 45"/>
          <p:cNvSpPr/>
          <p:nvPr/>
        </p:nvSpPr>
        <p:spPr>
          <a:xfrm rot="1706038">
            <a:off x="6270896" y="5174455"/>
            <a:ext cx="1387689" cy="41575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lnSpc>
                <a:spcPts val="1200"/>
              </a:lnSpc>
            </a:pPr>
            <a:r>
              <a:rPr lang="es-ES_tradnl" sz="1600" dirty="0" err="1" smtClean="0">
                <a:solidFill>
                  <a:schemeClr val="tx2"/>
                </a:solidFill>
                <a:latin typeface="+mn-lt"/>
                <a:ea typeface="Cambria" charset="0"/>
                <a:cs typeface="Cambria" charset="0"/>
              </a:rPr>
              <a:t>Perfumery</a:t>
            </a:r>
            <a:r>
              <a:rPr lang="es-ES_tradnl" sz="1600" dirty="0" smtClean="0">
                <a:solidFill>
                  <a:schemeClr val="tx2"/>
                </a:solidFill>
                <a:latin typeface="+mn-lt"/>
                <a:ea typeface="Cambria" charset="0"/>
                <a:cs typeface="Cambria" charset="0"/>
              </a:rPr>
              <a:t> </a:t>
            </a:r>
          </a:p>
          <a:p>
            <a:pPr lvl="0" algn="ctr">
              <a:lnSpc>
                <a:spcPts val="1200"/>
              </a:lnSpc>
            </a:pPr>
            <a:r>
              <a:rPr lang="es-ES_tradnl" sz="1600" dirty="0" smtClean="0">
                <a:solidFill>
                  <a:schemeClr val="tx2"/>
                </a:solidFill>
                <a:latin typeface="+mn-lt"/>
                <a:ea typeface="Cambria" charset="0"/>
                <a:cs typeface="Cambria" charset="0"/>
              </a:rPr>
              <a:t>and </a:t>
            </a:r>
            <a:r>
              <a:rPr lang="es-ES_tradnl" sz="1600" dirty="0" err="1" smtClean="0">
                <a:solidFill>
                  <a:schemeClr val="tx2"/>
                </a:solidFill>
                <a:latin typeface="+mn-lt"/>
                <a:ea typeface="Cambria" charset="0"/>
                <a:cs typeface="Cambria" charset="0"/>
              </a:rPr>
              <a:t>cosmetics</a:t>
            </a:r>
            <a:endParaRPr lang="es-ES_tradnl" sz="1600" dirty="0">
              <a:solidFill>
                <a:schemeClr val="tx2"/>
              </a:solidFill>
              <a:latin typeface="+mn-lt"/>
              <a:ea typeface="Cambria" charset="0"/>
              <a:cs typeface="Cambria" charset="0"/>
            </a:endParaRPr>
          </a:p>
        </p:txBody>
      </p:sp>
      <p:sp>
        <p:nvSpPr>
          <p:cNvPr id="47" name="Rectángulo 46"/>
          <p:cNvSpPr/>
          <p:nvPr/>
        </p:nvSpPr>
        <p:spPr>
          <a:xfrm rot="1706038">
            <a:off x="7485221" y="5100720"/>
            <a:ext cx="602024" cy="2907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lnSpc>
                <a:spcPts val="1500"/>
              </a:lnSpc>
            </a:pPr>
            <a:r>
              <a:rPr lang="es-ES_tradnl" sz="1600" dirty="0" err="1" smtClean="0">
                <a:solidFill>
                  <a:schemeClr val="tx2"/>
                </a:solidFill>
                <a:latin typeface="+mn-lt"/>
                <a:ea typeface="Cambria" charset="0"/>
                <a:cs typeface="Cambria" charset="0"/>
              </a:rPr>
              <a:t>Toys</a:t>
            </a:r>
            <a:r>
              <a:rPr lang="es-ES_tradnl" sz="1600" dirty="0" smtClean="0">
                <a:solidFill>
                  <a:schemeClr val="tx2"/>
                </a:solidFill>
                <a:latin typeface="+mn-lt"/>
                <a:ea typeface="Cambria" charset="0"/>
                <a:cs typeface="Cambria" charset="0"/>
              </a:rPr>
              <a:t> </a:t>
            </a:r>
          </a:p>
        </p:txBody>
      </p:sp>
      <p:sp>
        <p:nvSpPr>
          <p:cNvPr id="2" name="Right Arrow 1"/>
          <p:cNvSpPr/>
          <p:nvPr/>
        </p:nvSpPr>
        <p:spPr>
          <a:xfrm>
            <a:off x="417030" y="6120300"/>
            <a:ext cx="986618" cy="47705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9163" y="1871663"/>
            <a:ext cx="7305675" cy="3114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63990868"/>
      </p:ext>
    </p:extLst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\\FS-CH-1.main.oecd.org\Users4\stryszowski_p\_WORK\_PART1\Communications Fakes\Provenance-economies.jpg"/>
          <p:cNvPicPr preferRelativeResize="0"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0"/>
            <a:ext cx="4565532" cy="68708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CuadroTexto 8"/>
          <p:cNvSpPr txBox="1"/>
          <p:nvPr/>
        </p:nvSpPr>
        <p:spPr>
          <a:xfrm>
            <a:off x="323528" y="206620"/>
            <a:ext cx="3528392" cy="14523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>
                <a:solidFill>
                  <a:schemeClr val="accent1">
                    <a:lumMod val="75000"/>
                  </a:schemeClr>
                </a:solidFill>
                <a:latin typeface="Cambria" charset="0"/>
                <a:ea typeface="Cambria" charset="0"/>
                <a:cs typeface="Cambria" charset="0"/>
              </a:rPr>
              <a:t>Where do fakes come from ?</a:t>
            </a:r>
            <a:endParaRPr lang="en-GB" sz="3600" b="1" dirty="0">
              <a:solidFill>
                <a:schemeClr val="accent1">
                  <a:lumMod val="75000"/>
                </a:schemeClr>
              </a:solidFill>
              <a:latin typeface="Cambria" charset="0"/>
              <a:ea typeface="Cambria" charset="0"/>
              <a:cs typeface="Cambria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06905" y="1755423"/>
            <a:ext cx="3528392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>
                <a:solidFill>
                  <a:schemeClr val="tx1"/>
                </a:solidFill>
                <a:latin typeface="Cambria" panose="02040503050406030204" pitchFamily="18" charset="0"/>
              </a:rPr>
              <a:t>168 economies in the world are involved  as:</a:t>
            </a:r>
            <a:endParaRPr lang="en-US" sz="2400" dirty="0" smtClean="0">
              <a:solidFill>
                <a:schemeClr val="tx1"/>
              </a:solidFill>
              <a:latin typeface="Cambria" panose="02040503050406030204" pitchFamily="18" charset="0"/>
            </a:endParaRP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chemeClr val="tx1"/>
                </a:solidFill>
                <a:latin typeface="Cambria" panose="02040503050406030204" pitchFamily="18" charset="0"/>
              </a:rPr>
              <a:t>transit points of trade, 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chemeClr val="tx1"/>
                </a:solidFill>
                <a:latin typeface="Cambria" panose="02040503050406030204" pitchFamily="18" charset="0"/>
              </a:rPr>
              <a:t>producing </a:t>
            </a:r>
            <a:r>
              <a:rPr lang="en-US" sz="2400" dirty="0">
                <a:solidFill>
                  <a:schemeClr val="tx1"/>
                </a:solidFill>
                <a:latin typeface="Cambria" panose="02040503050406030204" pitchFamily="18" charset="0"/>
              </a:rPr>
              <a:t>economies</a:t>
            </a:r>
            <a:r>
              <a:rPr lang="en-US" sz="2400" dirty="0" smtClean="0">
                <a:solidFill>
                  <a:schemeClr val="tx1"/>
                </a:solidFill>
                <a:latin typeface="Cambria" panose="02040503050406030204" pitchFamily="18" charset="0"/>
              </a:rPr>
              <a:t>.</a:t>
            </a:r>
          </a:p>
          <a:p>
            <a:endParaRPr lang="en-US" sz="2400" dirty="0" smtClean="0">
              <a:solidFill>
                <a:schemeClr val="tx1"/>
              </a:solidFill>
              <a:latin typeface="Cambria" panose="02040503050406030204" pitchFamily="18" charset="0"/>
            </a:endParaRPr>
          </a:p>
          <a:p>
            <a:r>
              <a:rPr lang="en-US" sz="2800" dirty="0" smtClean="0">
                <a:solidFill>
                  <a:schemeClr val="tx1"/>
                </a:solidFill>
                <a:latin typeface="Cambria" panose="02040503050406030204" pitchFamily="18" charset="0"/>
              </a:rPr>
              <a:t>Middle-income economies dominate </a:t>
            </a:r>
            <a:endParaRPr lang="en-US" sz="2800" dirty="0">
              <a:solidFill>
                <a:schemeClr val="tx1"/>
              </a:solidFill>
              <a:latin typeface="Cambria" panose="02040503050406030204" pitchFamily="18" charset="0"/>
            </a:endParaRPr>
          </a:p>
          <a:p>
            <a:endParaRPr lang="en-US" sz="2400" dirty="0" smtClean="0">
              <a:solidFill>
                <a:schemeClr val="tx1"/>
              </a:solidFill>
              <a:latin typeface="Cambria" panose="02040503050406030204" pitchFamily="18" charset="0"/>
            </a:endParaRPr>
          </a:p>
          <a:p>
            <a:r>
              <a:rPr lang="en-US" sz="2800" dirty="0" smtClean="0">
                <a:solidFill>
                  <a:schemeClr val="tx1"/>
                </a:solidFill>
                <a:latin typeface="Cambria" panose="02040503050406030204" pitchFamily="18" charset="0"/>
              </a:rPr>
              <a:t>China is the biggest producer</a:t>
            </a:r>
            <a:endParaRPr lang="en-GB" sz="2800" dirty="0">
              <a:solidFill>
                <a:schemeClr val="tx1"/>
              </a:solidFill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72236273"/>
      </p:ext>
    </p:extLst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11560" y="1545522"/>
            <a:ext cx="8280920" cy="3539662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Helvetica" pitchFamily="34" charset="0"/>
              </a:rPr>
              <a:t>Innovative and rapidly expanding</a:t>
            </a:r>
          </a:p>
          <a:p>
            <a:r>
              <a:rPr lang="en-US" dirty="0" smtClean="0">
                <a:latin typeface="Helvetica" pitchFamily="34" charset="0"/>
              </a:rPr>
              <a:t>R&amp;D and IP intensive, hence vulnerable to counterfeiting</a:t>
            </a:r>
          </a:p>
          <a:p>
            <a:r>
              <a:rPr lang="en-US" dirty="0" smtClean="0">
                <a:latin typeface="Helvetica" pitchFamily="34" charset="0"/>
              </a:rPr>
              <a:t>Not captured in one category of trade statistics (need for additional analysis)</a:t>
            </a:r>
          </a:p>
          <a:p>
            <a:pPr marL="0" indent="0">
              <a:buNone/>
            </a:pPr>
            <a:endParaRPr lang="en-US" dirty="0">
              <a:solidFill>
                <a:srgbClr val="00B050"/>
              </a:solidFill>
              <a:latin typeface="+mj-lt"/>
            </a:endParaRPr>
          </a:p>
        </p:txBody>
      </p:sp>
      <p:sp>
        <p:nvSpPr>
          <p:cNvPr id="4" name="Content Placeholder 1"/>
          <p:cNvSpPr txBox="1">
            <a:spLocks/>
          </p:cNvSpPr>
          <p:nvPr/>
        </p:nvSpPr>
        <p:spPr>
          <a:xfrm>
            <a:off x="251520" y="476672"/>
            <a:ext cx="8640960" cy="18296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  <a:latin typeface="Helvetica" pitchFamily="34" charset="0"/>
              </a:rPr>
              <a:t>The ICTs</a:t>
            </a:r>
            <a:endParaRPr lang="en-US" sz="2800" b="1" dirty="0">
              <a:solidFill>
                <a:schemeClr val="accent2">
                  <a:lumMod val="75000"/>
                </a:schemeClr>
              </a:solidFill>
              <a:latin typeface="+mj-lt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4725144"/>
            <a:ext cx="1633538" cy="151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4148" y="260648"/>
            <a:ext cx="1338331" cy="1440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7904" y="4725144"/>
            <a:ext cx="1971675" cy="1619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880" y="260648"/>
            <a:ext cx="1676400" cy="1133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240" y="4692120"/>
            <a:ext cx="990600" cy="1019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64456534"/>
      </p:ext>
    </p:extLst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23528" y="1268760"/>
            <a:ext cx="3024336" cy="792088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en-US" dirty="0" smtClean="0">
                <a:latin typeface="Helvetica" pitchFamily="34" charset="0"/>
              </a:rPr>
              <a:t>The key question:</a:t>
            </a:r>
            <a:endParaRPr lang="en-US" dirty="0">
              <a:solidFill>
                <a:srgbClr val="00B050"/>
              </a:solidFill>
              <a:latin typeface="+mj-lt"/>
            </a:endParaRPr>
          </a:p>
        </p:txBody>
      </p:sp>
      <p:sp>
        <p:nvSpPr>
          <p:cNvPr id="4" name="Content Placeholder 1"/>
          <p:cNvSpPr txBox="1">
            <a:spLocks/>
          </p:cNvSpPr>
          <p:nvPr/>
        </p:nvSpPr>
        <p:spPr>
          <a:xfrm>
            <a:off x="251520" y="2780928"/>
            <a:ext cx="8640960" cy="18296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fontAlgn="auto"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  <a:latin typeface="Helvetica" pitchFamily="34" charset="0"/>
              </a:rPr>
              <a:t>What are the volumes, scope and trends of trade in counterfeit ICT goods? </a:t>
            </a:r>
            <a:endParaRPr lang="en-US" sz="2800" b="1" dirty="0">
              <a:solidFill>
                <a:schemeClr val="accent2">
                  <a:lumMod val="75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820728247"/>
      </p:ext>
    </p:extLst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2"/>
          <p:cNvSpPr>
            <a:spLocks noGrp="1"/>
          </p:cNvSpPr>
          <p:nvPr>
            <p:ph type="title"/>
          </p:nvPr>
        </p:nvSpPr>
        <p:spPr>
          <a:xfrm>
            <a:off x="467544" y="764704"/>
            <a:ext cx="8229600" cy="5530626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34" charset="0"/>
              </a:rPr>
              <a:t>In 2013 trade in fake ICT goods was as much as </a:t>
            </a:r>
            <a:b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34" charset="0"/>
              </a:rPr>
            </a:b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34" charset="0"/>
              </a:rPr>
              <a:t>	</a:t>
            </a:r>
            <a:b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34" charset="0"/>
              </a:rPr>
            </a:b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34" charset="0"/>
              </a:rPr>
              <a:t>	</a:t>
            </a: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  <a:latin typeface="Helvetica" pitchFamily="34" charset="0"/>
              </a:rPr>
              <a:t>USD 143 </a:t>
            </a:r>
            <a:r>
              <a:rPr lang="en-US" b="1" dirty="0" err="1" smtClean="0">
                <a:solidFill>
                  <a:schemeClr val="accent2">
                    <a:lumMod val="75000"/>
                  </a:schemeClr>
                </a:solidFill>
                <a:latin typeface="Helvetica" pitchFamily="34" charset="0"/>
              </a:rPr>
              <a:t>bn</a:t>
            </a: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  <a:latin typeface="Helvetica" pitchFamily="34" charset="0"/>
              </a:rPr>
              <a:t> (up to 6.5%)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34" charset="0"/>
              </a:rPr>
              <a:t/>
            </a:r>
            <a:b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34" charset="0"/>
              </a:rPr>
            </a:b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34" charset="0"/>
              </a:rPr>
              <a:t/>
            </a:r>
            <a:b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34" charset="0"/>
              </a:rPr>
            </a:b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34" charset="0"/>
              </a:rPr>
              <a:t>			of world ICT trade.</a:t>
            </a:r>
            <a:b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34" charset="0"/>
              </a:rPr>
            </a:b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34" charset="0"/>
              </a:rPr>
              <a:t/>
            </a:r>
            <a:b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34" charset="0"/>
              </a:rPr>
            </a:b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34" charset="0"/>
              </a:rPr>
              <a:t>                    </a:t>
            </a:r>
            <a:r>
              <a:rPr lang="en-US" sz="3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34" charset="0"/>
              </a:rPr>
              <a:t>Well </a:t>
            </a:r>
            <a:r>
              <a:rPr lang="en-US" sz="3100" dirty="0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34" charset="0"/>
              </a:rPr>
              <a:t>above the average share of </a:t>
            </a:r>
            <a:r>
              <a:rPr lang="en-US" sz="3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34" charset="0"/>
              </a:rPr>
              <a:t/>
            </a:r>
            <a:br>
              <a:rPr lang="en-US" sz="3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34" charset="0"/>
              </a:rPr>
            </a:br>
            <a:r>
              <a:rPr lang="en-US" sz="3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34" charset="0"/>
              </a:rPr>
              <a:t>            counterfeit </a:t>
            </a:r>
            <a:r>
              <a:rPr lang="en-US" sz="3100" dirty="0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34" charset="0"/>
              </a:rPr>
              <a:t>goods in </a:t>
            </a:r>
            <a:r>
              <a:rPr lang="en-US" sz="3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34" charset="0"/>
              </a:rPr>
              <a:t>total trade (up to 2.5</a:t>
            </a:r>
            <a:r>
              <a:rPr lang="en-US" sz="3100" dirty="0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34" charset="0"/>
              </a:rPr>
              <a:t>%)</a:t>
            </a:r>
            <a:endParaRPr lang="en-GB" sz="3100" dirty="0">
              <a:solidFill>
                <a:schemeClr val="tx1">
                  <a:lumMod val="75000"/>
                  <a:lumOff val="25000"/>
                </a:schemeClr>
              </a:solidFill>
              <a:latin typeface="Helvetic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04687662"/>
      </p:ext>
    </p:extLst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2"/>
          <p:cNvSpPr>
            <a:spLocks noGrp="1"/>
          </p:cNvSpPr>
          <p:nvPr>
            <p:ph type="title"/>
          </p:nvPr>
        </p:nvSpPr>
        <p:spPr>
          <a:xfrm>
            <a:off x="467544" y="620688"/>
            <a:ext cx="8229600" cy="1296144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solidFill>
                  <a:schemeClr val="accent2">
                    <a:lumMod val="75000"/>
                  </a:schemeClr>
                </a:solidFill>
                <a:latin typeface="Helvetica" pitchFamily="34" charset="0"/>
              </a:rPr>
              <a:t>All IP-protected ICTs are targeted. </a:t>
            </a:r>
            <a:endParaRPr lang="en-GB" dirty="0">
              <a:solidFill>
                <a:schemeClr val="tx1">
                  <a:lumMod val="75000"/>
                  <a:lumOff val="25000"/>
                </a:schemeClr>
              </a:solidFill>
              <a:latin typeface="Helvetica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899592" y="1916832"/>
            <a:ext cx="7344816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>
                <a:latin typeface="Helvetica" panose="020B0604020202020204" pitchFamily="34" charset="0"/>
                <a:cs typeface="Helvetica" panose="020B0604020202020204" pitchFamily="34" charset="0"/>
              </a:rPr>
              <a:t>Nearly </a:t>
            </a:r>
            <a:r>
              <a:rPr lang="en-GB" sz="2400" b="1" dirty="0">
                <a:latin typeface="Helvetica" panose="020B0604020202020204" pitchFamily="34" charset="0"/>
                <a:cs typeface="Helvetica" panose="020B0604020202020204" pitchFamily="34" charset="0"/>
              </a:rPr>
              <a:t>one in every five mobile phones </a:t>
            </a:r>
            <a:r>
              <a:rPr lang="en-GB" sz="2400" dirty="0">
                <a:latin typeface="Helvetica" panose="020B0604020202020204" pitchFamily="34" charset="0"/>
                <a:cs typeface="Helvetica" panose="020B0604020202020204" pitchFamily="34" charset="0"/>
              </a:rPr>
              <a:t>shipped abroad is a </a:t>
            </a:r>
            <a:r>
              <a:rPr lang="en-GB" sz="24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fake.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400" dirty="0" smtClean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Nearly </a:t>
            </a:r>
            <a:r>
              <a:rPr lang="en-GB" sz="2400" b="1" dirty="0">
                <a:latin typeface="Helvetica" panose="020B0604020202020204" pitchFamily="34" charset="0"/>
                <a:cs typeface="Helvetica" panose="020B0604020202020204" pitchFamily="34" charset="0"/>
              </a:rPr>
              <a:t>one in four video game consoles </a:t>
            </a:r>
            <a:r>
              <a:rPr lang="en-GB" sz="2400" dirty="0">
                <a:latin typeface="Helvetica" panose="020B0604020202020204" pitchFamily="34" charset="0"/>
                <a:cs typeface="Helvetica" panose="020B0604020202020204" pitchFamily="34" charset="0"/>
              </a:rPr>
              <a:t>shipped abroad is a </a:t>
            </a:r>
            <a:r>
              <a:rPr lang="en-GB" sz="24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fake.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400" dirty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Fake…</a:t>
            </a:r>
            <a:endParaRPr lang="en-GB" sz="2400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451273" y="5229200"/>
            <a:ext cx="136608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batteries</a:t>
            </a:r>
            <a:endParaRPr lang="en-GB" sz="2000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5652120" y="4207619"/>
            <a:ext cx="208823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dirty="0">
                <a:latin typeface="Helvetica" panose="020B0604020202020204" pitchFamily="34" charset="0"/>
                <a:cs typeface="Helvetica" panose="020B0604020202020204" pitchFamily="34" charset="0"/>
              </a:rPr>
              <a:t>h</a:t>
            </a:r>
            <a:r>
              <a:rPr lang="en-GB" sz="24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eadphones </a:t>
            </a:r>
            <a:endParaRPr lang="en-GB" sz="2400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131840" y="4250182"/>
            <a:ext cx="160492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transistors</a:t>
            </a:r>
            <a:endParaRPr lang="en-GB" sz="2400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6334198" y="5413866"/>
            <a:ext cx="217078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dirty="0">
                <a:latin typeface="Helvetica" panose="020B0604020202020204" pitchFamily="34" charset="0"/>
                <a:cs typeface="Helvetica" panose="020B0604020202020204" pitchFamily="34" charset="0"/>
              </a:rPr>
              <a:t>printed circuits</a:t>
            </a:r>
          </a:p>
        </p:txBody>
      </p:sp>
      <p:sp>
        <p:nvSpPr>
          <p:cNvPr id="8" name="Rectangle 7"/>
          <p:cNvSpPr/>
          <p:nvPr/>
        </p:nvSpPr>
        <p:spPr>
          <a:xfrm>
            <a:off x="2397504" y="4840021"/>
            <a:ext cx="14686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dirty="0">
                <a:latin typeface="Helvetica" panose="020B0604020202020204" pitchFamily="34" charset="0"/>
                <a:cs typeface="Helvetica" panose="020B0604020202020204" pitchFamily="34" charset="0"/>
              </a:rPr>
              <a:t>chargers </a:t>
            </a:r>
          </a:p>
        </p:txBody>
      </p:sp>
      <p:sp>
        <p:nvSpPr>
          <p:cNvPr id="9" name="Rectangle 8"/>
          <p:cNvSpPr/>
          <p:nvPr/>
        </p:nvSpPr>
        <p:spPr>
          <a:xfrm>
            <a:off x="3683776" y="5674622"/>
            <a:ext cx="177644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dirty="0">
                <a:latin typeface="Helvetica" panose="020B0604020202020204" pitchFamily="34" charset="0"/>
                <a:cs typeface="Helvetica" panose="020B0604020202020204" pitchFamily="34" charset="0"/>
              </a:rPr>
              <a:t>radio masts</a:t>
            </a:r>
          </a:p>
        </p:txBody>
      </p:sp>
    </p:spTree>
    <p:extLst>
      <p:ext uri="{BB962C8B-B14F-4D97-AF65-F5344CB8AC3E}">
        <p14:creationId xmlns:p14="http://schemas.microsoft.com/office/powerpoint/2010/main" val="4181845169"/>
      </p:ext>
    </p:extLst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8" grpId="0"/>
      <p:bldP spid="9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23245</TotalTime>
  <Words>359</Words>
  <Application>Microsoft Office PowerPoint</Application>
  <PresentationFormat>On-screen Show (4:3)</PresentationFormat>
  <Paragraphs>84</Paragraphs>
  <Slides>13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21" baseType="lpstr">
      <vt:lpstr>Arial</vt:lpstr>
      <vt:lpstr>Arial Narrow</vt:lpstr>
      <vt:lpstr>Calibri</vt:lpstr>
      <vt:lpstr>Cambria</vt:lpstr>
      <vt:lpstr>Garamond</vt:lpstr>
      <vt:lpstr>Helvetica</vt:lpstr>
      <vt:lpstr>Helvetica Neue UltraLight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In 2013 trade in fake ICT goods was as much as     USD 143 bn (up to 6.5%)     of world ICT trade.                      Well above the average share of              counterfeit goods in total trade (up to 2.5%)</vt:lpstr>
      <vt:lpstr>All IP-protected ICTs are targeted. </vt:lpstr>
      <vt:lpstr>Where do they come from? </vt:lpstr>
      <vt:lpstr>PowerPoint Presentation</vt:lpstr>
      <vt:lpstr>PowerPoint Presentation</vt:lpstr>
      <vt:lpstr>PowerPoint Presentation</vt:lpstr>
    </vt:vector>
  </TitlesOfParts>
  <Company>OAMI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MACCHIA DIAZ Antonio</dc:creator>
  <cp:lastModifiedBy>Anne-Marie Boudou</cp:lastModifiedBy>
  <cp:revision>203</cp:revision>
  <cp:lastPrinted>2016-04-14T10:00:47Z</cp:lastPrinted>
  <dcterms:created xsi:type="dcterms:W3CDTF">2013-09-12T15:24:50Z</dcterms:created>
  <dcterms:modified xsi:type="dcterms:W3CDTF">2017-05-17T08:17:05Z</dcterms:modified>
</cp:coreProperties>
</file>