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4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  <p:sldMasterId id="2147483710" r:id="rId3"/>
    <p:sldMasterId id="2147483725" r:id="rId4"/>
    <p:sldMasterId id="2147483750" r:id="rId5"/>
    <p:sldMasterId id="2147483793" r:id="rId6"/>
    <p:sldMasterId id="2147483805" r:id="rId7"/>
  </p:sldMasterIdLst>
  <p:notesMasterIdLst>
    <p:notesMasterId r:id="rId13"/>
  </p:notesMasterIdLst>
  <p:sldIdLst>
    <p:sldId id="473" r:id="rId8"/>
    <p:sldId id="477" r:id="rId9"/>
    <p:sldId id="478" r:id="rId10"/>
    <p:sldId id="474" r:id="rId11"/>
    <p:sldId id="4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8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66802" autoAdjust="0"/>
  </p:normalViewPr>
  <p:slideViewPr>
    <p:cSldViewPr snapToGrid="0">
      <p:cViewPr varScale="1">
        <p:scale>
          <a:sx n="78" d="100"/>
          <a:sy n="78" d="100"/>
        </p:scale>
        <p:origin x="22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60B68-DCEB-4F9B-A16F-B98F7BEE4DEA}" type="datetimeFigureOut">
              <a:rPr lang="en-GB" smtClean="0"/>
              <a:t>17/05/2017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871C5-D181-4632-8227-541B0322DD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498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altLang="en-US" sz="1200" dirty="0">
              <a:solidFill>
                <a:srgbClr val="3DA4C3"/>
              </a:solidFill>
              <a:latin typeface="Gill Sans MT" panose="020B0502020104020203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871C5-D181-4632-8227-541B0322DD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87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871C5-D181-4632-8227-541B0322DD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02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92731-9F0C-DB4E-8D5F-96A1E0159D0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992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92731-9F0C-DB4E-8D5F-96A1E0159D0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5382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2887A8-E8EE-4B64-9EBD-F0953B529153}" type="slidenum">
              <a: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40063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42" descr="PowerpointOp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0"/>
              <a:t>Click to edit Master title style</a:t>
            </a:r>
          </a:p>
        </p:txBody>
      </p:sp>
      <p:sp>
        <p:nvSpPr>
          <p:cNvPr id="21811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6587194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87092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90"/>
            <a:ext cx="2057400" cy="5113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90"/>
            <a:ext cx="6019800" cy="5113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67022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2130425"/>
            <a:ext cx="7770813" cy="1468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214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893078" y="2"/>
            <a:ext cx="2135707" cy="5428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kern="0" dirty="0">
              <a:solidFill>
                <a:prstClr val="white"/>
              </a:solidFill>
              <a:sym typeface="Arial"/>
              <a:rtl val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0" y="2464741"/>
            <a:ext cx="4578178" cy="1420519"/>
          </a:xfrm>
        </p:spPr>
        <p:txBody>
          <a:bodyPr anchor="b">
            <a:normAutofit/>
          </a:bodyPr>
          <a:lstStyle>
            <a:lvl1pPr>
              <a:lnSpc>
                <a:spcPct val="120000"/>
              </a:lnSpc>
              <a:defRPr sz="2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0" y="3933191"/>
            <a:ext cx="4578178" cy="431848"/>
          </a:xfrm>
          <a:prstGeom prst="rect">
            <a:avLst/>
          </a:prstGeom>
          <a:noFill/>
          <a:ln>
            <a:noFill/>
          </a:ln>
        </p:spPr>
        <p:txBody>
          <a:bodyPr anchor="t">
            <a:normAutofit/>
          </a:bodyPr>
          <a:lstStyle>
            <a:lvl1pPr marL="0" indent="0" algn="l">
              <a:buNone/>
              <a:defRPr sz="1400">
                <a:solidFill>
                  <a:srgbClr val="FD8D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1" y="4387862"/>
            <a:ext cx="4578180" cy="5294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0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7" name="Picture 6" descr="Systech_Mark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68299" r="14039"/>
          <a:stretch/>
        </p:blipFill>
        <p:spPr>
          <a:xfrm>
            <a:off x="407726" y="2"/>
            <a:ext cx="1704940" cy="1101279"/>
          </a:xfrm>
          <a:prstGeom prst="rect">
            <a:avLst/>
          </a:prstGeom>
        </p:spPr>
      </p:pic>
      <p:sp>
        <p:nvSpPr>
          <p:cNvPr id="12" name="Content Placeholder 12"/>
          <p:cNvSpPr>
            <a:spLocks noGrp="1"/>
          </p:cNvSpPr>
          <p:nvPr>
            <p:ph sz="quarter" idx="14" hasCustomPrompt="1"/>
          </p:nvPr>
        </p:nvSpPr>
        <p:spPr>
          <a:xfrm>
            <a:off x="384890" y="5224605"/>
            <a:ext cx="4459108" cy="1269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baseline="0" dirty="0" smtClean="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Add Custom Logo Here</a:t>
            </a:r>
          </a:p>
        </p:txBody>
      </p:sp>
      <p:pic>
        <p:nvPicPr>
          <p:cNvPr id="13" name="Picture 12" descr="Systech_Logo_Pantone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29" y="2685231"/>
            <a:ext cx="2976372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90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008294" y="137678"/>
            <a:ext cx="2135707" cy="1625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kern="0" dirty="0">
              <a:solidFill>
                <a:prstClr val="white"/>
              </a:solidFill>
              <a:sym typeface="Arial"/>
              <a:rtl val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2464741"/>
            <a:ext cx="4584357" cy="1420519"/>
          </a:xfrm>
        </p:spPr>
        <p:txBody>
          <a:bodyPr anchor="b">
            <a:normAutofit/>
          </a:bodyPr>
          <a:lstStyle>
            <a:lvl1pPr>
              <a:lnSpc>
                <a:spcPct val="120000"/>
              </a:lnSpc>
              <a:defRPr sz="2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1" y="3933191"/>
            <a:ext cx="4584357" cy="431848"/>
          </a:xfrm>
          <a:prstGeom prst="rect">
            <a:avLst/>
          </a:prstGeom>
          <a:noFill/>
          <a:ln>
            <a:noFill/>
          </a:ln>
        </p:spPr>
        <p:txBody>
          <a:bodyPr anchor="t">
            <a:normAutofit/>
          </a:bodyPr>
          <a:lstStyle>
            <a:lvl1pPr marL="0" indent="0" algn="l">
              <a:buNone/>
              <a:defRPr sz="1400">
                <a:solidFill>
                  <a:srgbClr val="FD8D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2" y="4387862"/>
            <a:ext cx="4584359" cy="5294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0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2" name="Picture 11" descr="Systech_Mark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68299" r="14039"/>
          <a:stretch/>
        </p:blipFill>
        <p:spPr>
          <a:xfrm>
            <a:off x="407726" y="2"/>
            <a:ext cx="1704940" cy="1101279"/>
          </a:xfrm>
          <a:prstGeom prst="rect">
            <a:avLst/>
          </a:prstGeom>
        </p:spPr>
      </p:pic>
      <p:pic>
        <p:nvPicPr>
          <p:cNvPr id="14" name="Picture 13" descr="Systech_Logo_Pantone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29" y="2685231"/>
            <a:ext cx="2976372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95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3800593" y="2656650"/>
            <a:ext cx="4770320" cy="313831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200" b="0">
                <a:solidFill>
                  <a:srgbClr val="666666"/>
                </a:solidFill>
              </a:defRPr>
            </a:lvl1pPr>
          </a:lstStyle>
          <a:p>
            <a:r>
              <a:rPr lang="en-US" dirty="0" err="1"/>
              <a:t>Systech</a:t>
            </a:r>
            <a:r>
              <a:rPr lang="en-US" dirty="0"/>
              <a:t> is the global technology leader in anti-counterfeiting, </a:t>
            </a:r>
            <a:br>
              <a:rPr lang="en-US" dirty="0"/>
            </a:br>
            <a:r>
              <a:rPr lang="en-US" dirty="0"/>
              <a:t>product safety, consumer and brand protection. </a:t>
            </a:r>
            <a:r>
              <a:rPr lang="en-US" dirty="0" err="1"/>
              <a:t>Systech</a:t>
            </a:r>
            <a:r>
              <a:rPr lang="en-US" dirty="0"/>
              <a:t> pioneered serialization and is defining the future of authentication.</a:t>
            </a:r>
          </a:p>
          <a:p>
            <a:endParaRPr lang="en-US" dirty="0"/>
          </a:p>
          <a:p>
            <a:r>
              <a:rPr lang="en-US" dirty="0" err="1"/>
              <a:t>Systech</a:t>
            </a:r>
            <a:r>
              <a:rPr lang="en-US" dirty="0"/>
              <a:t> unifies and optimizes authentication, enterprise serialization and track and-trace technologies to ensure regulatory compliance, mitigate risk, and drive efficiency and profitability.</a:t>
            </a:r>
          </a:p>
          <a:p>
            <a:endParaRPr lang="en-US" dirty="0"/>
          </a:p>
          <a:p>
            <a:r>
              <a:rPr lang="en-US" dirty="0"/>
              <a:t>For 30 years, </a:t>
            </a:r>
            <a:r>
              <a:rPr lang="en-US" dirty="0" err="1"/>
              <a:t>Systech’s</a:t>
            </a:r>
            <a:r>
              <a:rPr lang="en-US" dirty="0"/>
              <a:t> innovation has led best practices </a:t>
            </a:r>
            <a:br>
              <a:rPr lang="en-US" dirty="0"/>
            </a:br>
            <a:r>
              <a:rPr lang="en-US" dirty="0"/>
              <a:t>for key brands representing industries across consumer </a:t>
            </a:r>
            <a:br>
              <a:rPr lang="en-US" dirty="0"/>
            </a:br>
            <a:r>
              <a:rPr lang="en-US" dirty="0"/>
              <a:t>packaged goods, food and beverage, aviation and automotive </a:t>
            </a:r>
            <a:br>
              <a:rPr lang="en-US" dirty="0"/>
            </a:br>
            <a:r>
              <a:rPr lang="en-US" dirty="0"/>
              <a:t>and life sciences. </a:t>
            </a:r>
            <a:r>
              <a:rPr lang="en-US" dirty="0" err="1"/>
              <a:t>Systech</a:t>
            </a:r>
            <a:r>
              <a:rPr lang="en-US" dirty="0"/>
              <a:t> works globally with 19 of the top </a:t>
            </a:r>
            <a:br>
              <a:rPr lang="en-US" dirty="0"/>
            </a:br>
            <a:r>
              <a:rPr lang="en-US" dirty="0"/>
              <a:t>20 pharmaceutical companies.</a:t>
            </a:r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810001" y="1981911"/>
            <a:ext cx="4760913" cy="5016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ABOUT SYSTECH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017883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08990"/>
            <a:ext cx="6400800" cy="723900"/>
          </a:xfrm>
        </p:spPr>
        <p:txBody>
          <a:bodyPr anchor="b"/>
          <a:lstStyle>
            <a:lvl1pPr>
              <a:defRPr lang="en-US" dirty="0">
                <a:solidFill>
                  <a:srgbClr val="2A6E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510"/>
            <a:ext cx="8229600" cy="48349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D8D15"/>
                </a:solidFill>
              </a:defRPr>
            </a:lvl1pPr>
            <a:lvl2pPr marL="517525" indent="-225425">
              <a:defRPr>
                <a:solidFill>
                  <a:srgbClr val="666666"/>
                </a:solidFill>
              </a:defRPr>
            </a:lvl2pPr>
            <a:lvl3pPr marL="858838" indent="-227013">
              <a:defRPr>
                <a:solidFill>
                  <a:srgbClr val="666666"/>
                </a:solidFill>
              </a:defRPr>
            </a:lvl3pPr>
            <a:lvl4pPr marL="1082675" indent="-228600">
              <a:tabLst/>
              <a:defRPr>
                <a:solidFill>
                  <a:srgbClr val="666666"/>
                </a:solidFill>
              </a:defRPr>
            </a:lvl4pPr>
            <a:lvl5pPr marL="1376363" indent="-228600"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430027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810001" y="1981912"/>
            <a:ext cx="4459111" cy="6950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3810003" y="2605631"/>
            <a:ext cx="4459108" cy="1269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777095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810003" y="2817205"/>
            <a:ext cx="4515556" cy="545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aseline="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 hasCustomPrompt="1"/>
          </p:nvPr>
        </p:nvSpPr>
        <p:spPr>
          <a:xfrm>
            <a:off x="3810008" y="3328135"/>
            <a:ext cx="4515553" cy="1269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39291321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3914"/>
            <a:ext cx="6400800" cy="7239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124510"/>
            <a:ext cx="4038600" cy="50011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124510"/>
            <a:ext cx="4038600" cy="50011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mtClean="0">
                <a:solidFill>
                  <a:srgbClr val="FD8D15"/>
                </a:solidFill>
              </a:defRPr>
            </a:lvl1pPr>
            <a:lvl2pPr>
              <a:defRPr lang="en-US" smtClean="0">
                <a:solidFill>
                  <a:srgbClr val="666666"/>
                </a:solidFill>
              </a:defRPr>
            </a:lvl2pPr>
            <a:lvl3pPr>
              <a:defRPr lang="en-US" smtClean="0">
                <a:solidFill>
                  <a:srgbClr val="666666"/>
                </a:solidFill>
              </a:defRPr>
            </a:lvl3pPr>
            <a:lvl4pPr>
              <a:defRPr lang="en-US" smtClean="0">
                <a:solidFill>
                  <a:srgbClr val="666666"/>
                </a:solidFill>
              </a:defRPr>
            </a:lvl4pPr>
            <a:lvl5pPr>
              <a:defRPr lang="en-US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08891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79308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3914"/>
            <a:ext cx="6400800" cy="723900"/>
          </a:xfrm>
        </p:spPr>
        <p:txBody>
          <a:bodyPr/>
          <a:lstStyle>
            <a:lvl1pPr>
              <a:defRPr>
                <a:solidFill>
                  <a:srgbClr val="2A6E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23567"/>
            <a:ext cx="4040188" cy="32269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600" dirty="0" smtClean="0">
                <a:solidFill>
                  <a:srgbClr val="2A6E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1568742"/>
            <a:ext cx="4040188" cy="4390719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0" y="1123567"/>
            <a:ext cx="4041775" cy="32269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600" dirty="0" smtClean="0">
                <a:solidFill>
                  <a:srgbClr val="2A6E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1568742"/>
            <a:ext cx="4041775" cy="4390719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544515" y="1498629"/>
            <a:ext cx="3952875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740986" y="1498629"/>
            <a:ext cx="3952875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4185147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1124508"/>
            <a:ext cx="4041775" cy="5001128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457202" y="1123424"/>
            <a:ext cx="4030663" cy="500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2935803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645027" y="1123951"/>
            <a:ext cx="4041775" cy="500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124510"/>
            <a:ext cx="4041775" cy="5001127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6769153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64280" y="1124508"/>
            <a:ext cx="4022524" cy="5001128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457202" y="1124509"/>
            <a:ext cx="4030663" cy="2349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2" y="3624822"/>
            <a:ext cx="4030663" cy="2501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5741299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810000" y="1981912"/>
            <a:ext cx="2719388" cy="6950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NEXT STEPS</a:t>
            </a:r>
          </a:p>
        </p:txBody>
      </p:sp>
      <p:sp>
        <p:nvSpPr>
          <p:cNvPr id="10" name="Content Placeholder 12"/>
          <p:cNvSpPr>
            <a:spLocks noGrp="1"/>
          </p:cNvSpPr>
          <p:nvPr>
            <p:ph sz="quarter" idx="13"/>
          </p:nvPr>
        </p:nvSpPr>
        <p:spPr>
          <a:xfrm>
            <a:off x="3810005" y="2897721"/>
            <a:ext cx="4788367" cy="26714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9743699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008298" y="3"/>
            <a:ext cx="2135707" cy="931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kern="0" dirty="0">
              <a:solidFill>
                <a:prstClr val="white"/>
              </a:solidFill>
              <a:sym typeface="Arial"/>
              <a:rtl val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61337" y="2915019"/>
            <a:ext cx="3872236" cy="662509"/>
          </a:xfrm>
        </p:spPr>
        <p:txBody>
          <a:bodyPr anchor="t">
            <a:normAutofit/>
          </a:bodyPr>
          <a:lstStyle>
            <a:lvl1pPr>
              <a:lnSpc>
                <a:spcPct val="120000"/>
              </a:lnSpc>
              <a:defRPr sz="2400">
                <a:solidFill>
                  <a:srgbClr val="FD8D15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683888" y="3586509"/>
            <a:ext cx="3849687" cy="5782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  <a:lvl2pPr marL="0" indent="0">
              <a:buNone/>
              <a:defRPr sz="1200">
                <a:solidFill>
                  <a:srgbClr val="666666"/>
                </a:solidFill>
              </a:defRPr>
            </a:lvl2pPr>
          </a:lstStyle>
          <a:p>
            <a:pPr lvl="1"/>
            <a:r>
              <a:rPr lang="en-US" dirty="0"/>
              <a:t>First Last Name</a:t>
            </a:r>
          </a:p>
          <a:p>
            <a:pPr lvl="1"/>
            <a:r>
              <a:rPr lang="en-US" dirty="0" err="1"/>
              <a:t>www.SystechOne.com</a:t>
            </a:r>
            <a:endParaRPr lang="en-US" dirty="0"/>
          </a:p>
        </p:txBody>
      </p:sp>
      <p:pic>
        <p:nvPicPr>
          <p:cNvPr id="14" name="Picture 13" descr="Systech_Mark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68299" r="14039"/>
          <a:stretch/>
        </p:blipFill>
        <p:spPr>
          <a:xfrm>
            <a:off x="407726" y="2"/>
            <a:ext cx="1704940" cy="1101279"/>
          </a:xfrm>
          <a:prstGeom prst="rect">
            <a:avLst/>
          </a:prstGeom>
        </p:spPr>
      </p:pic>
      <p:pic>
        <p:nvPicPr>
          <p:cNvPr id="17" name="Picture 16" descr="Systech_Logo_Pantone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30" y="2626997"/>
            <a:ext cx="3135821" cy="131127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32117139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94535" y="6388104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C00B8459-CBE9-964D-BC7B-E4B5AADB9B51}" type="slidenum">
              <a:rPr lang="en-US" smtClean="0">
                <a:solidFill>
                  <a:srgbClr val="9BBB59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36" y="1365251"/>
            <a:ext cx="8247063" cy="469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24054164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94535" y="6388104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C00B8459-CBE9-964D-BC7B-E4B5AADB9B51}" type="slidenum">
              <a:rPr lang="en-US" smtClean="0">
                <a:solidFill>
                  <a:srgbClr val="9BBB59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36" y="1365251"/>
            <a:ext cx="8247063" cy="469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62"/>
            <a:ext cx="2895600" cy="36618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Private and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20228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TERNAL: Wide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17" y="1365251"/>
            <a:ext cx="8247063" cy="4699000"/>
          </a:xfrm>
        </p:spPr>
        <p:txBody>
          <a:bodyPr/>
          <a:lstStyle>
            <a:lvl2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40135356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42" descr="PowerpointOp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0"/>
              <a:t>Click to edit Master title style</a:t>
            </a:r>
          </a:p>
        </p:txBody>
      </p:sp>
      <p:sp>
        <p:nvSpPr>
          <p:cNvPr id="21811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0567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129525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50402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5388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36290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36290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01818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8121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709366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23591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61006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053781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68880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90"/>
            <a:ext cx="2057400" cy="5113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90"/>
            <a:ext cx="6019800" cy="5113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88207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3022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2130425"/>
            <a:ext cx="7770813" cy="1468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6430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893078" y="2"/>
            <a:ext cx="2135707" cy="54287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kern="0" dirty="0">
              <a:solidFill>
                <a:prstClr val="white"/>
              </a:solidFill>
              <a:sym typeface="Arial"/>
              <a:rtl val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0" y="2464741"/>
            <a:ext cx="4578178" cy="1420519"/>
          </a:xfrm>
        </p:spPr>
        <p:txBody>
          <a:bodyPr anchor="b">
            <a:normAutofit/>
          </a:bodyPr>
          <a:lstStyle>
            <a:lvl1pPr>
              <a:lnSpc>
                <a:spcPct val="120000"/>
              </a:lnSpc>
              <a:defRPr sz="2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0" y="3933191"/>
            <a:ext cx="4578178" cy="431848"/>
          </a:xfrm>
          <a:prstGeom prst="rect">
            <a:avLst/>
          </a:prstGeom>
          <a:noFill/>
          <a:ln>
            <a:noFill/>
          </a:ln>
        </p:spPr>
        <p:txBody>
          <a:bodyPr anchor="t">
            <a:normAutofit/>
          </a:bodyPr>
          <a:lstStyle>
            <a:lvl1pPr marL="0" indent="0" algn="l">
              <a:buNone/>
              <a:defRPr sz="1400">
                <a:solidFill>
                  <a:srgbClr val="FD8D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1" y="4387862"/>
            <a:ext cx="4578180" cy="5294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0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7" name="Picture 6" descr="Systech_Mark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68299" r="14039"/>
          <a:stretch/>
        </p:blipFill>
        <p:spPr>
          <a:xfrm>
            <a:off x="407726" y="2"/>
            <a:ext cx="1704940" cy="1101279"/>
          </a:xfrm>
          <a:prstGeom prst="rect">
            <a:avLst/>
          </a:prstGeom>
        </p:spPr>
      </p:pic>
      <p:sp>
        <p:nvSpPr>
          <p:cNvPr id="12" name="Content Placeholder 12"/>
          <p:cNvSpPr>
            <a:spLocks noGrp="1"/>
          </p:cNvSpPr>
          <p:nvPr>
            <p:ph sz="quarter" idx="14" hasCustomPrompt="1"/>
          </p:nvPr>
        </p:nvSpPr>
        <p:spPr>
          <a:xfrm>
            <a:off x="384890" y="5224605"/>
            <a:ext cx="4459108" cy="1269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baseline="0" dirty="0" smtClean="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Add Custom Logo Here</a:t>
            </a:r>
          </a:p>
        </p:txBody>
      </p:sp>
      <p:pic>
        <p:nvPicPr>
          <p:cNvPr id="13" name="Picture 12" descr="Systech_Logo_Pantone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29" y="2685231"/>
            <a:ext cx="2976372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081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008294" y="137678"/>
            <a:ext cx="2135707" cy="1625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kern="0" dirty="0">
              <a:solidFill>
                <a:prstClr val="white"/>
              </a:solidFill>
              <a:sym typeface="Arial"/>
              <a:rtl val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57601" y="2464741"/>
            <a:ext cx="4584357" cy="1420519"/>
          </a:xfrm>
        </p:spPr>
        <p:txBody>
          <a:bodyPr anchor="b">
            <a:normAutofit/>
          </a:bodyPr>
          <a:lstStyle>
            <a:lvl1pPr>
              <a:lnSpc>
                <a:spcPct val="120000"/>
              </a:lnSpc>
              <a:defRPr sz="2400"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57601" y="3933191"/>
            <a:ext cx="4584357" cy="431848"/>
          </a:xfrm>
          <a:prstGeom prst="rect">
            <a:avLst/>
          </a:prstGeom>
          <a:noFill/>
          <a:ln>
            <a:noFill/>
          </a:ln>
        </p:spPr>
        <p:txBody>
          <a:bodyPr anchor="t">
            <a:normAutofit/>
          </a:bodyPr>
          <a:lstStyle>
            <a:lvl1pPr marL="0" indent="0" algn="l">
              <a:buNone/>
              <a:defRPr sz="1400">
                <a:solidFill>
                  <a:srgbClr val="FD8D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2" y="4387862"/>
            <a:ext cx="4584359" cy="5294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0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2" name="Picture 11" descr="Systech_Mark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68299" r="14039"/>
          <a:stretch/>
        </p:blipFill>
        <p:spPr>
          <a:xfrm>
            <a:off x="407726" y="2"/>
            <a:ext cx="1704940" cy="1101279"/>
          </a:xfrm>
          <a:prstGeom prst="rect">
            <a:avLst/>
          </a:prstGeom>
        </p:spPr>
      </p:pic>
      <p:pic>
        <p:nvPicPr>
          <p:cNvPr id="14" name="Picture 13" descr="Systech_Logo_Pantone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29" y="2685231"/>
            <a:ext cx="2976372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546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 hasCustomPrompt="1"/>
          </p:nvPr>
        </p:nvSpPr>
        <p:spPr>
          <a:xfrm>
            <a:off x="3800593" y="2656650"/>
            <a:ext cx="4770320" cy="313831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200" b="0">
                <a:solidFill>
                  <a:srgbClr val="666666"/>
                </a:solidFill>
              </a:defRPr>
            </a:lvl1pPr>
          </a:lstStyle>
          <a:p>
            <a:r>
              <a:rPr lang="en-US" dirty="0" err="1"/>
              <a:t>Systech</a:t>
            </a:r>
            <a:r>
              <a:rPr lang="en-US" dirty="0"/>
              <a:t> is the global technology leader in anti-counterfeiting, </a:t>
            </a:r>
            <a:br>
              <a:rPr lang="en-US" dirty="0"/>
            </a:br>
            <a:r>
              <a:rPr lang="en-US" dirty="0"/>
              <a:t>product safety, consumer and brand protection. </a:t>
            </a:r>
            <a:r>
              <a:rPr lang="en-US" dirty="0" err="1"/>
              <a:t>Systech</a:t>
            </a:r>
            <a:r>
              <a:rPr lang="en-US" dirty="0"/>
              <a:t> pioneered serialization and is defining the future of authentication.</a:t>
            </a:r>
          </a:p>
          <a:p>
            <a:endParaRPr lang="en-US" dirty="0"/>
          </a:p>
          <a:p>
            <a:r>
              <a:rPr lang="en-US" dirty="0" err="1"/>
              <a:t>Systech</a:t>
            </a:r>
            <a:r>
              <a:rPr lang="en-US" dirty="0"/>
              <a:t> unifies and optimizes authentication, enterprise serialization and track and-trace technologies to ensure regulatory compliance, mitigate risk, and drive efficiency and profitability.</a:t>
            </a:r>
          </a:p>
          <a:p>
            <a:endParaRPr lang="en-US" dirty="0"/>
          </a:p>
          <a:p>
            <a:r>
              <a:rPr lang="en-US" dirty="0"/>
              <a:t>For 30 years, </a:t>
            </a:r>
            <a:r>
              <a:rPr lang="en-US" dirty="0" err="1"/>
              <a:t>Systech’s</a:t>
            </a:r>
            <a:r>
              <a:rPr lang="en-US" dirty="0"/>
              <a:t> innovation has led best practices </a:t>
            </a:r>
            <a:br>
              <a:rPr lang="en-US" dirty="0"/>
            </a:br>
            <a:r>
              <a:rPr lang="en-US" dirty="0"/>
              <a:t>for key brands representing industries across consumer </a:t>
            </a:r>
            <a:br>
              <a:rPr lang="en-US" dirty="0"/>
            </a:br>
            <a:r>
              <a:rPr lang="en-US" dirty="0"/>
              <a:t>packaged goods, food and beverage, aviation and automotive </a:t>
            </a:r>
            <a:br>
              <a:rPr lang="en-US" dirty="0"/>
            </a:br>
            <a:r>
              <a:rPr lang="en-US" dirty="0"/>
              <a:t>and life sciences. </a:t>
            </a:r>
            <a:r>
              <a:rPr lang="en-US" dirty="0" err="1"/>
              <a:t>Systech</a:t>
            </a:r>
            <a:r>
              <a:rPr lang="en-US" dirty="0"/>
              <a:t> works globally with 19 of the top </a:t>
            </a:r>
            <a:br>
              <a:rPr lang="en-US" dirty="0"/>
            </a:br>
            <a:r>
              <a:rPr lang="en-US" dirty="0"/>
              <a:t>20 pharmaceutical companies.</a:t>
            </a:r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810001" y="1981911"/>
            <a:ext cx="4760913" cy="5016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ABOUT SYSTECH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4344544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08990"/>
            <a:ext cx="6400800" cy="723900"/>
          </a:xfrm>
        </p:spPr>
        <p:txBody>
          <a:bodyPr anchor="b"/>
          <a:lstStyle>
            <a:lvl1pPr>
              <a:defRPr lang="en-US" dirty="0">
                <a:solidFill>
                  <a:srgbClr val="2A6E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510"/>
            <a:ext cx="8229600" cy="483495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D8D15"/>
                </a:solidFill>
              </a:defRPr>
            </a:lvl1pPr>
            <a:lvl2pPr marL="517525" indent="-225425">
              <a:defRPr>
                <a:solidFill>
                  <a:srgbClr val="666666"/>
                </a:solidFill>
              </a:defRPr>
            </a:lvl2pPr>
            <a:lvl3pPr marL="858838" indent="-227013">
              <a:defRPr>
                <a:solidFill>
                  <a:srgbClr val="666666"/>
                </a:solidFill>
              </a:defRPr>
            </a:lvl3pPr>
            <a:lvl4pPr marL="1082675" indent="-228600">
              <a:tabLst/>
              <a:defRPr>
                <a:solidFill>
                  <a:srgbClr val="666666"/>
                </a:solidFill>
              </a:defRPr>
            </a:lvl4pPr>
            <a:lvl5pPr marL="1376363" indent="-228600"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5815325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810001" y="1981912"/>
            <a:ext cx="4459111" cy="6950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AGENDA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 hasCustomPrompt="1"/>
          </p:nvPr>
        </p:nvSpPr>
        <p:spPr>
          <a:xfrm>
            <a:off x="3810003" y="2605631"/>
            <a:ext cx="4459108" cy="1269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35468730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810003" y="2817205"/>
            <a:ext cx="4515556" cy="54506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aseline="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 hasCustomPrompt="1"/>
          </p:nvPr>
        </p:nvSpPr>
        <p:spPr>
          <a:xfrm>
            <a:off x="3810008" y="3328135"/>
            <a:ext cx="4515553" cy="1269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7033753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3914"/>
            <a:ext cx="6400800" cy="7239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124510"/>
            <a:ext cx="4038600" cy="50011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124510"/>
            <a:ext cx="4038600" cy="50011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mtClean="0">
                <a:solidFill>
                  <a:srgbClr val="FD8D15"/>
                </a:solidFill>
              </a:defRPr>
            </a:lvl1pPr>
            <a:lvl2pPr>
              <a:defRPr lang="en-US" smtClean="0">
                <a:solidFill>
                  <a:srgbClr val="666666"/>
                </a:solidFill>
              </a:defRPr>
            </a:lvl2pPr>
            <a:lvl3pPr>
              <a:defRPr lang="en-US" smtClean="0">
                <a:solidFill>
                  <a:srgbClr val="666666"/>
                </a:solidFill>
              </a:defRPr>
            </a:lvl3pPr>
            <a:lvl4pPr>
              <a:defRPr lang="en-US" smtClean="0">
                <a:solidFill>
                  <a:srgbClr val="666666"/>
                </a:solidFill>
              </a:defRPr>
            </a:lvl4pPr>
            <a:lvl5pPr>
              <a:defRPr lang="en-US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91249470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13914"/>
            <a:ext cx="6400800" cy="723900"/>
          </a:xfrm>
        </p:spPr>
        <p:txBody>
          <a:bodyPr/>
          <a:lstStyle>
            <a:lvl1pPr>
              <a:defRPr>
                <a:solidFill>
                  <a:srgbClr val="2A6E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23567"/>
            <a:ext cx="4040188" cy="32269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600" dirty="0" smtClean="0">
                <a:solidFill>
                  <a:srgbClr val="2A6E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1568742"/>
            <a:ext cx="4040188" cy="4390719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0" y="1123567"/>
            <a:ext cx="4041775" cy="32269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lang="en-US" sz="1600" dirty="0" smtClean="0">
                <a:solidFill>
                  <a:srgbClr val="2A6E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1568742"/>
            <a:ext cx="4041775" cy="4390719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544515" y="1498629"/>
            <a:ext cx="3952875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740986" y="1498629"/>
            <a:ext cx="3952875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24036232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30" y="1124508"/>
            <a:ext cx="4041775" cy="5001128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457202" y="1123424"/>
            <a:ext cx="4030663" cy="500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678071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83855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645027" y="1123951"/>
            <a:ext cx="4041775" cy="5002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2" y="1124510"/>
            <a:ext cx="4041775" cy="5001127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4199878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64280" y="1124508"/>
            <a:ext cx="4022524" cy="5001128"/>
          </a:xfrm>
          <a:prstGeom prst="rect">
            <a:avLst/>
          </a:prstGeom>
        </p:spPr>
        <p:txBody>
          <a:bodyPr/>
          <a:lstStyle>
            <a:lvl1pPr>
              <a:defRPr lang="en-US" b="1" dirty="0" smtClean="0">
                <a:solidFill>
                  <a:srgbClr val="FD8D15"/>
                </a:solidFill>
              </a:defRPr>
            </a:lvl1pPr>
            <a:lvl2pPr>
              <a:defRPr lang="en-US" dirty="0" smtClean="0">
                <a:solidFill>
                  <a:srgbClr val="666666"/>
                </a:solidFill>
              </a:defRPr>
            </a:lvl2pPr>
            <a:lvl3pPr>
              <a:defRPr lang="en-US" dirty="0" smtClean="0">
                <a:solidFill>
                  <a:srgbClr val="666666"/>
                </a:solidFill>
              </a:defRPr>
            </a:lvl3pPr>
            <a:lvl4pPr>
              <a:defRPr lang="en-US" dirty="0" smtClean="0">
                <a:solidFill>
                  <a:srgbClr val="666666"/>
                </a:solidFill>
              </a:defRPr>
            </a:lvl4pPr>
            <a:lvl5pPr>
              <a:defRPr lang="en-US" dirty="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40755" b="70662"/>
          <a:stretch/>
        </p:blipFill>
        <p:spPr>
          <a:xfrm rot="5400000">
            <a:off x="-568011" y="568011"/>
            <a:ext cx="1512336" cy="376314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457202" y="1124509"/>
            <a:ext cx="4030663" cy="2349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457202" y="3624822"/>
            <a:ext cx="4030663" cy="2501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PLACE PICTURE HERE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0518093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CA29DF-2107-C446-A3E0-1D0F33D80C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810000" y="1981912"/>
            <a:ext cx="2719388" cy="6950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2A6EBB"/>
                </a:solidFill>
              </a:defRPr>
            </a:lvl1pPr>
          </a:lstStyle>
          <a:p>
            <a:pPr lvl="0"/>
            <a:r>
              <a:rPr lang="en-US" dirty="0"/>
              <a:t>NEXT STEPS</a:t>
            </a:r>
          </a:p>
        </p:txBody>
      </p:sp>
      <p:sp>
        <p:nvSpPr>
          <p:cNvPr id="10" name="Content Placeholder 12"/>
          <p:cNvSpPr>
            <a:spLocks noGrp="1"/>
          </p:cNvSpPr>
          <p:nvPr>
            <p:ph sz="quarter" idx="13"/>
          </p:nvPr>
        </p:nvSpPr>
        <p:spPr>
          <a:xfrm>
            <a:off x="3810005" y="2897721"/>
            <a:ext cx="4788367" cy="26714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US" dirty="0" smtClean="0">
                <a:solidFill>
                  <a:srgbClr val="FD8D1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4" y="2133601"/>
            <a:ext cx="1981200" cy="222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12237669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008298" y="3"/>
            <a:ext cx="2135707" cy="9313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kern="0" dirty="0">
              <a:solidFill>
                <a:prstClr val="white"/>
              </a:solidFill>
              <a:sym typeface="Arial"/>
              <a:rtl val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661337" y="2915019"/>
            <a:ext cx="3872236" cy="662509"/>
          </a:xfrm>
        </p:spPr>
        <p:txBody>
          <a:bodyPr anchor="t">
            <a:normAutofit/>
          </a:bodyPr>
          <a:lstStyle>
            <a:lvl1pPr>
              <a:lnSpc>
                <a:spcPct val="120000"/>
              </a:lnSpc>
              <a:defRPr sz="2400">
                <a:solidFill>
                  <a:srgbClr val="FD8D15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683888" y="3586509"/>
            <a:ext cx="3849687" cy="57820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  <a:lvl2pPr marL="0" indent="0">
              <a:buNone/>
              <a:defRPr sz="1200">
                <a:solidFill>
                  <a:srgbClr val="666666"/>
                </a:solidFill>
              </a:defRPr>
            </a:lvl2pPr>
          </a:lstStyle>
          <a:p>
            <a:pPr lvl="1"/>
            <a:r>
              <a:rPr lang="en-US" dirty="0"/>
              <a:t>First Last Name</a:t>
            </a:r>
          </a:p>
          <a:p>
            <a:pPr lvl="1"/>
            <a:r>
              <a:rPr lang="en-US" dirty="0" err="1"/>
              <a:t>www.SystechOne.com</a:t>
            </a:r>
            <a:endParaRPr lang="en-US" dirty="0"/>
          </a:p>
        </p:txBody>
      </p:sp>
      <p:pic>
        <p:nvPicPr>
          <p:cNvPr id="14" name="Picture 13" descr="Systech_Mark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68299" r="14039"/>
          <a:stretch/>
        </p:blipFill>
        <p:spPr>
          <a:xfrm>
            <a:off x="407726" y="2"/>
            <a:ext cx="1704940" cy="1101279"/>
          </a:xfrm>
          <a:prstGeom prst="rect">
            <a:avLst/>
          </a:prstGeom>
        </p:spPr>
      </p:pic>
      <p:pic>
        <p:nvPicPr>
          <p:cNvPr id="17" name="Picture 16" descr="Systech_Logo_Pantone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30" y="2626997"/>
            <a:ext cx="3135821" cy="131127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2442349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94535" y="6388104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C00B8459-CBE9-964D-BC7B-E4B5AADB9B51}" type="slidenum">
              <a:rPr lang="en-US" smtClean="0">
                <a:solidFill>
                  <a:srgbClr val="9BBB59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36" y="1365251"/>
            <a:ext cx="8247063" cy="469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24670694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94535" y="6388104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C00B8459-CBE9-964D-BC7B-E4B5AADB9B51}" type="slidenum">
              <a:rPr lang="en-US" smtClean="0">
                <a:solidFill>
                  <a:srgbClr val="9BBB59">
                    <a:lumMod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36" y="1365251"/>
            <a:ext cx="8247063" cy="469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62"/>
            <a:ext cx="2895600" cy="36618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Private and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942609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TERNAL: Wide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17" y="1365251"/>
            <a:ext cx="8247063" cy="4699000"/>
          </a:xfrm>
        </p:spPr>
        <p:txBody>
          <a:bodyPr/>
          <a:lstStyle>
            <a:lvl2pPr>
              <a:buClr>
                <a:schemeClr val="tx1">
                  <a:lumMod val="75000"/>
                  <a:lumOff val="25000"/>
                </a:schemeClr>
              </a:buCl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30974"/>
            <a:ext cx="3733800" cy="3172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3166272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7798"/>
            <a:ext cx="8001000" cy="563033"/>
          </a:xfrm>
          <a:prstGeom prst="rect">
            <a:avLst/>
          </a:prstGeom>
        </p:spPr>
        <p:txBody>
          <a:bodyPr/>
          <a:lstStyle>
            <a:lvl1pPr algn="l">
              <a:defRPr sz="2400" b="1" baseline="0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65009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42" descr="PowerpointOpBack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49"/>
            <a:ext cx="9144000" cy="686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4"/>
            <a:ext cx="77724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9948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33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2954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53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3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117480"/>
            <a:ext cx="5699125" cy="10080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5"/>
            <a:ext cx="4041775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69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04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09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3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900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6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07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19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117480"/>
            <a:ext cx="5699125" cy="10080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4"/>
            <a:ext cx="8229600" cy="3629025"/>
          </a:xfrm>
        </p:spPr>
        <p:txBody>
          <a:bodyPr/>
          <a:lstStyle/>
          <a:p>
            <a:pPr lvl="0"/>
            <a:r>
              <a:rPr lang="en-US" noProof="0"/>
              <a:t>Click icon to add SmartArt graphic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5497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117480"/>
            <a:ext cx="5699125" cy="10080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3629025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3504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4264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8" y="115892"/>
            <a:ext cx="5699125" cy="10080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4"/>
            <a:ext cx="4038600" cy="3629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3629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09293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2234763"/>
            <a:ext cx="7772400" cy="264204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69724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42" descr="PowerpointOp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noProof="0"/>
              <a:t>Click to edit Master title style</a:t>
            </a:r>
          </a:p>
        </p:txBody>
      </p:sp>
      <p:sp>
        <p:nvSpPr>
          <p:cNvPr id="21811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nl-NL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512957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70702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5749264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298610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08556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218728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589169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688839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7787093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0474228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284643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5888"/>
            <a:ext cx="2057400" cy="5113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019800" cy="5113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31317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werpointOp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PowerpointOp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8713840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6375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86182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62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440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03527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97590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52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685460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086240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3712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37187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7475"/>
            <a:ext cx="2057400" cy="5111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475"/>
            <a:ext cx="6019800" cy="5111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3064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17475"/>
            <a:ext cx="8229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2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56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4" y="115888"/>
            <a:ext cx="56991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28" name="Picture 3" descr="Domino PPT Template Pink Slide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83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9pPr>
    </p:titleStyle>
    <p:bodyStyle>
      <a:lvl1pPr marL="419100" indent="-4191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•"/>
        <a:defRPr sz="22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1pPr>
      <a:lvl2pPr marL="838200" indent="-3810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–"/>
        <a:defRPr sz="20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•"/>
        <a:defRPr sz="20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3pPr>
      <a:lvl4pPr marL="1676400" indent="-3048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–"/>
        <a:defRPr sz="16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5pPr>
      <a:lvl6pPr marL="25527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6pPr>
      <a:lvl7pPr marL="30099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7pPr>
      <a:lvl8pPr marL="34671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8pPr>
      <a:lvl9pPr marL="39243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3914"/>
            <a:ext cx="8229600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kern="0" smtClean="0">
                <a:cs typeface="Arial"/>
                <a:sym typeface="Arial"/>
                <a:rtl val="0"/>
              </a:rPr>
              <a:pPr/>
              <a:t>‹#›</a:t>
            </a:fld>
            <a:endParaRPr lang="en-US" kern="0" dirty="0">
              <a:cs typeface="Arial"/>
              <a:sym typeface="Arial"/>
              <a:rtl val="0"/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510"/>
            <a:ext cx="8229600" cy="4839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 descr="Systech_Mark.png"/>
          <p:cNvPicPr>
            <a:picLocks noChangeAspect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" t="9960" r="23275" b="68930"/>
          <a:stretch/>
        </p:blipFill>
        <p:spPr>
          <a:xfrm>
            <a:off x="6764230" y="6125272"/>
            <a:ext cx="1838432" cy="739009"/>
          </a:xfrm>
          <a:prstGeom prst="rect">
            <a:avLst/>
          </a:prstGeom>
        </p:spPr>
      </p:pic>
      <p:pic>
        <p:nvPicPr>
          <p:cNvPr id="16" name="Picture 15" descr="Systech_Logo_PantoneTagline.pn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209" y="287383"/>
            <a:ext cx="1381887" cy="577851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52305"/>
            <a:ext cx="3733800" cy="31726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kern="0" dirty="0">
                <a:solidFill>
                  <a:srgbClr val="000000"/>
                </a:solidFill>
                <a:cs typeface="Arial"/>
                <a:sym typeface="Arial"/>
                <a:rtl val="0"/>
              </a:rPr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4271130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7" r:id="rId15"/>
    <p:sldLayoutId id="214748370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1600" b="1" kern="1200">
          <a:solidFill>
            <a:srgbClr val="2A6EBB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5000"/>
        <a:buFont typeface="Wingdings" charset="2"/>
        <a:buNone/>
        <a:defRPr sz="1600" b="1" kern="1200">
          <a:solidFill>
            <a:srgbClr val="FD8D15"/>
          </a:solidFill>
          <a:latin typeface="+mn-lt"/>
          <a:ea typeface="+mn-ea"/>
          <a:cs typeface="+mn-cs"/>
        </a:defRPr>
      </a:lvl1pPr>
      <a:lvl2pPr marL="458788" indent="-225425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defRPr sz="1600" kern="1200">
          <a:solidFill>
            <a:srgbClr val="4C4C4C"/>
          </a:solidFill>
          <a:latin typeface="+mn-lt"/>
          <a:ea typeface="+mn-ea"/>
          <a:cs typeface="+mn-cs"/>
        </a:defRPr>
      </a:lvl2pPr>
      <a:lvl3pPr marL="801688" indent="-228600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defRPr sz="1400" kern="1200">
          <a:solidFill>
            <a:srgbClr val="4C4C4C"/>
          </a:solidFill>
          <a:latin typeface="+mn-lt"/>
          <a:ea typeface="+mn-ea"/>
          <a:cs typeface="+mn-cs"/>
        </a:defRPr>
      </a:lvl3pPr>
      <a:lvl4pPr marL="1143000" indent="-228600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tabLst/>
        <a:defRPr sz="1200" kern="1200">
          <a:solidFill>
            <a:srgbClr val="4C4C4C"/>
          </a:solidFill>
          <a:latin typeface="+mn-lt"/>
          <a:ea typeface="+mn-ea"/>
          <a:cs typeface="+mn-cs"/>
        </a:defRPr>
      </a:lvl4pPr>
      <a:lvl5pPr marL="1435100" indent="-228600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tabLst/>
        <a:defRPr sz="1000" kern="1200">
          <a:solidFill>
            <a:srgbClr val="4C4C4C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4" y="115888"/>
            <a:ext cx="56991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28" name="Picture 3" descr="Domino PPT Template Pink Slide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43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9pPr>
    </p:titleStyle>
    <p:bodyStyle>
      <a:lvl1pPr marL="314325" indent="-314325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•"/>
        <a:defRPr sz="165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1pPr>
      <a:lvl2pPr marL="628650" indent="-28575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–"/>
        <a:defRPr sz="15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2pPr>
      <a:lvl3pPr marL="971550" indent="-28575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•"/>
        <a:defRPr sz="15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3pPr>
      <a:lvl4pPr marL="1257300" indent="-2286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–"/>
        <a:defRPr sz="12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4pPr>
      <a:lvl5pPr marL="1571625" indent="-200025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»"/>
        <a:defRPr sz="105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5pPr>
      <a:lvl6pPr marL="1914525" indent="-200025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050">
          <a:solidFill>
            <a:srgbClr val="333333"/>
          </a:solidFill>
          <a:latin typeface="+mn-lt"/>
          <a:ea typeface="+mn-ea"/>
          <a:cs typeface="+mn-cs"/>
        </a:defRPr>
      </a:lvl6pPr>
      <a:lvl7pPr marL="2257425" indent="-200025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050">
          <a:solidFill>
            <a:srgbClr val="333333"/>
          </a:solidFill>
          <a:latin typeface="+mn-lt"/>
          <a:ea typeface="+mn-ea"/>
          <a:cs typeface="+mn-cs"/>
        </a:defRPr>
      </a:lvl7pPr>
      <a:lvl8pPr marL="2600325" indent="-200025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050">
          <a:solidFill>
            <a:srgbClr val="333333"/>
          </a:solidFill>
          <a:latin typeface="+mn-lt"/>
          <a:ea typeface="+mn-ea"/>
          <a:cs typeface="+mn-cs"/>
        </a:defRPr>
      </a:lvl8pPr>
      <a:lvl9pPr marL="2943225" indent="-200025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05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3914"/>
            <a:ext cx="8229600" cy="723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7810" y="6403385"/>
            <a:ext cx="21336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A6A6A6"/>
                </a:solidFill>
              </a:defRPr>
            </a:lvl1pPr>
          </a:lstStyle>
          <a:p>
            <a:fld id="{92CA29DF-2107-C446-A3E0-1D0F33D80C8B}" type="slidenum">
              <a:rPr lang="en-US" kern="0" smtClean="0">
                <a:cs typeface="Arial"/>
                <a:sym typeface="Arial"/>
                <a:rtl val="0"/>
              </a:rPr>
              <a:pPr/>
              <a:t>‹#›</a:t>
            </a:fld>
            <a:endParaRPr lang="en-US" kern="0" dirty="0">
              <a:cs typeface="Arial"/>
              <a:sym typeface="Arial"/>
              <a:rtl val="0"/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510"/>
            <a:ext cx="8229600" cy="4839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2" name="Picture 11" descr="Systech_Mark.png"/>
          <p:cNvPicPr>
            <a:picLocks noChangeAspect="1"/>
          </p:cNvPicPr>
          <p:nvPr userDrawn="1"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" t="9960" r="23275" b="68930"/>
          <a:stretch/>
        </p:blipFill>
        <p:spPr>
          <a:xfrm>
            <a:off x="6764230" y="6125272"/>
            <a:ext cx="1838432" cy="739009"/>
          </a:xfrm>
          <a:prstGeom prst="rect">
            <a:avLst/>
          </a:prstGeom>
        </p:spPr>
      </p:pic>
      <p:pic>
        <p:nvPicPr>
          <p:cNvPr id="16" name="Picture 15" descr="Systech_Logo_PantoneTagline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209" y="287383"/>
            <a:ext cx="1381887" cy="577851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83" y="6452305"/>
            <a:ext cx="3733800" cy="317263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en-US" kern="0" dirty="0">
                <a:solidFill>
                  <a:srgbClr val="000000"/>
                </a:solidFill>
                <a:cs typeface="Arial"/>
                <a:sym typeface="Arial"/>
                <a:rtl val="0"/>
              </a:rPr>
              <a:t>© Systech International | 2015</a:t>
            </a:r>
          </a:p>
        </p:txBody>
      </p:sp>
    </p:spTree>
    <p:extLst>
      <p:ext uri="{BB962C8B-B14F-4D97-AF65-F5344CB8AC3E}">
        <p14:creationId xmlns:p14="http://schemas.microsoft.com/office/powerpoint/2010/main" val="419327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40" r:id="rId14"/>
    <p:sldLayoutId id="2147483742" r:id="rId15"/>
    <p:sldLayoutId id="2147483744" r:id="rId16"/>
    <p:sldLayoutId id="2147483745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1600" b="1" kern="1200">
          <a:solidFill>
            <a:srgbClr val="2A6EBB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75000"/>
        <a:buFont typeface="Wingdings" charset="2"/>
        <a:buNone/>
        <a:defRPr sz="1600" b="1" kern="1200">
          <a:solidFill>
            <a:srgbClr val="FD8D15"/>
          </a:solidFill>
          <a:latin typeface="+mn-lt"/>
          <a:ea typeface="+mn-ea"/>
          <a:cs typeface="+mn-cs"/>
        </a:defRPr>
      </a:lvl1pPr>
      <a:lvl2pPr marL="458788" indent="-225425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defRPr sz="1600" kern="1200">
          <a:solidFill>
            <a:srgbClr val="4C4C4C"/>
          </a:solidFill>
          <a:latin typeface="+mn-lt"/>
          <a:ea typeface="+mn-ea"/>
          <a:cs typeface="+mn-cs"/>
        </a:defRPr>
      </a:lvl2pPr>
      <a:lvl3pPr marL="801688" indent="-228600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defRPr sz="1400" kern="1200">
          <a:solidFill>
            <a:srgbClr val="4C4C4C"/>
          </a:solidFill>
          <a:latin typeface="+mn-lt"/>
          <a:ea typeface="+mn-ea"/>
          <a:cs typeface="+mn-cs"/>
        </a:defRPr>
      </a:lvl3pPr>
      <a:lvl4pPr marL="1143000" indent="-228600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tabLst/>
        <a:defRPr sz="1200" kern="1200">
          <a:solidFill>
            <a:srgbClr val="4C4C4C"/>
          </a:solidFill>
          <a:latin typeface="+mn-lt"/>
          <a:ea typeface="+mn-ea"/>
          <a:cs typeface="+mn-cs"/>
        </a:defRPr>
      </a:lvl4pPr>
      <a:lvl5pPr marL="1435100" indent="-228600" algn="l" defTabSz="457200" rtl="0" eaLnBrk="1" latinLnBrk="0" hangingPunct="1">
        <a:spcBef>
          <a:spcPct val="20000"/>
        </a:spcBef>
        <a:buClr>
          <a:srgbClr val="2A6EBB"/>
        </a:buClr>
        <a:buSzPct val="70000"/>
        <a:buFont typeface="Wingdings" charset="2"/>
        <a:buChar char="§"/>
        <a:tabLst/>
        <a:defRPr sz="1000" kern="1200">
          <a:solidFill>
            <a:srgbClr val="4C4C4C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5" y="117480"/>
            <a:ext cx="56991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4"/>
            <a:ext cx="8229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pic>
        <p:nvPicPr>
          <p:cNvPr id="1029" name="Picture 5" descr="PowerpointOpInner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3"/>
            <a:ext cx="255111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PowerpointOpInner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3"/>
            <a:ext cx="255111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9" descr="PowerpointOpInnerBottom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2"/>
            <a:ext cx="91440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47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charset="-128"/>
          <a:cs typeface="Arial" charset="0"/>
        </a:defRPr>
      </a:lvl9pPr>
    </p:titleStyle>
    <p:bodyStyle>
      <a:lvl1pPr marL="419100" indent="-4191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1pPr>
      <a:lvl2pPr marL="8382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rgbClr val="333333"/>
          </a:solidFill>
          <a:latin typeface="+mn-lt"/>
          <a:ea typeface="+mn-ea"/>
          <a:cs typeface="+mn-cs"/>
        </a:defRPr>
      </a:lvl2pPr>
      <a:lvl3pPr marL="1295400" indent="-3810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rgbClr val="333333"/>
          </a:solidFill>
          <a:latin typeface="+mn-lt"/>
          <a:ea typeface="+mn-ea"/>
          <a:cs typeface="+mn-cs"/>
        </a:defRPr>
      </a:lvl3pPr>
      <a:lvl4pPr marL="1676400" indent="-3048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1600">
          <a:solidFill>
            <a:srgbClr val="333333"/>
          </a:solidFill>
          <a:latin typeface="+mn-lt"/>
          <a:ea typeface="+mn-ea"/>
          <a:cs typeface="+mn-cs"/>
        </a:defRPr>
      </a:lvl4pPr>
      <a:lvl5pPr marL="2095500" indent="-2667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5pPr>
      <a:lvl6pPr marL="2552700" indent="-266700" algn="l" rtl="0" eaLnBrk="1" fontAlgn="base" hangingPunct="1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6pPr>
      <a:lvl7pPr marL="3009900" indent="-266700" algn="l" rtl="0" eaLnBrk="1" fontAlgn="base" hangingPunct="1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7pPr>
      <a:lvl8pPr marL="3467100" indent="-266700" algn="l" rtl="0" eaLnBrk="1" fontAlgn="base" hangingPunct="1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8pPr>
      <a:lvl9pPr marL="3924300" indent="-266700" algn="l" rtl="0" eaLnBrk="1" fontAlgn="base" hangingPunct="1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5888"/>
            <a:ext cx="56991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28" name="Picture 3" descr="Domino PPT Template Pink Slid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73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+mj-lt"/>
          <a:ea typeface="ＭＳ Ｐゴシック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  <a:ea typeface="MS PGothic" pitchFamily="34" charset="-128"/>
          <a:cs typeface="Arial" charset="0"/>
        </a:defRPr>
      </a:lvl9pPr>
    </p:titleStyle>
    <p:bodyStyle>
      <a:lvl1pPr marL="419100" indent="-4191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•"/>
        <a:defRPr sz="22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1pPr>
      <a:lvl2pPr marL="838200" indent="-3810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–"/>
        <a:defRPr sz="20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•"/>
        <a:defRPr sz="20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3pPr>
      <a:lvl4pPr marL="1676400" indent="-3048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–"/>
        <a:defRPr sz="16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ＭＳ Ｐゴシック" pitchFamily="34" charset="-128"/>
          <a:cs typeface="+mn-cs"/>
        </a:defRPr>
      </a:lvl5pPr>
      <a:lvl6pPr marL="25527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6pPr>
      <a:lvl7pPr marL="30099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7pPr>
      <a:lvl8pPr marL="34671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8pPr>
      <a:lvl9pPr marL="3924300" indent="-266700" algn="l" rtl="0" fontAlgn="base">
        <a:spcBef>
          <a:spcPct val="20000"/>
        </a:spcBef>
        <a:spcAft>
          <a:spcPct val="0"/>
        </a:spcAft>
        <a:buClr>
          <a:srgbClr val="8F003C"/>
        </a:buClr>
        <a:buChar char="»"/>
        <a:defRPr sz="14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7475"/>
            <a:ext cx="56991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028" name="Picture 4" descr="PowerpointOpInnerBottom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9144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PowerpointOpInner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0"/>
            <a:ext cx="255111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PowerpointOpInnerBottom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500"/>
            <a:ext cx="9144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PowerpointOpInnerLogo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888" y="0"/>
            <a:ext cx="255111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22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Gill Sans MT" pitchFamily="34" charset="0"/>
          <a:ea typeface="ＭＳ Ｐゴシック" pitchFamily="34" charset="-128"/>
        </a:defRPr>
      </a:lvl9pPr>
    </p:titleStyle>
    <p:bodyStyle>
      <a:lvl1pPr marL="419100" indent="-4191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•"/>
        <a:defRPr sz="2200">
          <a:solidFill>
            <a:srgbClr val="333333"/>
          </a:solidFill>
          <a:latin typeface="+mn-lt"/>
          <a:ea typeface="+mn-ea"/>
          <a:cs typeface="+mn-cs"/>
        </a:defRPr>
      </a:lvl1pPr>
      <a:lvl2pPr marL="838200" indent="-3810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–"/>
        <a:defRPr sz="2000">
          <a:solidFill>
            <a:srgbClr val="333333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•"/>
        <a:defRPr sz="2000">
          <a:solidFill>
            <a:srgbClr val="333333"/>
          </a:solidFill>
          <a:latin typeface="+mn-lt"/>
          <a:ea typeface="+mn-ea"/>
        </a:defRPr>
      </a:lvl3pPr>
      <a:lvl4pPr marL="1676400" indent="-3048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–"/>
        <a:defRPr sz="1600">
          <a:solidFill>
            <a:srgbClr val="333333"/>
          </a:solidFill>
          <a:latin typeface="+mn-lt"/>
          <a:ea typeface="+mn-ea"/>
        </a:defRPr>
      </a:lvl4pPr>
      <a:lvl5pPr marL="2095500" indent="-2667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</a:defRPr>
      </a:lvl5pPr>
      <a:lvl6pPr marL="2552700" indent="-2667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</a:defRPr>
      </a:lvl6pPr>
      <a:lvl7pPr marL="3009900" indent="-2667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</a:defRPr>
      </a:lvl7pPr>
      <a:lvl8pPr marL="3467100" indent="-2667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</a:defRPr>
      </a:lvl8pPr>
      <a:lvl9pPr marL="3924300" indent="-266700" algn="l" rtl="0" eaLnBrk="0" fontAlgn="base" hangingPunct="0">
        <a:spcBef>
          <a:spcPct val="20000"/>
        </a:spcBef>
        <a:spcAft>
          <a:spcPct val="0"/>
        </a:spcAft>
        <a:buClr>
          <a:srgbClr val="3EA4C3"/>
        </a:buClr>
        <a:buChar char="»"/>
        <a:defRPr sz="1400">
          <a:solidFill>
            <a:srgbClr val="33333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/>
        </p:nvGrpSpPr>
        <p:grpSpPr>
          <a:xfrm>
            <a:off x="4106347" y="3884344"/>
            <a:ext cx="2288124" cy="2288124"/>
            <a:chOff x="-587627" y="3282414"/>
            <a:chExt cx="2288124" cy="2288124"/>
          </a:xfrm>
          <a:effectLst/>
        </p:grpSpPr>
        <p:sp>
          <p:nvSpPr>
            <p:cNvPr id="100" name="Diamond 99"/>
            <p:cNvSpPr/>
            <p:nvPr/>
          </p:nvSpPr>
          <p:spPr>
            <a:xfrm>
              <a:off x="-587627" y="3282414"/>
              <a:ext cx="2288124" cy="2288124"/>
            </a:xfrm>
            <a:prstGeom prst="diamond">
              <a:avLst/>
            </a:prstGeom>
            <a:solidFill>
              <a:srgbClr val="FFFFFF"/>
            </a:solidFill>
            <a:ln w="22225">
              <a:solidFill>
                <a:srgbClr val="005884"/>
              </a:solidFill>
              <a:round/>
              <a:headEnd/>
              <a:tailEnd/>
            </a:ln>
            <a:effectLst>
              <a:outerShdw blurRad="101600" dist="152400" dir="5400000" sx="102000" sy="102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71988" tIns="45712" rIns="71988" bIns="143975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1F497D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-215101" y="4200429"/>
              <a:ext cx="1543072" cy="37350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 b="1" kern="0" dirty="0">
                <a:solidFill>
                  <a:srgbClr val="005884"/>
                </a:solidFill>
              </a:endParaRPr>
            </a:p>
          </p:txBody>
        </p:sp>
      </p:grpSp>
      <p:sp>
        <p:nvSpPr>
          <p:cNvPr id="52" name="Diamond 51"/>
          <p:cNvSpPr/>
          <p:nvPr/>
        </p:nvSpPr>
        <p:spPr>
          <a:xfrm>
            <a:off x="-37695" y="-938812"/>
            <a:ext cx="3363710" cy="3363711"/>
          </a:xfrm>
          <a:prstGeom prst="diamond">
            <a:avLst/>
          </a:prstGeom>
          <a:solidFill>
            <a:srgbClr val="0045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70175" y="1326003"/>
            <a:ext cx="9701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tabLst>
                <a:tab pos="355600" algn="l"/>
              </a:tabLst>
              <a:defRPr/>
            </a:pPr>
            <a:r>
              <a:rPr lang="en-GB" altLang="en-US" sz="2400" kern="0" dirty="0">
                <a:solidFill>
                  <a:srgbClr val="CFE6EF"/>
                </a:solidFill>
              </a:rPr>
              <a:t>About</a:t>
            </a:r>
            <a:br>
              <a:rPr lang="en-GB" altLang="en-US" sz="2400" kern="0" dirty="0">
                <a:solidFill>
                  <a:srgbClr val="CFE6EF"/>
                </a:solidFill>
              </a:rPr>
            </a:br>
            <a:r>
              <a:rPr lang="en-GB" altLang="en-US" sz="2400" kern="0" dirty="0">
                <a:solidFill>
                  <a:srgbClr val="CFE6EF"/>
                </a:solidFill>
              </a:rPr>
              <a:t>	us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24145" y="1345655"/>
            <a:ext cx="2288124" cy="2288124"/>
            <a:chOff x="1802695" y="913457"/>
            <a:chExt cx="2288124" cy="2288124"/>
          </a:xfrm>
          <a:effectLst/>
        </p:grpSpPr>
        <p:sp>
          <p:nvSpPr>
            <p:cNvPr id="54" name="Diamond 53"/>
            <p:cNvSpPr/>
            <p:nvPr/>
          </p:nvSpPr>
          <p:spPr>
            <a:xfrm>
              <a:off x="1802695" y="913457"/>
              <a:ext cx="2288124" cy="2288124"/>
            </a:xfrm>
            <a:prstGeom prst="diamond">
              <a:avLst/>
            </a:prstGeom>
            <a:solidFill>
              <a:srgbClr val="FFFFFF"/>
            </a:solidFill>
            <a:ln w="22225">
              <a:solidFill>
                <a:srgbClr val="005884"/>
              </a:solidFill>
              <a:round/>
              <a:headEnd/>
              <a:tailEnd/>
            </a:ln>
            <a:effectLst>
              <a:outerShdw blurRad="101600" dist="152400" dir="5400000" sx="102000" sy="102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71988" tIns="45712" rIns="71988" bIns="143975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1F497D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188193" y="1734354"/>
              <a:ext cx="15171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400" kern="0" dirty="0">
                  <a:solidFill>
                    <a:srgbClr val="005884"/>
                  </a:solidFill>
                </a:rPr>
                <a:t>Founded in </a:t>
              </a:r>
              <a:r>
                <a:rPr lang="en-GB" sz="2400" b="1" kern="0" dirty="0">
                  <a:solidFill>
                    <a:srgbClr val="005884"/>
                  </a:solidFill>
                </a:rPr>
                <a:t>1978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918022" y="2627383"/>
            <a:ext cx="2288124" cy="2288124"/>
            <a:chOff x="3003410" y="2098951"/>
            <a:chExt cx="2288124" cy="2288124"/>
          </a:xfrm>
          <a:effectLst/>
        </p:grpSpPr>
        <p:sp>
          <p:nvSpPr>
            <p:cNvPr id="48" name="Diamond 47"/>
            <p:cNvSpPr/>
            <p:nvPr/>
          </p:nvSpPr>
          <p:spPr>
            <a:xfrm>
              <a:off x="3003410" y="2098951"/>
              <a:ext cx="2288124" cy="2288124"/>
            </a:xfrm>
            <a:prstGeom prst="diamond">
              <a:avLst/>
            </a:prstGeom>
            <a:solidFill>
              <a:srgbClr val="FFFFFF"/>
            </a:solidFill>
            <a:ln w="22225">
              <a:solidFill>
                <a:srgbClr val="005884"/>
              </a:solidFill>
              <a:round/>
              <a:headEnd/>
              <a:tailEnd/>
            </a:ln>
            <a:effectLst>
              <a:outerShdw blurRad="101600" dist="152400" dir="5400000" sx="102000" sy="102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71988" tIns="45712" rIns="71988" bIns="143975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1F497D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238901" y="2637254"/>
              <a:ext cx="1817142" cy="120032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400" kern="0" dirty="0">
                  <a:solidFill>
                    <a:srgbClr val="005884"/>
                  </a:solidFill>
                </a:rPr>
                <a:t>HQ in</a:t>
              </a:r>
              <a:br>
                <a:rPr lang="en-GB" sz="2400" kern="0" dirty="0">
                  <a:solidFill>
                    <a:srgbClr val="005884"/>
                  </a:solidFill>
                </a:rPr>
              </a:br>
              <a:r>
                <a:rPr lang="en-GB" sz="2400" kern="0" dirty="0">
                  <a:solidFill>
                    <a:srgbClr val="005884"/>
                  </a:solidFill>
                </a:rPr>
                <a:t>Bar Hill, Cambridge, England</a:t>
              </a:r>
              <a:endParaRPr lang="en-GB" sz="2400" b="1" kern="0" dirty="0">
                <a:solidFill>
                  <a:srgbClr val="005884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6005" y="2556550"/>
            <a:ext cx="2288124" cy="2288124"/>
            <a:chOff x="-608782" y="895973"/>
            <a:chExt cx="2288124" cy="2288124"/>
          </a:xfrm>
          <a:effectLst/>
        </p:grpSpPr>
        <p:sp>
          <p:nvSpPr>
            <p:cNvPr id="50" name="Diamond 49"/>
            <p:cNvSpPr/>
            <p:nvPr/>
          </p:nvSpPr>
          <p:spPr>
            <a:xfrm>
              <a:off x="-608782" y="895973"/>
              <a:ext cx="2288124" cy="2288124"/>
            </a:xfrm>
            <a:prstGeom prst="diamond">
              <a:avLst/>
            </a:prstGeom>
            <a:solidFill>
              <a:srgbClr val="FFFFFF"/>
            </a:solidFill>
            <a:ln w="22225">
              <a:solidFill>
                <a:srgbClr val="005884"/>
              </a:solidFill>
              <a:round/>
              <a:headEnd/>
              <a:tailEnd/>
            </a:ln>
            <a:effectLst>
              <a:outerShdw blurRad="101600" dist="152400" dir="5400000" sx="102000" sy="102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71988" tIns="45712" rIns="71988" bIns="143975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1F497D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-348768" y="1578370"/>
              <a:ext cx="1768096" cy="92333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400" kern="0" dirty="0">
                  <a:solidFill>
                    <a:srgbClr val="005884"/>
                  </a:solidFill>
                </a:rPr>
                <a:t>2,800</a:t>
              </a:r>
              <a:br>
                <a:rPr lang="en-GB" sz="2400" kern="0" dirty="0">
                  <a:solidFill>
                    <a:srgbClr val="005884"/>
                  </a:solidFill>
                </a:rPr>
              </a:br>
              <a:r>
                <a:rPr lang="en-GB" sz="2400" kern="0" dirty="0">
                  <a:solidFill>
                    <a:srgbClr val="005884"/>
                  </a:solidFill>
                </a:rPr>
                <a:t>employees worldwide</a:t>
              </a:r>
              <a:endParaRPr lang="en-GB" sz="2400" b="1" kern="0" dirty="0">
                <a:solidFill>
                  <a:srgbClr val="005884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24145" y="3804962"/>
            <a:ext cx="2288124" cy="2288124"/>
            <a:chOff x="-587627" y="3282414"/>
            <a:chExt cx="2288124" cy="2288124"/>
          </a:xfrm>
          <a:effectLst/>
        </p:grpSpPr>
        <p:sp>
          <p:nvSpPr>
            <p:cNvPr id="49" name="Diamond 48"/>
            <p:cNvSpPr/>
            <p:nvPr/>
          </p:nvSpPr>
          <p:spPr>
            <a:xfrm>
              <a:off x="-587627" y="3282414"/>
              <a:ext cx="2288124" cy="2288124"/>
            </a:xfrm>
            <a:prstGeom prst="diamond">
              <a:avLst/>
            </a:prstGeom>
            <a:solidFill>
              <a:srgbClr val="FFFFFF"/>
            </a:solidFill>
            <a:ln w="22225">
              <a:solidFill>
                <a:srgbClr val="005884"/>
              </a:solidFill>
              <a:round/>
              <a:headEnd/>
              <a:tailEnd/>
            </a:ln>
            <a:effectLst>
              <a:outerShdw blurRad="101600" dist="152400" dir="5400000" sx="102000" sy="102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71988" tIns="45712" rIns="71988" bIns="143975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srgbClr val="1F497D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-215101" y="3925514"/>
              <a:ext cx="1543072" cy="923330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 eaLnBrk="0" fontAlgn="base" hangingPunct="0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400" kern="0" dirty="0">
                  <a:solidFill>
                    <a:srgbClr val="005884"/>
                  </a:solidFill>
                </a:rPr>
                <a:t>Brother Group company</a:t>
              </a:r>
              <a:endParaRPr lang="en-GB" sz="2400" b="1" kern="0" dirty="0">
                <a:solidFill>
                  <a:srgbClr val="005884"/>
                </a:solidFill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5760665" y="-1181098"/>
            <a:ext cx="553052" cy="850900"/>
          </a:xfrm>
          <a:prstGeom prst="rect">
            <a:avLst/>
          </a:prstGeom>
          <a:solidFill>
            <a:srgbClr val="FFFFFF"/>
          </a:solidFill>
          <a:ln w="22225">
            <a:solidFill>
              <a:srgbClr val="005884"/>
            </a:solidFill>
            <a:round/>
            <a:headEnd/>
            <a:tailEnd/>
          </a:ln>
          <a:effectLst>
            <a:outerShdw blurRad="101600" dist="152400" dir="5400000" sx="102000" sy="102000" algn="t" rotWithShape="0">
              <a:prstClr val="black">
                <a:alpha val="15000"/>
              </a:prstClr>
            </a:outerShdw>
          </a:effectLst>
        </p:spPr>
        <p:txBody>
          <a:bodyPr vert="horz" wrap="square" lIns="71988" tIns="45712" rIns="71988" bIns="143975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1F497D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678" y="4676420"/>
            <a:ext cx="1357042" cy="7773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61735" y="4301998"/>
            <a:ext cx="1233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kern="0" dirty="0">
                <a:solidFill>
                  <a:srgbClr val="005884"/>
                </a:solidFill>
              </a:rPr>
              <a:t>Member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256" y="957685"/>
            <a:ext cx="1593591" cy="8407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36" y="884522"/>
            <a:ext cx="1696112" cy="9095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7296" y="1948973"/>
            <a:ext cx="1250992" cy="10597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4256" y="1881308"/>
            <a:ext cx="1272842" cy="11460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3592" y="3163693"/>
            <a:ext cx="1253506" cy="111799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02152" y="732146"/>
            <a:ext cx="1603200" cy="10672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09977" y="3163693"/>
            <a:ext cx="1400871" cy="109012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2461" y="1981572"/>
            <a:ext cx="1416789" cy="9454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84256" y="4366015"/>
            <a:ext cx="1207778" cy="118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52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60665" y="-1181098"/>
            <a:ext cx="553052" cy="850900"/>
          </a:xfrm>
          <a:prstGeom prst="rect">
            <a:avLst/>
          </a:prstGeom>
          <a:solidFill>
            <a:srgbClr val="FFFFFF"/>
          </a:solidFill>
          <a:ln w="22225">
            <a:solidFill>
              <a:srgbClr val="005884"/>
            </a:solidFill>
            <a:round/>
            <a:headEnd/>
            <a:tailEnd/>
          </a:ln>
          <a:effectLst>
            <a:outerShdw blurRad="101600" dist="152400" dir="5400000" sx="102000" sy="102000" algn="t" rotWithShape="0">
              <a:prstClr val="black">
                <a:alpha val="15000"/>
              </a:prstClr>
            </a:outerShdw>
          </a:effectLst>
        </p:spPr>
        <p:txBody>
          <a:bodyPr vert="horz" wrap="square" lIns="71988" tIns="45712" rIns="71988" bIns="143975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1F497D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616" y="4561707"/>
            <a:ext cx="1781175" cy="12001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99195"/>
            <a:ext cx="1809929" cy="8844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9406" y="4720394"/>
            <a:ext cx="1967125" cy="8420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0351" y="4744769"/>
            <a:ext cx="1652115" cy="79334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18595" y="5606937"/>
            <a:ext cx="2259733" cy="5337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4306" y="5721005"/>
            <a:ext cx="2459736" cy="46120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6781" y="4920654"/>
            <a:ext cx="1797393" cy="55244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20351" y="5677172"/>
            <a:ext cx="2241199" cy="54886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0394" y="5530206"/>
            <a:ext cx="1436486" cy="673353"/>
          </a:xfrm>
          <a:prstGeom prst="rect">
            <a:avLst/>
          </a:prstGeom>
        </p:spPr>
      </p:pic>
      <p:sp>
        <p:nvSpPr>
          <p:cNvPr id="6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6379784" cy="1008063"/>
          </a:xfrm>
        </p:spPr>
        <p:txBody>
          <a:bodyPr/>
          <a:lstStyle/>
          <a:p>
            <a:r>
              <a:rPr lang="en-GB" kern="0" dirty="0">
                <a:solidFill>
                  <a:srgbClr val="3DA4C3"/>
                </a:solidFill>
                <a:cs typeface="Arial"/>
              </a:rPr>
              <a:t>About CAIT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87408" y="1279505"/>
            <a:ext cx="8899123" cy="343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19100" indent="-4191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8382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2pPr>
            <a:lvl3pPr marL="12954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3pPr>
            <a:lvl4pPr marL="16764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16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4pPr>
            <a:lvl5pPr marL="20955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14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5pPr>
            <a:lvl6pPr marL="25527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A4C3"/>
              </a:buClr>
              <a:buChar char="»"/>
              <a:defRPr sz="14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6pPr>
            <a:lvl7pPr marL="30099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A4C3"/>
              </a:buClr>
              <a:buChar char="»"/>
              <a:defRPr sz="14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7pPr>
            <a:lvl8pPr marL="34671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A4C3"/>
              </a:buClr>
              <a:buChar char="»"/>
              <a:defRPr sz="14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8pPr>
            <a:lvl9pPr marL="3924300" indent="-2667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A4C3"/>
              </a:buClr>
              <a:buChar char="»"/>
              <a:defRPr sz="14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kern="1200" dirty="0">
                <a:solidFill>
                  <a:schemeClr val="tx1"/>
                </a:solidFill>
              </a:rPr>
              <a:t>Established to foster enhanced co-operation among stakeholders.</a:t>
            </a:r>
          </a:p>
          <a:p>
            <a:r>
              <a:rPr lang="en-GB" sz="2400" kern="0" dirty="0"/>
              <a:t>Comprises solution providers interested in </a:t>
            </a:r>
            <a:r>
              <a:rPr lang="en-GB" sz="2400" kern="1200" dirty="0">
                <a:solidFill>
                  <a:schemeClr val="tx1"/>
                </a:solidFill>
              </a:rPr>
              <a:t>practical solutions to the problem of </a:t>
            </a:r>
            <a:r>
              <a:rPr lang="en-GB" sz="2400" kern="0" dirty="0"/>
              <a:t>counterfeited and contraband goods.</a:t>
            </a:r>
          </a:p>
          <a:p>
            <a:r>
              <a:rPr lang="en-GB" sz="2400" kern="0" dirty="0"/>
              <a:t>We promote and share both best practice plus lessons learned.</a:t>
            </a:r>
          </a:p>
          <a:p>
            <a:r>
              <a:rPr lang="en-GB" sz="2400" kern="0" dirty="0"/>
              <a:t>Membership open, current members working across many sectors.</a:t>
            </a:r>
          </a:p>
          <a:p>
            <a:r>
              <a:rPr lang="en-GB" sz="2400" kern="0" dirty="0"/>
              <a:t>Latest white paper now out covering eight different sectors.</a:t>
            </a:r>
          </a:p>
          <a:p>
            <a:pPr marL="0" indent="0">
              <a:buFontTx/>
              <a:buNone/>
            </a:pPr>
            <a:endParaRPr lang="en-GB" sz="1200" kern="0" dirty="0"/>
          </a:p>
          <a:p>
            <a:pPr marL="0" indent="0">
              <a:buFontTx/>
              <a:buNone/>
            </a:pPr>
            <a:r>
              <a:rPr lang="en-GB" sz="2400" u="sng" kern="0" dirty="0"/>
              <a:t>Current Members.</a:t>
            </a:r>
          </a:p>
          <a:p>
            <a:endParaRPr lang="en-GB" sz="2400" kern="0" dirty="0"/>
          </a:p>
          <a:p>
            <a:pPr marL="0" indent="0">
              <a:buFontTx/>
              <a:buNone/>
            </a:pP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44652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6379784" cy="1008063"/>
          </a:xfrm>
        </p:spPr>
        <p:txBody>
          <a:bodyPr/>
          <a:lstStyle/>
          <a:p>
            <a:r>
              <a:rPr lang="en-GB" kern="0" dirty="0">
                <a:solidFill>
                  <a:srgbClr val="3DA4C3"/>
                </a:solidFill>
                <a:cs typeface="Arial"/>
              </a:rPr>
              <a:t>Key Challenges and 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6385"/>
            <a:ext cx="8890915" cy="4408185"/>
          </a:xfrm>
        </p:spPr>
        <p:txBody>
          <a:bodyPr/>
          <a:lstStyle/>
          <a:p>
            <a:r>
              <a:rPr lang="en-GB" dirty="0"/>
              <a:t>T,T&amp;A is often a poorly defined and misused general term.</a:t>
            </a:r>
          </a:p>
          <a:p>
            <a:r>
              <a:rPr lang="en-GB" dirty="0"/>
              <a:t>Positive benefits for industry and authorities if done properly.</a:t>
            </a:r>
          </a:p>
          <a:p>
            <a:r>
              <a:rPr lang="en-GB" dirty="0"/>
              <a:t>No ‘one size fits all’ or ‘silver bullet’ for T,T&amp;A .</a:t>
            </a:r>
          </a:p>
          <a:p>
            <a:r>
              <a:rPr lang="en-GB" dirty="0"/>
              <a:t>Systems should complement –not duplicate- established practice.</a:t>
            </a:r>
          </a:p>
          <a:p>
            <a:r>
              <a:rPr lang="en-GB" dirty="0"/>
              <a:t>“Unique identifiers” are a enabling tool  </a:t>
            </a:r>
          </a:p>
          <a:p>
            <a:r>
              <a:rPr lang="en-GB" dirty="0"/>
              <a:t>Data carriers critical to avoid manufacturing &amp; supply chain issues.</a:t>
            </a:r>
          </a:p>
          <a:p>
            <a:r>
              <a:rPr lang="en-GB" dirty="0"/>
              <a:t>Any standards for T,T&amp;A should be a open to allow the use of familiar and proven technology platforms and solutions.</a:t>
            </a:r>
          </a:p>
          <a:p>
            <a:r>
              <a:rPr lang="en-US" dirty="0"/>
              <a:t>Public authorities and regulators have a critical role to play ensuring interoperability across different technological platforms, geographies and industry sectors. </a:t>
            </a:r>
          </a:p>
          <a:p>
            <a:r>
              <a:rPr lang="en-US" dirty="0"/>
              <a:t>Smartphone technology allows brand owners to empower consumers in the fight against illicit trade and counterfeiting.</a:t>
            </a:r>
            <a:endParaRPr lang="en-GB" dirty="0"/>
          </a:p>
          <a:p>
            <a:endParaRPr lang="en-GB" sz="2300" dirty="0"/>
          </a:p>
          <a:p>
            <a:endParaRPr lang="en-GB" dirty="0"/>
          </a:p>
          <a:p>
            <a:endParaRPr lang="en-GB" sz="2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96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99392"/>
            <a:ext cx="6135688" cy="1008063"/>
          </a:xfrm>
        </p:spPr>
        <p:txBody>
          <a:bodyPr/>
          <a:lstStyle/>
          <a:p>
            <a:r>
              <a:rPr lang="en-GB" kern="0" dirty="0">
                <a:solidFill>
                  <a:srgbClr val="3DA4C3"/>
                </a:solidFill>
                <a:cs typeface="Arial"/>
              </a:rPr>
              <a:t>Key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49" y="908671"/>
            <a:ext cx="9156479" cy="44081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When designing policy and enforcement strategies or statutory requirements, the following points should be considered: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US" dirty="0"/>
              <a:t>Supporting and encouraging the most appropriate technologies to fulfil TT&amp;A standards, that best fit their respective industrial environments.</a:t>
            </a:r>
          </a:p>
          <a:p>
            <a:endParaRPr lang="en-US" sz="1200" dirty="0"/>
          </a:p>
          <a:p>
            <a:pPr lvl="0"/>
            <a:r>
              <a:rPr lang="en-GB" dirty="0"/>
              <a:t>Encourage the sharing of best practice across different sectors.</a:t>
            </a:r>
          </a:p>
          <a:p>
            <a:endParaRPr lang="en-US" sz="1200" dirty="0"/>
          </a:p>
          <a:p>
            <a:r>
              <a:rPr lang="en-US" dirty="0"/>
              <a:t>Applying defined methods and standards uniformly to the production-supply chain where TT&amp;A is being deployed.</a:t>
            </a:r>
          </a:p>
          <a:p>
            <a:endParaRPr lang="en-GB" sz="1200" dirty="0"/>
          </a:p>
          <a:p>
            <a:r>
              <a:rPr lang="en-US" dirty="0"/>
              <a:t>Promoting technological architectures which enable interoperability across technological platforms, geographies and industry sectors. </a:t>
            </a:r>
          </a:p>
          <a:p>
            <a:endParaRPr lang="en-US" sz="1200" dirty="0"/>
          </a:p>
          <a:p>
            <a:r>
              <a:rPr lang="en-US" dirty="0"/>
              <a:t>Taking into account the value of the products being “protected” and the each of the industry specific objectives for TT&amp;A.</a:t>
            </a:r>
          </a:p>
          <a:p>
            <a:endParaRPr lang="en-GB" sz="28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54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2736304"/>
          </a:xfrm>
        </p:spPr>
        <p:txBody>
          <a:bodyPr/>
          <a:lstStyle/>
          <a:p>
            <a:r>
              <a:rPr lang="en-GB" altLang="en-US" b="1" dirty="0"/>
              <a:t>Thank You</a:t>
            </a:r>
            <a:br>
              <a:rPr lang="en-GB" altLang="en-US" b="1" dirty="0"/>
            </a:b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36416380"/>
      </p:ext>
    </p:extLst>
  </p:cSld>
  <p:clrMapOvr>
    <a:masterClrMapping/>
  </p:clrMapOvr>
</p:sld>
</file>

<file path=ppt/theme/theme1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MS PGothic"/>
        <a:cs typeface="Arial"/>
      </a:majorFont>
      <a:minorFont>
        <a:latin typeface="Arial"/>
        <a:ea typeface="MS PGothi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MS PGothic"/>
        <a:cs typeface="Arial"/>
      </a:majorFont>
      <a:minorFont>
        <a:latin typeface="Arial"/>
        <a:ea typeface="MS PGothi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Default Design">
  <a:themeElements>
    <a:clrScheme name="Custom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DA4C3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Gill Sans MT"/>
        <a:ea typeface="ＭＳ Ｐゴシック"/>
        <a:cs typeface="Arial"/>
      </a:majorFont>
      <a:minorFont>
        <a:latin typeface="Gill Sans M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ominoOpp_Oyster" id="{6585B89E-63FE-4F2B-B1C2-EA77E2E967C6}" vid="{A91F14D3-AF8F-4404-A588-DA2B80377ED3}"/>
    </a:ext>
  </a:extLst>
</a:theme>
</file>

<file path=ppt/theme/theme6.xml><?xml version="1.0" encoding="utf-8"?>
<a:theme xmlns:a="http://schemas.openxmlformats.org/drawingml/2006/main" name="6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MS PGothic"/>
        <a:cs typeface="Arial"/>
      </a:majorFont>
      <a:minorFont>
        <a:latin typeface="Arial"/>
        <a:ea typeface="MS PGothi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Gill Sans MT"/>
        <a:ea typeface="ＭＳ Ｐゴシック"/>
        <a:cs typeface=""/>
      </a:majorFont>
      <a:minorFont>
        <a:latin typeface="Gill Sans M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310</Words>
  <Application>Microsoft Office PowerPoint</Application>
  <PresentationFormat>On-screen Show (4:3)</PresentationFormat>
  <Paragraphs>44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5</vt:i4>
      </vt:variant>
    </vt:vector>
  </HeadingPairs>
  <TitlesOfParts>
    <vt:vector size="18" baseType="lpstr">
      <vt:lpstr>ＭＳ Ｐゴシック</vt:lpstr>
      <vt:lpstr>ＭＳ Ｐゴシック</vt:lpstr>
      <vt:lpstr>Arial</vt:lpstr>
      <vt:lpstr>Calibri</vt:lpstr>
      <vt:lpstr>Gill Sans MT</vt:lpstr>
      <vt:lpstr>Wingdings</vt:lpstr>
      <vt:lpstr>3_Default Design</vt:lpstr>
      <vt:lpstr>Custom Design</vt:lpstr>
      <vt:lpstr>4_Default Design</vt:lpstr>
      <vt:lpstr>1_Custom Design</vt:lpstr>
      <vt:lpstr>2_Default Design</vt:lpstr>
      <vt:lpstr>6_Default Design</vt:lpstr>
      <vt:lpstr>5_Default Design</vt:lpstr>
      <vt:lpstr>PowerPoint Presentation</vt:lpstr>
      <vt:lpstr>About CAIT</vt:lpstr>
      <vt:lpstr>Key Challenges and Lessons Learned</vt:lpstr>
      <vt:lpstr>Key Recommendations</vt:lpstr>
      <vt:lpstr>Thank You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 Stobie</dc:creator>
  <cp:lastModifiedBy>Anne-Marie Boudou</cp:lastModifiedBy>
  <cp:revision>71</cp:revision>
  <dcterms:created xsi:type="dcterms:W3CDTF">2015-09-24T08:45:25Z</dcterms:created>
  <dcterms:modified xsi:type="dcterms:W3CDTF">2017-05-17T08:15:57Z</dcterms:modified>
</cp:coreProperties>
</file>