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366" autoAdjust="0"/>
    <p:restoredTop sz="94660"/>
  </p:normalViewPr>
  <p:slideViewPr>
    <p:cSldViewPr>
      <p:cViewPr varScale="1">
        <p:scale>
          <a:sx n="99" d="100"/>
          <a:sy n="99" d="100"/>
        </p:scale>
        <p:origin x="-372"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715CA4AF-B2CB-48F9-BC92-0605C244BEC7}" type="datetimeFigureOut">
              <a:rPr lang="en-US" smtClean="0"/>
              <a:pPr/>
              <a:t>10/31/2013</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85548F5E-7A48-4299-BF55-4E186C96B71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15CA4AF-B2CB-48F9-BC92-0605C244BEC7}" type="datetimeFigureOut">
              <a:rPr lang="en-US" smtClean="0"/>
              <a:pPr/>
              <a:t>10/31/2013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548F5E-7A48-4299-BF55-4E186C96B71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15CA4AF-B2CB-48F9-BC92-0605C244BEC7}" type="datetimeFigureOut">
              <a:rPr lang="en-US" smtClean="0"/>
              <a:pPr/>
              <a:t>10/31/2013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548F5E-7A48-4299-BF55-4E186C96B71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15CA4AF-B2CB-48F9-BC92-0605C244BEC7}" type="datetimeFigureOut">
              <a:rPr lang="en-US" smtClean="0"/>
              <a:pPr/>
              <a:t>10/31/2013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548F5E-7A48-4299-BF55-4E186C96B71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15CA4AF-B2CB-48F9-BC92-0605C244BEC7}" type="datetimeFigureOut">
              <a:rPr lang="en-US" smtClean="0"/>
              <a:pPr/>
              <a:t>10/31/2013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548F5E-7A48-4299-BF55-4E186C96B71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15CA4AF-B2CB-48F9-BC92-0605C244BEC7}" type="datetimeFigureOut">
              <a:rPr lang="en-US" smtClean="0"/>
              <a:pPr/>
              <a:t>10/31/2013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548F5E-7A48-4299-BF55-4E186C96B71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15CA4AF-B2CB-48F9-BC92-0605C244BEC7}" type="datetimeFigureOut">
              <a:rPr lang="en-US" smtClean="0"/>
              <a:pPr/>
              <a:t>10/31/2013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5548F5E-7A48-4299-BF55-4E186C96B71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15CA4AF-B2CB-48F9-BC92-0605C244BEC7}" type="datetimeFigureOut">
              <a:rPr lang="en-US" smtClean="0"/>
              <a:pPr/>
              <a:t>10/31/2013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5548F5E-7A48-4299-BF55-4E186C96B71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5CA4AF-B2CB-48F9-BC92-0605C244BEC7}" type="datetimeFigureOut">
              <a:rPr lang="en-US" smtClean="0"/>
              <a:pPr/>
              <a:t>10/31/2013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5548F5E-7A48-4299-BF55-4E186C96B71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15CA4AF-B2CB-48F9-BC92-0605C244BEC7}" type="datetimeFigureOut">
              <a:rPr lang="en-US" smtClean="0"/>
              <a:pPr/>
              <a:t>10/31/2013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548F5E-7A48-4299-BF55-4E186C96B71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15CA4AF-B2CB-48F9-BC92-0605C244BEC7}" type="datetimeFigureOut">
              <a:rPr lang="en-US" smtClean="0"/>
              <a:pPr/>
              <a:t>10/31/2013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85548F5E-7A48-4299-BF55-4E186C96B710}"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715CA4AF-B2CB-48F9-BC92-0605C244BEC7}" type="datetimeFigureOut">
              <a:rPr lang="en-US" smtClean="0"/>
              <a:pPr/>
              <a:t>10/31/2013</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5548F5E-7A48-4299-BF55-4E186C96B710}"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1447800"/>
            <a:ext cx="8305800" cy="1470025"/>
          </a:xfrm>
        </p:spPr>
        <p:txBody>
          <a:bodyPr>
            <a:normAutofit fontScale="90000"/>
          </a:bodyPr>
          <a:lstStyle/>
          <a:p>
            <a:r>
              <a:rPr lang="en-US" b="1" dirty="0" smtClean="0"/>
              <a:t>The Position of Vietnam in International Climate Change Politics </a:t>
            </a:r>
            <a:endParaRPr lang="en-US" b="1" dirty="0"/>
          </a:p>
        </p:txBody>
      </p:sp>
      <p:sp>
        <p:nvSpPr>
          <p:cNvPr id="3" name="Subtitle 2"/>
          <p:cNvSpPr>
            <a:spLocks noGrp="1"/>
          </p:cNvSpPr>
          <p:nvPr>
            <p:ph type="subTitle" idx="1"/>
          </p:nvPr>
        </p:nvSpPr>
        <p:spPr>
          <a:xfrm>
            <a:off x="1371600" y="3962400"/>
            <a:ext cx="6400800" cy="1676400"/>
          </a:xfrm>
        </p:spPr>
        <p:txBody>
          <a:bodyPr>
            <a:normAutofit/>
          </a:bodyPr>
          <a:lstStyle/>
          <a:p>
            <a:r>
              <a:rPr lang="en-US" b="1" i="1" dirty="0" smtClean="0">
                <a:solidFill>
                  <a:schemeClr val="tx1"/>
                </a:solidFill>
              </a:rPr>
              <a:t>Prof. Dr. Nguyen Quang Thuan</a:t>
            </a:r>
          </a:p>
          <a:p>
            <a:r>
              <a:rPr lang="en-US" b="1" i="1" dirty="0" smtClean="0">
                <a:solidFill>
                  <a:schemeClr val="tx1"/>
                </a:solidFill>
              </a:rPr>
              <a:t>Vice President</a:t>
            </a:r>
          </a:p>
          <a:p>
            <a:r>
              <a:rPr lang="en-US" b="1" i="1" dirty="0" smtClean="0">
                <a:solidFill>
                  <a:schemeClr val="tx1"/>
                </a:solidFill>
              </a:rPr>
              <a:t>Vietnam Academy of Social Sciences</a:t>
            </a:r>
            <a:endParaRPr lang="en-US" b="1" i="1" dirty="0">
              <a:solidFill>
                <a:schemeClr val="tx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838200"/>
            <a:ext cx="8229600" cy="868362"/>
          </a:xfrm>
        </p:spPr>
        <p:txBody>
          <a:bodyPr/>
          <a:lstStyle/>
          <a:p>
            <a:r>
              <a:rPr lang="en-US" b="1" dirty="0" smtClean="0"/>
              <a:t>Outline</a:t>
            </a:r>
            <a:endParaRPr lang="en-US" b="1" dirty="0"/>
          </a:p>
        </p:txBody>
      </p:sp>
      <p:sp>
        <p:nvSpPr>
          <p:cNvPr id="3" name="Content Placeholder 2"/>
          <p:cNvSpPr>
            <a:spLocks noGrp="1"/>
          </p:cNvSpPr>
          <p:nvPr>
            <p:ph idx="1"/>
          </p:nvPr>
        </p:nvSpPr>
        <p:spPr>
          <a:xfrm>
            <a:off x="457200" y="1905000"/>
            <a:ext cx="8229600" cy="4221163"/>
          </a:xfrm>
        </p:spPr>
        <p:txBody>
          <a:bodyPr>
            <a:normAutofit/>
          </a:bodyPr>
          <a:lstStyle/>
          <a:p>
            <a:pPr>
              <a:buFont typeface="Wingdings" pitchFamily="2" charset="2"/>
              <a:buChar char="Ø"/>
            </a:pPr>
            <a:endParaRPr lang="en-US" dirty="0" smtClean="0"/>
          </a:p>
          <a:p>
            <a:pPr>
              <a:buFont typeface="Wingdings" pitchFamily="2" charset="2"/>
              <a:buChar char="Ø"/>
            </a:pPr>
            <a:r>
              <a:rPr lang="en-US" b="1" dirty="0" smtClean="0"/>
              <a:t>Impacts of climate change on Vietnam</a:t>
            </a:r>
          </a:p>
          <a:p>
            <a:pPr>
              <a:buFont typeface="Wingdings" pitchFamily="2" charset="2"/>
              <a:buChar char="Ø"/>
            </a:pPr>
            <a:r>
              <a:rPr lang="en-US" b="1" dirty="0" smtClean="0"/>
              <a:t>Vietnam’s position in response to climate change</a:t>
            </a:r>
          </a:p>
          <a:p>
            <a:pPr>
              <a:buFont typeface="Wingdings" pitchFamily="2" charset="2"/>
              <a:buChar char="Ø"/>
            </a:pPr>
            <a:r>
              <a:rPr lang="en-US" b="1" dirty="0" smtClean="0"/>
              <a:t> Measures taken by Vietnam for responding to climate change</a:t>
            </a:r>
          </a:p>
          <a:p>
            <a:pPr>
              <a:buFont typeface="Wingdings" pitchFamily="2" charset="2"/>
              <a:buChar char="Ø"/>
            </a:pPr>
            <a:r>
              <a:rPr lang="en-US" b="1" dirty="0" smtClean="0"/>
              <a:t>Vietnam’s international cooperation in responding to climate change</a:t>
            </a:r>
          </a:p>
          <a:p>
            <a:pPr>
              <a:buFont typeface="Wingdings" pitchFamily="2" charset="2"/>
              <a:buChar char="Ø"/>
            </a:pPr>
            <a:r>
              <a:rPr lang="en-US" b="1" dirty="0" smtClean="0"/>
              <a:t>About the book</a:t>
            </a:r>
            <a:endParaRPr lang="en-US"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85800"/>
          </a:xfrm>
        </p:spPr>
        <p:txBody>
          <a:bodyPr>
            <a:normAutofit/>
          </a:bodyPr>
          <a:lstStyle/>
          <a:p>
            <a:r>
              <a:rPr lang="en-US" sz="4000" b="1" i="1" dirty="0" smtClean="0"/>
              <a:t>Impacts of Climate Change on Vietnam</a:t>
            </a:r>
            <a:endParaRPr lang="en-US" sz="4000" b="1" i="1" dirty="0"/>
          </a:p>
        </p:txBody>
      </p:sp>
      <p:sp>
        <p:nvSpPr>
          <p:cNvPr id="3" name="Content Placeholder 2"/>
          <p:cNvSpPr>
            <a:spLocks noGrp="1"/>
          </p:cNvSpPr>
          <p:nvPr>
            <p:ph idx="1"/>
          </p:nvPr>
        </p:nvSpPr>
        <p:spPr>
          <a:xfrm>
            <a:off x="0" y="1219200"/>
            <a:ext cx="9144000" cy="5334000"/>
          </a:xfrm>
        </p:spPr>
        <p:txBody>
          <a:bodyPr>
            <a:normAutofit fontScale="92500" lnSpcReduction="10000"/>
          </a:bodyPr>
          <a:lstStyle/>
          <a:p>
            <a:pPr>
              <a:buFont typeface="Wingdings" pitchFamily="2" charset="2"/>
              <a:buChar char="Ø"/>
            </a:pPr>
            <a:r>
              <a:rPr lang="en-US" sz="2800" dirty="0" smtClean="0"/>
              <a:t> </a:t>
            </a:r>
            <a:r>
              <a:rPr lang="nl-BE" sz="2800" dirty="0" smtClean="0"/>
              <a:t>Climate change, global warming and related impacts such as rising sea levels have been and will be a major challenge for mankind</a:t>
            </a:r>
            <a:r>
              <a:rPr lang="en-US" sz="2800" dirty="0" smtClean="0"/>
              <a:t>,</a:t>
            </a:r>
          </a:p>
          <a:p>
            <a:pPr>
              <a:buFont typeface="Wingdings" pitchFamily="2" charset="2"/>
              <a:buChar char="Ø"/>
            </a:pPr>
            <a:r>
              <a:rPr lang="en-US" dirty="0" smtClean="0"/>
              <a:t> </a:t>
            </a:r>
            <a:r>
              <a:rPr lang="nl-BE" sz="2800" dirty="0" smtClean="0"/>
              <a:t>Under the most optimistic climate change scenarios, by the end of the 21</a:t>
            </a:r>
            <a:r>
              <a:rPr lang="nl-BE" sz="2800" baseline="30000" dirty="0" smtClean="0"/>
              <a:t>st</a:t>
            </a:r>
            <a:r>
              <a:rPr lang="nl-BE" sz="2800" dirty="0" smtClean="0"/>
              <a:t> century, the average temperature r</a:t>
            </a:r>
            <a:r>
              <a:rPr lang="vi-VN" sz="2800" dirty="0" smtClean="0"/>
              <a:t>ises </a:t>
            </a:r>
            <a:r>
              <a:rPr lang="nl-BE" sz="2800" dirty="0" smtClean="0"/>
              <a:t>about 2.3 degree Celsius</a:t>
            </a:r>
            <a:r>
              <a:rPr lang="en-US" sz="2800" dirty="0" smtClean="0"/>
              <a:t>,</a:t>
            </a:r>
          </a:p>
          <a:p>
            <a:pPr>
              <a:buFont typeface="Wingdings" pitchFamily="2" charset="2"/>
              <a:buChar char="Ø"/>
            </a:pPr>
            <a:r>
              <a:rPr lang="en-US" sz="2800" dirty="0" smtClean="0"/>
              <a:t> </a:t>
            </a:r>
            <a:r>
              <a:rPr lang="nl-BE" sz="2800" dirty="0" smtClean="0"/>
              <a:t>meaning that the sea level in Vietnam could rise between 75 centimeters to one meter compared to the average level of the 1980-1999 period</a:t>
            </a:r>
            <a:r>
              <a:rPr lang="en-US" sz="2800" dirty="0" smtClean="0"/>
              <a:t>,</a:t>
            </a:r>
          </a:p>
          <a:p>
            <a:pPr>
              <a:buFont typeface="Wingdings" pitchFamily="2" charset="2"/>
              <a:buChar char="Ø"/>
            </a:pPr>
            <a:r>
              <a:rPr lang="en-US" sz="2800" dirty="0" smtClean="0"/>
              <a:t> 40% of the area of the Mekong delta, 11% of the area of Red River delta, 3% of the area of other coastal provinces will be under the water; 20% of the area of Ho Chi Minh city could be flooded; 10-12% of population could be directly affected, and it costs the country about 10% of its GDP</a:t>
            </a:r>
            <a:endParaRPr lang="en-US" sz="2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914400"/>
          </a:xfrm>
        </p:spPr>
        <p:txBody>
          <a:bodyPr>
            <a:normAutofit fontScale="90000"/>
          </a:bodyPr>
          <a:lstStyle/>
          <a:p>
            <a:r>
              <a:rPr lang="en-US" sz="4000" b="1" i="1" dirty="0" smtClean="0"/>
              <a:t>Vietnam’s Position</a:t>
            </a:r>
            <a:r>
              <a:rPr lang="en-US" sz="4000" b="1" dirty="0" smtClean="0"/>
              <a:t>: </a:t>
            </a:r>
            <a:r>
              <a:rPr lang="en-US" sz="2800" b="1" dirty="0" smtClean="0"/>
              <a:t>(according to Vietnam’s sustainable development strategy in 2011-2020 approved by the Prime Minister)</a:t>
            </a:r>
            <a:endParaRPr lang="en-US" sz="4000" b="1" dirty="0"/>
          </a:p>
        </p:txBody>
      </p:sp>
      <p:sp>
        <p:nvSpPr>
          <p:cNvPr id="3" name="Content Placeholder 2"/>
          <p:cNvSpPr>
            <a:spLocks noGrp="1"/>
          </p:cNvSpPr>
          <p:nvPr>
            <p:ph idx="1"/>
          </p:nvPr>
        </p:nvSpPr>
        <p:spPr>
          <a:xfrm>
            <a:off x="0" y="1371600"/>
            <a:ext cx="9144000" cy="5257800"/>
          </a:xfrm>
        </p:spPr>
        <p:txBody>
          <a:bodyPr>
            <a:normAutofit fontScale="92500" lnSpcReduction="10000"/>
          </a:bodyPr>
          <a:lstStyle/>
          <a:p>
            <a:pPr>
              <a:buFont typeface="Wingdings" pitchFamily="2" charset="2"/>
              <a:buChar char="Ø"/>
            </a:pPr>
            <a:r>
              <a:rPr lang="en-US" dirty="0" smtClean="0"/>
              <a:t> </a:t>
            </a:r>
            <a:r>
              <a:rPr lang="en-US" sz="2800" dirty="0" smtClean="0"/>
              <a:t>Rapid development must be associated with sustainable development,</a:t>
            </a:r>
          </a:p>
          <a:p>
            <a:pPr>
              <a:buFont typeface="Wingdings" pitchFamily="2" charset="2"/>
              <a:buChar char="Ø"/>
            </a:pPr>
            <a:r>
              <a:rPr lang="en-US" sz="2800" dirty="0" smtClean="0"/>
              <a:t> Sustainable development is required throughout,</a:t>
            </a:r>
          </a:p>
          <a:p>
            <a:pPr>
              <a:buFont typeface="Wingdings" pitchFamily="2" charset="2"/>
              <a:buChar char="Ø"/>
            </a:pPr>
            <a:r>
              <a:rPr lang="en-US" sz="2800" dirty="0" smtClean="0"/>
              <a:t>Socio-economic development must always attach special importance to environmental protection and improvement, and active responses to climate change,</a:t>
            </a:r>
          </a:p>
          <a:p>
            <a:pPr>
              <a:buFont typeface="Wingdings" pitchFamily="2" charset="2"/>
              <a:buChar char="Ø"/>
            </a:pPr>
            <a:r>
              <a:rPr lang="en-US" sz="2800" dirty="0" smtClean="0"/>
              <a:t>Adaptation to and mitigation of climate change should be implemented simultaneously, and are central points in the development strategy of Vietnam,</a:t>
            </a:r>
          </a:p>
          <a:p>
            <a:pPr>
              <a:buFont typeface="Wingdings" pitchFamily="2" charset="2"/>
              <a:buChar char="Ø"/>
            </a:pPr>
            <a:r>
              <a:rPr lang="en-US" sz="2800" dirty="0" smtClean="0"/>
              <a:t> Green growth, low-carbon oriented economic growth and development are considered important, while using energy economically and efficiently, and developing clean and renewable energy to ensure national energy security.</a:t>
            </a:r>
            <a:endParaRPr lang="en-US" sz="2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763000" cy="685800"/>
          </a:xfrm>
        </p:spPr>
        <p:txBody>
          <a:bodyPr>
            <a:normAutofit/>
          </a:bodyPr>
          <a:lstStyle/>
          <a:p>
            <a:r>
              <a:rPr lang="en-US" sz="3600" b="1" i="1" dirty="0" smtClean="0"/>
              <a:t>Measures taken by Vietnam</a:t>
            </a:r>
            <a:r>
              <a:rPr lang="en-US" sz="4000" b="1" i="1" dirty="0" smtClean="0"/>
              <a:t> </a:t>
            </a:r>
            <a:r>
              <a:rPr lang="en-US" sz="2800" b="1" i="1" dirty="0" smtClean="0"/>
              <a:t>(policy perspectives)</a:t>
            </a:r>
            <a:endParaRPr lang="en-US" sz="2800" b="1" i="1" dirty="0"/>
          </a:p>
        </p:txBody>
      </p:sp>
      <p:sp>
        <p:nvSpPr>
          <p:cNvPr id="3" name="Content Placeholder 2"/>
          <p:cNvSpPr>
            <a:spLocks noGrp="1"/>
          </p:cNvSpPr>
          <p:nvPr>
            <p:ph idx="1"/>
          </p:nvPr>
        </p:nvSpPr>
        <p:spPr>
          <a:xfrm>
            <a:off x="228600" y="914400"/>
            <a:ext cx="8686800" cy="5715000"/>
          </a:xfrm>
        </p:spPr>
        <p:txBody>
          <a:bodyPr>
            <a:normAutofit fontScale="92500" lnSpcReduction="20000"/>
          </a:bodyPr>
          <a:lstStyle/>
          <a:p>
            <a:pPr>
              <a:buFont typeface="Wingdings" pitchFamily="2" charset="2"/>
              <a:buChar char="Ø"/>
            </a:pPr>
            <a:r>
              <a:rPr lang="en-US" dirty="0" smtClean="0"/>
              <a:t> </a:t>
            </a:r>
            <a:r>
              <a:rPr lang="en-US" sz="2800" dirty="0" smtClean="0"/>
              <a:t>Environmental Protection Law: promulgated in 1993 and amended in 2005,</a:t>
            </a:r>
          </a:p>
          <a:p>
            <a:pPr>
              <a:buFont typeface="Wingdings" pitchFamily="2" charset="2"/>
              <a:buChar char="Ø"/>
            </a:pPr>
            <a:r>
              <a:rPr lang="en-US" sz="2800" dirty="0" smtClean="0"/>
              <a:t> Decision 58/2008/QD-TTg by the Prime Minister on the National Target Programme on responses to climate change: promulgated in 2008,</a:t>
            </a:r>
          </a:p>
          <a:p>
            <a:pPr>
              <a:buFont typeface="Wingdings" pitchFamily="2" charset="2"/>
              <a:buChar char="Ø"/>
            </a:pPr>
            <a:r>
              <a:rPr lang="en-US" sz="2800" dirty="0" smtClean="0"/>
              <a:t>Decision 1393/QD-TTg (2012) on the National Strategy for Green Growth: promulgated in 2012,</a:t>
            </a:r>
          </a:p>
          <a:p>
            <a:pPr>
              <a:buFont typeface="Wingdings" pitchFamily="2" charset="2"/>
              <a:buChar char="Ø"/>
            </a:pPr>
            <a:r>
              <a:rPr lang="en-US" sz="2800" dirty="0" smtClean="0"/>
              <a:t>Decision No. 2139/QD-TTg of the Vietnamese government on the approval of the national strategy on climate change to the year 2050, with a vision to 2100: promulgated on 5 December 2011; and</a:t>
            </a:r>
          </a:p>
          <a:p>
            <a:pPr>
              <a:buFont typeface="Wingdings" pitchFamily="2" charset="2"/>
              <a:buChar char="Ø"/>
            </a:pPr>
            <a:r>
              <a:rPr lang="en-US" sz="2800" dirty="0" smtClean="0"/>
              <a:t>Decision No. 1570/QD-TTg by the Prime Minister on the approval of the strategy on exploitation and sustainable use of natural resources and protection of the marine environment to the year 2020, with a vision to 2030, issued on 9 June 2013 .</a:t>
            </a:r>
          </a:p>
          <a:p>
            <a:pPr>
              <a:buFont typeface="Wingdings" pitchFamily="2" charset="2"/>
              <a:buChar char="Ø"/>
            </a:pP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610600" cy="1066800"/>
          </a:xfrm>
        </p:spPr>
        <p:txBody>
          <a:bodyPr>
            <a:normAutofit fontScale="90000"/>
          </a:bodyPr>
          <a:lstStyle/>
          <a:p>
            <a:r>
              <a:rPr lang="en-US" sz="4000" b="1" i="1" dirty="0" smtClean="0"/>
              <a:t>Vietnam’s international cooperation in responding to climate change</a:t>
            </a:r>
            <a:endParaRPr lang="en-US" sz="4000" b="1" i="1" dirty="0"/>
          </a:p>
        </p:txBody>
      </p:sp>
      <p:sp>
        <p:nvSpPr>
          <p:cNvPr id="3" name="Content Placeholder 2"/>
          <p:cNvSpPr>
            <a:spLocks noGrp="1"/>
          </p:cNvSpPr>
          <p:nvPr>
            <p:ph idx="1"/>
          </p:nvPr>
        </p:nvSpPr>
        <p:spPr>
          <a:xfrm>
            <a:off x="0" y="1600200"/>
            <a:ext cx="9144000" cy="5029200"/>
          </a:xfrm>
        </p:spPr>
        <p:txBody>
          <a:bodyPr/>
          <a:lstStyle/>
          <a:p>
            <a:pPr>
              <a:buFont typeface="Wingdings" pitchFamily="2" charset="2"/>
              <a:buChar char="Ø"/>
            </a:pPr>
            <a:r>
              <a:rPr lang="en-US" dirty="0" smtClean="0"/>
              <a:t> Position of Vietnam: international cooperation in coping with climate change is very important. </a:t>
            </a:r>
          </a:p>
          <a:p>
            <a:pPr>
              <a:buFont typeface="Wingdings" pitchFamily="2" charset="2"/>
              <a:buChar char="Ø"/>
            </a:pPr>
            <a:r>
              <a:rPr lang="en-US" dirty="0" smtClean="0"/>
              <a:t> The government of Vietnam affirms that: </a:t>
            </a:r>
            <a:r>
              <a:rPr lang="en-US" i="1" dirty="0" smtClean="0"/>
              <a:t>“responding to climate change must be placed at the global level."</a:t>
            </a:r>
            <a:endParaRPr lang="en-US" dirty="0" smtClean="0"/>
          </a:p>
          <a:p>
            <a:pPr>
              <a:buFont typeface="Wingdings" pitchFamily="2" charset="2"/>
              <a:buChar char="Ø"/>
            </a:pPr>
            <a:r>
              <a:rPr lang="en-US" dirty="0" smtClean="0"/>
              <a:t> Understanding the negative impacts of climate change, Vietnam actively participates in various activities against the impacts of climate change proposed by the UN.</a:t>
            </a:r>
          </a:p>
          <a:p>
            <a:pPr>
              <a:buFont typeface="Wingdings" pitchFamily="2" charset="2"/>
              <a:buChar char="Ø"/>
            </a:pPr>
            <a:r>
              <a:rPr lang="en-US" dirty="0" smtClean="0"/>
              <a:t>Vietnam has signed the United Nations Framework Convention on Climate Change (UNFCCC) on 11 June 1994,</a:t>
            </a:r>
          </a:p>
          <a:p>
            <a:pPr>
              <a:buFont typeface="Wingdings" pitchFamily="2" charset="2"/>
              <a:buChar char="Ø"/>
            </a:pPr>
            <a:r>
              <a:rPr lang="en-US" dirty="0" smtClean="0"/>
              <a:t> Vietnam has signed the Kyoto Protocol on December 3, 1998, which has been ratified on December 25, 2002.</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685800"/>
            <a:ext cx="8763000" cy="5867400"/>
          </a:xfrm>
        </p:spPr>
        <p:txBody>
          <a:bodyPr>
            <a:normAutofit/>
          </a:bodyPr>
          <a:lstStyle/>
          <a:p>
            <a:pPr>
              <a:buFont typeface="Wingdings" pitchFamily="2" charset="2"/>
              <a:buChar char="q"/>
            </a:pPr>
            <a:r>
              <a:rPr lang="en-US" dirty="0" smtClean="0"/>
              <a:t> </a:t>
            </a:r>
            <a:r>
              <a:rPr lang="en-US" sz="3200" dirty="0" smtClean="0"/>
              <a:t>Cooperation with the European Union</a:t>
            </a:r>
            <a:r>
              <a:rPr lang="en-US" dirty="0" smtClean="0"/>
              <a:t>:</a:t>
            </a:r>
          </a:p>
          <a:p>
            <a:pPr>
              <a:buFont typeface="Wingdings" pitchFamily="2" charset="2"/>
              <a:buChar char="q"/>
            </a:pPr>
            <a:endParaRPr lang="en-US" dirty="0" smtClean="0"/>
          </a:p>
          <a:p>
            <a:pPr>
              <a:buFont typeface="Wingdings" pitchFamily="2" charset="2"/>
              <a:buChar char="Ø"/>
            </a:pPr>
            <a:r>
              <a:rPr lang="en-US" dirty="0" smtClean="0"/>
              <a:t> Vietnam and the EU have signed a Partnership and Cooperation Agreement (PCA) in replacement of the Framework Agreement for Cooperation in 1995,</a:t>
            </a:r>
          </a:p>
          <a:p>
            <a:pPr>
              <a:buFont typeface="Wingdings" pitchFamily="2" charset="2"/>
              <a:buChar char="Ø"/>
            </a:pPr>
            <a:r>
              <a:rPr lang="en-US" dirty="0" smtClean="0"/>
              <a:t> The PCA has officially come into force on June 27, 2012.</a:t>
            </a:r>
          </a:p>
          <a:p>
            <a:pPr>
              <a:buFont typeface="Wingdings" pitchFamily="2" charset="2"/>
              <a:buChar char="Ø"/>
            </a:pPr>
            <a:r>
              <a:rPr lang="en-US" dirty="0" smtClean="0"/>
              <a:t> Article 31 of the PCA between Vietnam and the EU affirms that both sides will</a:t>
            </a:r>
            <a:r>
              <a:rPr lang="en-US" i="1" dirty="0" smtClean="0"/>
              <a:t>: “cooperate to accelerate the fight against climate change and its impact on environmental degradation and poverty, promote policies to help mitigate climate change and adapt to the negative effects of climate change, especially the rise of sea levels, and to set their economies on sustainable low-carbon growth paths</a:t>
            </a:r>
            <a:r>
              <a:rPr lang="vi-VN" i="1" dirty="0" smtClean="0"/>
              <a:t>.</a:t>
            </a:r>
            <a:r>
              <a:rPr lang="nl-BE" i="1" dirty="0" smtClean="0"/>
              <a:t>”</a:t>
            </a:r>
            <a:endParaRPr lang="en-US" dirty="0" smtClean="0"/>
          </a:p>
          <a:p>
            <a:pPr>
              <a:buFont typeface="Wingdings" pitchFamily="2" charset="2"/>
              <a:buChar char="Ø"/>
            </a:pP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81000"/>
            <a:ext cx="8610600" cy="1447800"/>
          </a:xfrm>
        </p:spPr>
        <p:txBody>
          <a:bodyPr>
            <a:noAutofit/>
          </a:bodyPr>
          <a:lstStyle/>
          <a:p>
            <a:r>
              <a:rPr lang="en-US" sz="3200" b="1" dirty="0" smtClean="0"/>
              <a:t>About </a:t>
            </a:r>
            <a:br>
              <a:rPr lang="en-US" sz="3200" b="1" dirty="0" smtClean="0"/>
            </a:br>
            <a:r>
              <a:rPr lang="en-US" sz="3200" b="1" dirty="0" smtClean="0"/>
              <a:t/>
            </a:r>
            <a:br>
              <a:rPr lang="en-US" sz="3200" b="1" dirty="0" smtClean="0"/>
            </a:br>
            <a:r>
              <a:rPr lang="en-US" sz="3200" b="1" dirty="0" smtClean="0"/>
              <a:t>About the book: </a:t>
            </a:r>
            <a:r>
              <a:rPr lang="en-US" sz="3200" b="1" i="1" dirty="0" smtClean="0"/>
              <a:t>The Governance of Climate Relations between Europe and Asia: Evidence from China and Vietnam as Key Emerging Economies</a:t>
            </a:r>
            <a:endParaRPr lang="en-US" sz="3200" dirty="0"/>
          </a:p>
        </p:txBody>
      </p:sp>
      <p:sp>
        <p:nvSpPr>
          <p:cNvPr id="3" name="Content Placeholder 2"/>
          <p:cNvSpPr>
            <a:spLocks noGrp="1"/>
          </p:cNvSpPr>
          <p:nvPr>
            <p:ph idx="1"/>
          </p:nvPr>
        </p:nvSpPr>
        <p:spPr>
          <a:xfrm>
            <a:off x="0" y="2057400"/>
            <a:ext cx="9144000" cy="4572000"/>
          </a:xfrm>
        </p:spPr>
        <p:txBody>
          <a:bodyPr>
            <a:normAutofit lnSpcReduction="10000"/>
          </a:bodyPr>
          <a:lstStyle/>
          <a:p>
            <a:pPr>
              <a:buFont typeface="Wingdings" pitchFamily="2" charset="2"/>
              <a:buChar char="Ø"/>
            </a:pPr>
            <a:r>
              <a:rPr lang="en-US" dirty="0" smtClean="0"/>
              <a:t>Published by Edward Elgar in 2013 as the result of collaboration between scientists of the Institute of European Studies of VASS and the University of Leuven, financially supported by Nafosted (VN) and the </a:t>
            </a:r>
            <a:r>
              <a:rPr lang="nl-BE" dirty="0" smtClean="0"/>
              <a:t>Flemish Fund for Scientific Research (FWO) </a:t>
            </a:r>
            <a:r>
              <a:rPr lang="en-US" dirty="0" smtClean="0"/>
              <a:t>(Belgium)</a:t>
            </a:r>
          </a:p>
          <a:p>
            <a:pPr>
              <a:buNone/>
            </a:pPr>
            <a:endParaRPr lang="en-US" dirty="0" smtClean="0"/>
          </a:p>
          <a:p>
            <a:pPr>
              <a:buFont typeface="Wingdings" pitchFamily="2" charset="2"/>
              <a:buChar char="Ø"/>
            </a:pPr>
            <a:r>
              <a:rPr lang="nl-BE" dirty="0" smtClean="0"/>
              <a:t>The book is a testimony to our succesful collaboration, and open</a:t>
            </a:r>
            <a:r>
              <a:rPr lang="vi-VN" dirty="0" smtClean="0"/>
              <a:t>s</a:t>
            </a:r>
            <a:r>
              <a:rPr lang="nl-BE" dirty="0" smtClean="0"/>
              <a:t> up the prospect for future cooperation between Vietnam and the EU in general, and Vietnam and Belgium in particular, in responding to climate change as well as in comprehensive cooperation for sustainable development and prosperity.</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590800"/>
            <a:ext cx="8229600" cy="1143000"/>
          </a:xfrm>
        </p:spPr>
        <p:txBody>
          <a:bodyPr>
            <a:normAutofit/>
          </a:bodyPr>
          <a:lstStyle/>
          <a:p>
            <a:r>
              <a:rPr lang="en-US" sz="4000" b="1" i="1" dirty="0" smtClean="0"/>
              <a:t>       Thank you for your attention!</a:t>
            </a:r>
            <a:endParaRPr lang="en-US" sz="4000" b="1" i="1"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112</TotalTime>
  <Words>801</Words>
  <Application>Microsoft Office PowerPoint</Application>
  <PresentationFormat>On-screen Show (4:3)</PresentationFormat>
  <Paragraphs>44</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Flow</vt:lpstr>
      <vt:lpstr>The Position of Vietnam in International Climate Change Politics </vt:lpstr>
      <vt:lpstr>Outline</vt:lpstr>
      <vt:lpstr>Impacts of Climate Change on Vietnam</vt:lpstr>
      <vt:lpstr>Vietnam’s Position: (according to Vietnam’s sustainable development strategy in 2011-2020 approved by the Prime Minister)</vt:lpstr>
      <vt:lpstr>Measures taken by Vietnam (policy perspectives)</vt:lpstr>
      <vt:lpstr>Vietnam’s international cooperation in responding to climate change</vt:lpstr>
      <vt:lpstr>Slide 7</vt:lpstr>
      <vt:lpstr>About   About the book: The Governance of Climate Relations between Europe and Asia: Evidence from China and Vietnam as Key Emerging Economies</vt:lpstr>
      <vt:lpstr>       Thank you for your attention!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Position of Vietnam in the International Climate Change Politics</dc:title>
  <dc:creator>Nguyen Huy Hoang</dc:creator>
  <cp:lastModifiedBy>katharina</cp:lastModifiedBy>
  <cp:revision>20</cp:revision>
  <dcterms:created xsi:type="dcterms:W3CDTF">2013-10-22T07:06:12Z</dcterms:created>
  <dcterms:modified xsi:type="dcterms:W3CDTF">2013-10-31T13:25:41Z</dcterms:modified>
</cp:coreProperties>
</file>